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 id="2147483725" r:id="rId2"/>
  </p:sldMasterIdLst>
  <p:notesMasterIdLst>
    <p:notesMasterId r:id="rId40"/>
  </p:notesMasterIdLst>
  <p:handoutMasterIdLst>
    <p:handoutMasterId r:id="rId41"/>
  </p:handoutMasterIdLst>
  <p:sldIdLst>
    <p:sldId id="256" r:id="rId3"/>
    <p:sldId id="382" r:id="rId4"/>
    <p:sldId id="296" r:id="rId5"/>
    <p:sldId id="275" r:id="rId6"/>
    <p:sldId id="348" r:id="rId7"/>
    <p:sldId id="345" r:id="rId8"/>
    <p:sldId id="299" r:id="rId9"/>
    <p:sldId id="259" r:id="rId10"/>
    <p:sldId id="335" r:id="rId11"/>
    <p:sldId id="267" r:id="rId12"/>
    <p:sldId id="334" r:id="rId13"/>
    <p:sldId id="301" r:id="rId14"/>
    <p:sldId id="282" r:id="rId15"/>
    <p:sldId id="269" r:id="rId16"/>
    <p:sldId id="314" r:id="rId17"/>
    <p:sldId id="277" r:id="rId18"/>
    <p:sldId id="283" r:id="rId19"/>
    <p:sldId id="284" r:id="rId20"/>
    <p:sldId id="285" r:id="rId21"/>
    <p:sldId id="303" r:id="rId22"/>
    <p:sldId id="349" r:id="rId23"/>
    <p:sldId id="280" r:id="rId24"/>
    <p:sldId id="281" r:id="rId25"/>
    <p:sldId id="305" r:id="rId26"/>
    <p:sldId id="271" r:id="rId27"/>
    <p:sldId id="341" r:id="rId28"/>
    <p:sldId id="340" r:id="rId29"/>
    <p:sldId id="342" r:id="rId30"/>
    <p:sldId id="273" r:id="rId31"/>
    <p:sldId id="344" r:id="rId32"/>
    <p:sldId id="339" r:id="rId33"/>
    <p:sldId id="357" r:id="rId34"/>
    <p:sldId id="351" r:id="rId35"/>
    <p:sldId id="352" r:id="rId36"/>
    <p:sldId id="353" r:id="rId37"/>
    <p:sldId id="383" r:id="rId38"/>
    <p:sldId id="384" r:id="rId39"/>
  </p:sldIdLst>
  <p:sldSz cx="12192000" cy="6858000"/>
  <p:notesSz cx="6858000" cy="9144000"/>
  <p:custDataLst>
    <p:tags r:id="rId42"/>
  </p:custData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F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5494" autoAdjust="0"/>
  </p:normalViewPr>
  <p:slideViewPr>
    <p:cSldViewPr snapToGrid="0" snapToObjects="1">
      <p:cViewPr varScale="1">
        <p:scale>
          <a:sx n="82" d="100"/>
          <a:sy n="82" d="100"/>
        </p:scale>
        <p:origin x="691"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091165050363"/>
          <c:y val="0.139893103543724"/>
          <c:w val="0.78762434619802102"/>
          <c:h val="0.74904828591990802"/>
        </c:manualLayout>
      </c:layout>
      <c:barChart>
        <c:barDir val="col"/>
        <c:grouping val="clustered"/>
        <c:varyColors val="0"/>
        <c:ser>
          <c:idx val="0"/>
          <c:order val="0"/>
          <c:tx>
            <c:strRef>
              <c:f>Sheet1!$B$1</c:f>
              <c:strCache>
                <c:ptCount val="1"/>
                <c:pt idx="0">
                  <c:v>收入（亿元）</c:v>
                </c:pt>
              </c:strCache>
            </c:strRef>
          </c:tx>
          <c:spPr>
            <a:solidFill>
              <a:schemeClr val="accent1"/>
            </a:solidFill>
          </c:spPr>
          <c:invertIfNegative val="0"/>
          <c:dPt>
            <c:idx val="0"/>
            <c:invertIfNegative val="0"/>
            <c:bubble3D val="0"/>
            <c:spPr>
              <a:solidFill>
                <a:srgbClr val="071F65"/>
              </a:solidFill>
            </c:spPr>
          </c:dPt>
          <c:dPt>
            <c:idx val="1"/>
            <c:invertIfNegative val="0"/>
            <c:bubble3D val="0"/>
            <c:spPr>
              <a:solidFill>
                <a:srgbClr val="071F65"/>
              </a:solidFill>
            </c:spPr>
          </c:dPt>
          <c:dPt>
            <c:idx val="2"/>
            <c:invertIfNegative val="0"/>
            <c:bubble3D val="0"/>
            <c:spPr>
              <a:solidFill>
                <a:srgbClr val="071F65"/>
              </a:solidFill>
            </c:spPr>
          </c:dPt>
          <c:dPt>
            <c:idx val="3"/>
            <c:invertIfNegative val="0"/>
            <c:bubble3D val="0"/>
            <c:spPr>
              <a:solidFill>
                <a:srgbClr val="071F65"/>
              </a:solidFill>
            </c:spPr>
          </c:dPt>
          <c:dPt>
            <c:idx val="4"/>
            <c:invertIfNegative val="0"/>
            <c:bubble3D val="0"/>
            <c:spPr>
              <a:solidFill>
                <a:srgbClr val="071F65"/>
              </a:solidFill>
            </c:spPr>
          </c:dPt>
          <c:dPt>
            <c:idx val="5"/>
            <c:invertIfNegative val="0"/>
            <c:bubble3D val="0"/>
            <c:spPr>
              <a:solidFill>
                <a:schemeClr val="accent6"/>
              </a:solidFill>
            </c:spPr>
          </c:dPt>
          <c:dLbls>
            <c:dLbl>
              <c:idx val="1"/>
              <c:layout>
                <c:manualLayout>
                  <c:x val="1.41670109882461E-3"/>
                  <c:y val="3.570279359763060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750309889421401E-2"/>
                  <c:y val="4.1195531074189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4083918680018301E-2"/>
                  <c:y val="3.295642485935130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7000413185895399E-2"/>
                  <c:y val="6.042011224214410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6.660643042033833E-3"/>
                  <c:y val="8.735111873689852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5837120870706E-2"/>
                  <c:y val="4.668826855074770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2008</c:v>
                </c:pt>
                <c:pt idx="1">
                  <c:v>2009</c:v>
                </c:pt>
                <c:pt idx="2">
                  <c:v>2010</c:v>
                </c:pt>
                <c:pt idx="3">
                  <c:v>2011</c:v>
                </c:pt>
                <c:pt idx="4">
                  <c:v>2012</c:v>
                </c:pt>
                <c:pt idx="5">
                  <c:v>2013</c:v>
                </c:pt>
              </c:numCache>
            </c:numRef>
          </c:cat>
          <c:val>
            <c:numRef>
              <c:f>Sheet1!$B$2:$B$7</c:f>
              <c:numCache>
                <c:formatCode>General</c:formatCode>
                <c:ptCount val="6"/>
                <c:pt idx="0">
                  <c:v>1.5</c:v>
                </c:pt>
                <c:pt idx="1">
                  <c:v>6.4</c:v>
                </c:pt>
                <c:pt idx="2">
                  <c:v>9.1</c:v>
                </c:pt>
                <c:pt idx="3">
                  <c:v>17</c:v>
                </c:pt>
                <c:pt idx="4">
                  <c:v>32.4</c:v>
                </c:pt>
                <c:pt idx="5">
                  <c:v>112.4</c:v>
                </c:pt>
              </c:numCache>
            </c:numRef>
          </c:val>
        </c:ser>
        <c:dLbls>
          <c:showLegendKey val="0"/>
          <c:showVal val="0"/>
          <c:showCatName val="0"/>
          <c:showSerName val="0"/>
          <c:showPercent val="0"/>
          <c:showBubbleSize val="0"/>
        </c:dLbls>
        <c:gapWidth val="150"/>
        <c:axId val="769741280"/>
        <c:axId val="769742400"/>
      </c:barChart>
      <c:lineChart>
        <c:grouping val="standard"/>
        <c:varyColors val="0"/>
        <c:ser>
          <c:idx val="1"/>
          <c:order val="1"/>
          <c:tx>
            <c:strRef>
              <c:f>Sheet1!$C$1</c:f>
              <c:strCache>
                <c:ptCount val="1"/>
                <c:pt idx="0">
                  <c:v>环比增长率</c:v>
                </c:pt>
              </c:strCache>
            </c:strRef>
          </c:tx>
          <c:spPr>
            <a:ln>
              <a:solidFill>
                <a:schemeClr val="tx1">
                  <a:lumMod val="60000"/>
                  <a:lumOff val="40000"/>
                </a:schemeClr>
              </a:solidFill>
            </a:ln>
          </c:spPr>
          <c:marker>
            <c:symbol val="none"/>
          </c:marker>
          <c:dLbls>
            <c:dLbl>
              <c:idx val="0"/>
              <c:layout>
                <c:manualLayout>
                  <c:x val="-2.8947288306260529E-2"/>
                  <c:y val="-8.795372878928141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6387284216475975E-2"/>
                  <c:y val="-6.77903579311184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12505164823691E-2"/>
                  <c:y val="-7.4151955933540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2008</c:v>
                </c:pt>
                <c:pt idx="1">
                  <c:v>2009</c:v>
                </c:pt>
                <c:pt idx="2">
                  <c:v>2010</c:v>
                </c:pt>
                <c:pt idx="3">
                  <c:v>2011</c:v>
                </c:pt>
                <c:pt idx="4">
                  <c:v>2012</c:v>
                </c:pt>
                <c:pt idx="5">
                  <c:v>2013</c:v>
                </c:pt>
              </c:numCache>
            </c:numRef>
          </c:cat>
          <c:val>
            <c:numRef>
              <c:f>Sheet1!$C$2:$C$7</c:f>
              <c:numCache>
                <c:formatCode>0%</c:formatCode>
                <c:ptCount val="6"/>
                <c:pt idx="0">
                  <c:v>0.25</c:v>
                </c:pt>
                <c:pt idx="1">
                  <c:v>3.27</c:v>
                </c:pt>
                <c:pt idx="2">
                  <c:v>0.42</c:v>
                </c:pt>
                <c:pt idx="3">
                  <c:v>0.87</c:v>
                </c:pt>
                <c:pt idx="4">
                  <c:v>0.91</c:v>
                </c:pt>
                <c:pt idx="5">
                  <c:v>2.4700000000000002</c:v>
                </c:pt>
              </c:numCache>
            </c:numRef>
          </c:val>
          <c:smooth val="0"/>
        </c:ser>
        <c:dLbls>
          <c:showLegendKey val="0"/>
          <c:showVal val="0"/>
          <c:showCatName val="0"/>
          <c:showSerName val="0"/>
          <c:showPercent val="0"/>
          <c:showBubbleSize val="0"/>
        </c:dLbls>
        <c:marker val="1"/>
        <c:smooth val="0"/>
        <c:axId val="769744640"/>
        <c:axId val="769741840"/>
      </c:lineChart>
      <c:catAx>
        <c:axId val="769741280"/>
        <c:scaling>
          <c:orientation val="minMax"/>
        </c:scaling>
        <c:delete val="0"/>
        <c:axPos val="b"/>
        <c:numFmt formatCode="General" sourceLinked="1"/>
        <c:majorTickMark val="out"/>
        <c:minorTickMark val="none"/>
        <c:tickLblPos val="nextTo"/>
        <c:crossAx val="769742400"/>
        <c:crosses val="autoZero"/>
        <c:auto val="1"/>
        <c:lblAlgn val="ctr"/>
        <c:lblOffset val="100"/>
        <c:noMultiLvlLbl val="0"/>
      </c:catAx>
      <c:valAx>
        <c:axId val="769742400"/>
        <c:scaling>
          <c:orientation val="minMax"/>
        </c:scaling>
        <c:delete val="0"/>
        <c:axPos val="l"/>
        <c:numFmt formatCode="General" sourceLinked="1"/>
        <c:majorTickMark val="out"/>
        <c:minorTickMark val="none"/>
        <c:tickLblPos val="nextTo"/>
        <c:crossAx val="769741280"/>
        <c:crosses val="autoZero"/>
        <c:crossBetween val="between"/>
      </c:valAx>
      <c:valAx>
        <c:axId val="769741840"/>
        <c:scaling>
          <c:orientation val="minMax"/>
          <c:min val="0"/>
        </c:scaling>
        <c:delete val="0"/>
        <c:axPos val="r"/>
        <c:numFmt formatCode="0%" sourceLinked="1"/>
        <c:majorTickMark val="out"/>
        <c:minorTickMark val="none"/>
        <c:tickLblPos val="nextTo"/>
        <c:crossAx val="769744640"/>
        <c:crosses val="max"/>
        <c:crossBetween val="between"/>
      </c:valAx>
      <c:catAx>
        <c:axId val="769744640"/>
        <c:scaling>
          <c:orientation val="minMax"/>
        </c:scaling>
        <c:delete val="1"/>
        <c:axPos val="b"/>
        <c:numFmt formatCode="General" sourceLinked="1"/>
        <c:majorTickMark val="out"/>
        <c:minorTickMark val="none"/>
        <c:tickLblPos val="nextTo"/>
        <c:crossAx val="769741840"/>
        <c:crosses val="autoZero"/>
        <c:auto val="1"/>
        <c:lblAlgn val="ctr"/>
        <c:lblOffset val="100"/>
        <c:noMultiLvlLbl val="0"/>
      </c:catAx>
    </c:plotArea>
    <c:plotVisOnly val="1"/>
    <c:dispBlanksAs val="gap"/>
    <c:showDLblsOverMax val="0"/>
  </c:chart>
  <c:spPr>
    <a:ln>
      <a:solidFill>
        <a:schemeClr val="accent5"/>
      </a:solidFill>
    </a:ln>
  </c:spPr>
  <c:txPr>
    <a:bodyPr/>
    <a:lstStyle/>
    <a:p>
      <a:pPr>
        <a:defRPr sz="1050" b="1"/>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091165050363"/>
          <c:y val="0.139893103543724"/>
          <c:w val="0.78762434619802102"/>
          <c:h val="0.74904828591990802"/>
        </c:manualLayout>
      </c:layout>
      <c:barChart>
        <c:barDir val="col"/>
        <c:grouping val="clustered"/>
        <c:varyColors val="0"/>
        <c:ser>
          <c:idx val="0"/>
          <c:order val="0"/>
          <c:tx>
            <c:strRef>
              <c:f>Sheet1!$B$1</c:f>
              <c:strCache>
                <c:ptCount val="1"/>
                <c:pt idx="0">
                  <c:v>手机网民规模</c:v>
                </c:pt>
              </c:strCache>
            </c:strRef>
          </c:tx>
          <c:spPr>
            <a:solidFill>
              <a:schemeClr val="accent1"/>
            </a:solidFill>
          </c:spPr>
          <c:invertIfNegative val="0"/>
          <c:dPt>
            <c:idx val="0"/>
            <c:invertIfNegative val="0"/>
            <c:bubble3D val="0"/>
            <c:spPr>
              <a:solidFill>
                <a:srgbClr val="071F65"/>
              </a:solidFill>
            </c:spPr>
          </c:dPt>
          <c:dPt>
            <c:idx val="1"/>
            <c:invertIfNegative val="0"/>
            <c:bubble3D val="0"/>
            <c:spPr>
              <a:solidFill>
                <a:srgbClr val="071F65"/>
              </a:solidFill>
            </c:spPr>
          </c:dPt>
          <c:dPt>
            <c:idx val="2"/>
            <c:invertIfNegative val="0"/>
            <c:bubble3D val="0"/>
            <c:spPr>
              <a:solidFill>
                <a:srgbClr val="071F65"/>
              </a:solidFill>
            </c:spPr>
          </c:dPt>
          <c:dPt>
            <c:idx val="3"/>
            <c:invertIfNegative val="0"/>
            <c:bubble3D val="0"/>
            <c:spPr>
              <a:solidFill>
                <a:srgbClr val="071F65"/>
              </a:solidFill>
            </c:spPr>
          </c:dPt>
          <c:dPt>
            <c:idx val="4"/>
            <c:invertIfNegative val="0"/>
            <c:bubble3D val="0"/>
            <c:spPr>
              <a:solidFill>
                <a:srgbClr val="071F65"/>
              </a:solidFill>
            </c:spPr>
          </c:dPt>
          <c:dPt>
            <c:idx val="5"/>
            <c:invertIfNegative val="0"/>
            <c:bubble3D val="0"/>
            <c:spPr>
              <a:solidFill>
                <a:srgbClr val="071F65"/>
              </a:solidFill>
            </c:spPr>
          </c:dPt>
          <c:dPt>
            <c:idx val="6"/>
            <c:invertIfNegative val="0"/>
            <c:bubble3D val="0"/>
            <c:spPr>
              <a:solidFill>
                <a:schemeClr val="accent6"/>
              </a:solidFill>
            </c:spPr>
          </c:dPt>
          <c:dLbls>
            <c:dLbl>
              <c:idx val="1"/>
              <c:layout>
                <c:manualLayout>
                  <c:x val="3.7927536012263728E-3"/>
                  <c:y val="1.112772678263063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987823451837941E-2"/>
                  <c:y val="2.645026560563735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7.4521163220860314E-3"/>
                  <c:y val="1.821118879711568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6333645950670071E-3"/>
                  <c:y val="1.878899619413399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6.9946959819785744E-3"/>
                  <c:y val="1.387395671514366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3207755080125264E-2"/>
                  <c:y val="8.109350727154934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2007</c:v>
                </c:pt>
                <c:pt idx="1">
                  <c:v>2008</c:v>
                </c:pt>
                <c:pt idx="2">
                  <c:v>2009</c:v>
                </c:pt>
                <c:pt idx="3">
                  <c:v>2010</c:v>
                </c:pt>
                <c:pt idx="4">
                  <c:v>2011</c:v>
                </c:pt>
                <c:pt idx="5">
                  <c:v>2012</c:v>
                </c:pt>
                <c:pt idx="6">
                  <c:v>2013</c:v>
                </c:pt>
              </c:numCache>
            </c:numRef>
          </c:cat>
          <c:val>
            <c:numRef>
              <c:f>Sheet1!$B$2:$B$8</c:f>
              <c:numCache>
                <c:formatCode>General</c:formatCode>
                <c:ptCount val="7"/>
                <c:pt idx="0">
                  <c:v>5040</c:v>
                </c:pt>
                <c:pt idx="1">
                  <c:v>11760</c:v>
                </c:pt>
                <c:pt idx="2">
                  <c:v>23344</c:v>
                </c:pt>
                <c:pt idx="3">
                  <c:v>30274</c:v>
                </c:pt>
                <c:pt idx="4">
                  <c:v>35558</c:v>
                </c:pt>
                <c:pt idx="5">
                  <c:v>41997</c:v>
                </c:pt>
                <c:pt idx="6">
                  <c:v>50006</c:v>
                </c:pt>
              </c:numCache>
            </c:numRef>
          </c:val>
        </c:ser>
        <c:dLbls>
          <c:showLegendKey val="0"/>
          <c:showVal val="0"/>
          <c:showCatName val="0"/>
          <c:showSerName val="0"/>
          <c:showPercent val="0"/>
          <c:showBubbleSize val="0"/>
        </c:dLbls>
        <c:gapWidth val="150"/>
        <c:axId val="982509696"/>
        <c:axId val="982515296"/>
      </c:barChart>
      <c:lineChart>
        <c:grouping val="standard"/>
        <c:varyColors val="0"/>
        <c:ser>
          <c:idx val="1"/>
          <c:order val="1"/>
          <c:tx>
            <c:strRef>
              <c:f>Sheet1!$C$1</c:f>
              <c:strCache>
                <c:ptCount val="1"/>
                <c:pt idx="0">
                  <c:v>手机网民占整体网民比例</c:v>
                </c:pt>
              </c:strCache>
            </c:strRef>
          </c:tx>
          <c:spPr>
            <a:ln>
              <a:solidFill>
                <a:schemeClr val="bg1">
                  <a:lumMod val="50000"/>
                </a:schemeClr>
              </a:solidFill>
            </a:ln>
          </c:spPr>
          <c:marker>
            <c:symbol val="none"/>
          </c:marker>
          <c:dLbls>
            <c:dLbl>
              <c:idx val="0"/>
              <c:layout>
                <c:manualLayout>
                  <c:x val="-2.1383699335084834E-2"/>
                  <c:y val="-4.9150394789903348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2007</c:v>
                </c:pt>
                <c:pt idx="1">
                  <c:v>2008</c:v>
                </c:pt>
                <c:pt idx="2">
                  <c:v>2009</c:v>
                </c:pt>
                <c:pt idx="3">
                  <c:v>2010</c:v>
                </c:pt>
                <c:pt idx="4">
                  <c:v>2011</c:v>
                </c:pt>
                <c:pt idx="5">
                  <c:v>2012</c:v>
                </c:pt>
                <c:pt idx="6">
                  <c:v>2013</c:v>
                </c:pt>
              </c:numCache>
            </c:numRef>
          </c:cat>
          <c:val>
            <c:numRef>
              <c:f>Sheet1!$C$2:$C$8</c:f>
              <c:numCache>
                <c:formatCode>0.0%</c:formatCode>
                <c:ptCount val="7"/>
                <c:pt idx="0">
                  <c:v>0.24</c:v>
                </c:pt>
                <c:pt idx="1">
                  <c:v>0.39500000000000002</c:v>
                </c:pt>
                <c:pt idx="2">
                  <c:v>0.60799999999999998</c:v>
                </c:pt>
                <c:pt idx="3">
                  <c:v>0.66200000000000003</c:v>
                </c:pt>
                <c:pt idx="4">
                  <c:v>0.69299999999999995</c:v>
                </c:pt>
                <c:pt idx="5">
                  <c:v>0.745</c:v>
                </c:pt>
                <c:pt idx="6">
                  <c:v>0.81</c:v>
                </c:pt>
              </c:numCache>
            </c:numRef>
          </c:val>
          <c:smooth val="0"/>
        </c:ser>
        <c:dLbls>
          <c:showLegendKey val="0"/>
          <c:showVal val="0"/>
          <c:showCatName val="0"/>
          <c:showSerName val="0"/>
          <c:showPercent val="0"/>
          <c:showBubbleSize val="0"/>
        </c:dLbls>
        <c:marker val="1"/>
        <c:smooth val="0"/>
        <c:axId val="982511376"/>
        <c:axId val="982513616"/>
      </c:lineChart>
      <c:catAx>
        <c:axId val="982509696"/>
        <c:scaling>
          <c:orientation val="minMax"/>
        </c:scaling>
        <c:delete val="0"/>
        <c:axPos val="b"/>
        <c:numFmt formatCode="General" sourceLinked="1"/>
        <c:majorTickMark val="out"/>
        <c:minorTickMark val="none"/>
        <c:tickLblPos val="nextTo"/>
        <c:crossAx val="982515296"/>
        <c:crosses val="autoZero"/>
        <c:auto val="1"/>
        <c:lblAlgn val="ctr"/>
        <c:lblOffset val="100"/>
        <c:noMultiLvlLbl val="0"/>
      </c:catAx>
      <c:valAx>
        <c:axId val="982515296"/>
        <c:scaling>
          <c:orientation val="minMax"/>
        </c:scaling>
        <c:delete val="0"/>
        <c:axPos val="l"/>
        <c:numFmt formatCode="General" sourceLinked="1"/>
        <c:majorTickMark val="out"/>
        <c:minorTickMark val="none"/>
        <c:tickLblPos val="nextTo"/>
        <c:crossAx val="982509696"/>
        <c:crosses val="autoZero"/>
        <c:crossBetween val="between"/>
      </c:valAx>
      <c:valAx>
        <c:axId val="982513616"/>
        <c:scaling>
          <c:orientation val="minMax"/>
          <c:min val="0"/>
        </c:scaling>
        <c:delete val="0"/>
        <c:axPos val="r"/>
        <c:numFmt formatCode="0.0%" sourceLinked="1"/>
        <c:majorTickMark val="out"/>
        <c:minorTickMark val="none"/>
        <c:tickLblPos val="nextTo"/>
        <c:crossAx val="982511376"/>
        <c:crosses val="max"/>
        <c:crossBetween val="between"/>
      </c:valAx>
      <c:catAx>
        <c:axId val="982511376"/>
        <c:scaling>
          <c:orientation val="minMax"/>
        </c:scaling>
        <c:delete val="1"/>
        <c:axPos val="b"/>
        <c:numFmt formatCode="General" sourceLinked="1"/>
        <c:majorTickMark val="out"/>
        <c:minorTickMark val="none"/>
        <c:tickLblPos val="nextTo"/>
        <c:crossAx val="982513616"/>
        <c:crosses val="autoZero"/>
        <c:auto val="1"/>
        <c:lblAlgn val="ctr"/>
        <c:lblOffset val="100"/>
        <c:noMultiLvlLbl val="0"/>
      </c:catAx>
    </c:plotArea>
    <c:plotVisOnly val="1"/>
    <c:dispBlanksAs val="gap"/>
    <c:showDLblsOverMax val="0"/>
  </c:chart>
  <c:spPr>
    <a:ln>
      <a:solidFill>
        <a:schemeClr val="accent5"/>
      </a:solidFill>
    </a:ln>
  </c:spPr>
  <c:txPr>
    <a:bodyPr/>
    <a:lstStyle/>
    <a:p>
      <a:pPr>
        <a:defRPr sz="1050" b="1"/>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B18F8A-74B5-9148-A891-627592061A38}" type="datetimeFigureOut">
              <a:rPr kumimoji="1" lang="zh-CN" altLang="en-US" smtClean="0"/>
              <a:t>2016/11/6</a:t>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8768D9-5829-CA4C-800C-5932EF9830F6}" type="slidenum">
              <a:rPr kumimoji="1" lang="zh-CN" altLang="en-US" smtClean="0"/>
              <a:t>‹#›</a:t>
            </a:fld>
            <a:endParaRPr kumimoji="1" lang="zh-CN" altLang="en-US"/>
          </a:p>
        </p:txBody>
      </p:sp>
    </p:spTree>
    <p:extLst>
      <p:ext uri="{BB962C8B-B14F-4D97-AF65-F5344CB8AC3E}">
        <p14:creationId xmlns:p14="http://schemas.microsoft.com/office/powerpoint/2010/main" val="5661965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D6ACD6-F780-4A47-B5D9-D292A4BD6F81}" type="datetimeFigureOut">
              <a:rPr kumimoji="1" lang="zh-CN" altLang="en-US" smtClean="0"/>
              <a:t>2016/11/6</a:t>
            </a:fld>
            <a:endParaRPr kumimoji="1"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12715C-60D8-4442-95C1-470452B8606C}" type="slidenum">
              <a:rPr kumimoji="1" lang="zh-CN" altLang="en-US" smtClean="0"/>
              <a:t>‹#›</a:t>
            </a:fld>
            <a:endParaRPr kumimoji="1" lang="zh-CN" altLang="en-US"/>
          </a:p>
        </p:txBody>
      </p:sp>
    </p:spTree>
    <p:extLst>
      <p:ext uri="{BB962C8B-B14F-4D97-AF65-F5344CB8AC3E}">
        <p14:creationId xmlns:p14="http://schemas.microsoft.com/office/powerpoint/2010/main" val="18200282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1</a:t>
            </a:fld>
            <a:endParaRPr kumimoji="1" lang="zh-CN" altLang="en-US"/>
          </a:p>
        </p:txBody>
      </p:sp>
    </p:spTree>
    <p:extLst>
      <p:ext uri="{BB962C8B-B14F-4D97-AF65-F5344CB8AC3E}">
        <p14:creationId xmlns:p14="http://schemas.microsoft.com/office/powerpoint/2010/main" val="2325077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10</a:t>
            </a:fld>
            <a:endParaRPr kumimoji="1" lang="zh-CN" altLang="en-US"/>
          </a:p>
        </p:txBody>
      </p:sp>
    </p:spTree>
    <p:extLst>
      <p:ext uri="{BB962C8B-B14F-4D97-AF65-F5344CB8AC3E}">
        <p14:creationId xmlns:p14="http://schemas.microsoft.com/office/powerpoint/2010/main" val="1989368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11</a:t>
            </a:fld>
            <a:endParaRPr kumimoji="1" lang="zh-CN" altLang="en-US"/>
          </a:p>
        </p:txBody>
      </p:sp>
    </p:spTree>
    <p:extLst>
      <p:ext uri="{BB962C8B-B14F-4D97-AF65-F5344CB8AC3E}">
        <p14:creationId xmlns:p14="http://schemas.microsoft.com/office/powerpoint/2010/main" val="1220401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12</a:t>
            </a:fld>
            <a:endParaRPr kumimoji="1" lang="zh-CN" altLang="en-US"/>
          </a:p>
        </p:txBody>
      </p:sp>
    </p:spTree>
    <p:extLst>
      <p:ext uri="{BB962C8B-B14F-4D97-AF65-F5344CB8AC3E}">
        <p14:creationId xmlns:p14="http://schemas.microsoft.com/office/powerpoint/2010/main" val="3390286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13</a:t>
            </a:fld>
            <a:endParaRPr kumimoji="1" lang="zh-CN" altLang="en-US"/>
          </a:p>
        </p:txBody>
      </p:sp>
    </p:spTree>
    <p:extLst>
      <p:ext uri="{BB962C8B-B14F-4D97-AF65-F5344CB8AC3E}">
        <p14:creationId xmlns:p14="http://schemas.microsoft.com/office/powerpoint/2010/main" val="2355339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14</a:t>
            </a:fld>
            <a:endParaRPr kumimoji="1" lang="zh-CN" altLang="en-US"/>
          </a:p>
        </p:txBody>
      </p:sp>
    </p:spTree>
    <p:extLst>
      <p:ext uri="{BB962C8B-B14F-4D97-AF65-F5344CB8AC3E}">
        <p14:creationId xmlns:p14="http://schemas.microsoft.com/office/powerpoint/2010/main" val="2505516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15</a:t>
            </a:fld>
            <a:endParaRPr kumimoji="1" lang="zh-CN" altLang="en-US"/>
          </a:p>
        </p:txBody>
      </p:sp>
    </p:spTree>
    <p:extLst>
      <p:ext uri="{BB962C8B-B14F-4D97-AF65-F5344CB8AC3E}">
        <p14:creationId xmlns:p14="http://schemas.microsoft.com/office/powerpoint/2010/main" val="2536123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16</a:t>
            </a:fld>
            <a:endParaRPr kumimoji="1" lang="zh-CN" altLang="en-US"/>
          </a:p>
        </p:txBody>
      </p:sp>
    </p:spTree>
    <p:extLst>
      <p:ext uri="{BB962C8B-B14F-4D97-AF65-F5344CB8AC3E}">
        <p14:creationId xmlns:p14="http://schemas.microsoft.com/office/powerpoint/2010/main" val="3677432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17</a:t>
            </a:fld>
            <a:endParaRPr kumimoji="1" lang="zh-CN" altLang="en-US"/>
          </a:p>
        </p:txBody>
      </p:sp>
    </p:spTree>
    <p:extLst>
      <p:ext uri="{BB962C8B-B14F-4D97-AF65-F5344CB8AC3E}">
        <p14:creationId xmlns:p14="http://schemas.microsoft.com/office/powerpoint/2010/main" val="4085002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18</a:t>
            </a:fld>
            <a:endParaRPr kumimoji="1" lang="zh-CN" altLang="en-US"/>
          </a:p>
        </p:txBody>
      </p:sp>
    </p:spTree>
    <p:extLst>
      <p:ext uri="{BB962C8B-B14F-4D97-AF65-F5344CB8AC3E}">
        <p14:creationId xmlns:p14="http://schemas.microsoft.com/office/powerpoint/2010/main" val="2987050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19</a:t>
            </a:fld>
            <a:endParaRPr kumimoji="1" lang="zh-CN" altLang="en-US"/>
          </a:p>
        </p:txBody>
      </p:sp>
    </p:spTree>
    <p:extLst>
      <p:ext uri="{BB962C8B-B14F-4D97-AF65-F5344CB8AC3E}">
        <p14:creationId xmlns:p14="http://schemas.microsoft.com/office/powerpoint/2010/main" val="4054406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2</a:t>
            </a:fld>
            <a:endParaRPr kumimoji="1" lang="zh-CN" altLang="en-US"/>
          </a:p>
        </p:txBody>
      </p:sp>
    </p:spTree>
    <p:extLst>
      <p:ext uri="{BB962C8B-B14F-4D97-AF65-F5344CB8AC3E}">
        <p14:creationId xmlns:p14="http://schemas.microsoft.com/office/powerpoint/2010/main" val="4007029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20</a:t>
            </a:fld>
            <a:endParaRPr kumimoji="1" lang="zh-CN" altLang="en-US"/>
          </a:p>
        </p:txBody>
      </p:sp>
    </p:spTree>
    <p:extLst>
      <p:ext uri="{BB962C8B-B14F-4D97-AF65-F5344CB8AC3E}">
        <p14:creationId xmlns:p14="http://schemas.microsoft.com/office/powerpoint/2010/main" val="961774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21</a:t>
            </a:fld>
            <a:endParaRPr kumimoji="1" lang="zh-CN" altLang="en-US"/>
          </a:p>
        </p:txBody>
      </p:sp>
    </p:spTree>
    <p:extLst>
      <p:ext uri="{BB962C8B-B14F-4D97-AF65-F5344CB8AC3E}">
        <p14:creationId xmlns:p14="http://schemas.microsoft.com/office/powerpoint/2010/main" val="751151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22</a:t>
            </a:fld>
            <a:endParaRPr kumimoji="1" lang="zh-CN" altLang="en-US"/>
          </a:p>
        </p:txBody>
      </p:sp>
    </p:spTree>
    <p:extLst>
      <p:ext uri="{BB962C8B-B14F-4D97-AF65-F5344CB8AC3E}">
        <p14:creationId xmlns:p14="http://schemas.microsoft.com/office/powerpoint/2010/main" val="3914417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23</a:t>
            </a:fld>
            <a:endParaRPr kumimoji="1" lang="zh-CN" altLang="en-US"/>
          </a:p>
        </p:txBody>
      </p:sp>
    </p:spTree>
    <p:extLst>
      <p:ext uri="{BB962C8B-B14F-4D97-AF65-F5344CB8AC3E}">
        <p14:creationId xmlns:p14="http://schemas.microsoft.com/office/powerpoint/2010/main" val="1950687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24</a:t>
            </a:fld>
            <a:endParaRPr kumimoji="1" lang="zh-CN" altLang="en-US"/>
          </a:p>
        </p:txBody>
      </p:sp>
    </p:spTree>
    <p:extLst>
      <p:ext uri="{BB962C8B-B14F-4D97-AF65-F5344CB8AC3E}">
        <p14:creationId xmlns:p14="http://schemas.microsoft.com/office/powerpoint/2010/main" val="2751442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25</a:t>
            </a:fld>
            <a:endParaRPr kumimoji="1" lang="zh-CN" altLang="en-US"/>
          </a:p>
        </p:txBody>
      </p:sp>
    </p:spTree>
    <p:extLst>
      <p:ext uri="{BB962C8B-B14F-4D97-AF65-F5344CB8AC3E}">
        <p14:creationId xmlns:p14="http://schemas.microsoft.com/office/powerpoint/2010/main" val="3156774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26</a:t>
            </a:fld>
            <a:endParaRPr kumimoji="1" lang="zh-CN" altLang="en-US"/>
          </a:p>
        </p:txBody>
      </p:sp>
    </p:spTree>
    <p:extLst>
      <p:ext uri="{BB962C8B-B14F-4D97-AF65-F5344CB8AC3E}">
        <p14:creationId xmlns:p14="http://schemas.microsoft.com/office/powerpoint/2010/main" val="284956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27</a:t>
            </a:fld>
            <a:endParaRPr kumimoji="1" lang="zh-CN" altLang="en-US"/>
          </a:p>
        </p:txBody>
      </p:sp>
    </p:spTree>
    <p:extLst>
      <p:ext uri="{BB962C8B-B14F-4D97-AF65-F5344CB8AC3E}">
        <p14:creationId xmlns:p14="http://schemas.microsoft.com/office/powerpoint/2010/main" val="4249233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28</a:t>
            </a:fld>
            <a:endParaRPr kumimoji="1" lang="zh-CN" altLang="en-US"/>
          </a:p>
        </p:txBody>
      </p:sp>
    </p:spTree>
    <p:extLst>
      <p:ext uri="{BB962C8B-B14F-4D97-AF65-F5344CB8AC3E}">
        <p14:creationId xmlns:p14="http://schemas.microsoft.com/office/powerpoint/2010/main" val="386910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29</a:t>
            </a:fld>
            <a:endParaRPr kumimoji="1" lang="zh-CN" altLang="en-US"/>
          </a:p>
        </p:txBody>
      </p:sp>
    </p:spTree>
    <p:extLst>
      <p:ext uri="{BB962C8B-B14F-4D97-AF65-F5344CB8AC3E}">
        <p14:creationId xmlns:p14="http://schemas.microsoft.com/office/powerpoint/2010/main" val="397246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3</a:t>
            </a:fld>
            <a:endParaRPr kumimoji="1" lang="zh-CN" altLang="en-US"/>
          </a:p>
        </p:txBody>
      </p:sp>
    </p:spTree>
    <p:extLst>
      <p:ext uri="{BB962C8B-B14F-4D97-AF65-F5344CB8AC3E}">
        <p14:creationId xmlns:p14="http://schemas.microsoft.com/office/powerpoint/2010/main" val="999833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30</a:t>
            </a:fld>
            <a:endParaRPr kumimoji="1" lang="zh-CN" altLang="en-US"/>
          </a:p>
        </p:txBody>
      </p:sp>
    </p:spTree>
    <p:extLst>
      <p:ext uri="{BB962C8B-B14F-4D97-AF65-F5344CB8AC3E}">
        <p14:creationId xmlns:p14="http://schemas.microsoft.com/office/powerpoint/2010/main" val="3925399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3A1AC378-1965-4C93-A3EB-8E20A49CB6B2}" type="slidenum">
              <a:rPr lang="zh-CN" altLang="en-US" smtClean="0">
                <a:latin typeface="Calibri" panose="020F0502020204030204" pitchFamily="34" charset="0"/>
                <a:ea typeface="宋体" panose="02010600030101010101" pitchFamily="2" charset="-122"/>
              </a:rPr>
              <a:pPr fontAlgn="base">
                <a:spcBef>
                  <a:spcPct val="0"/>
                </a:spcBef>
                <a:spcAft>
                  <a:spcPct val="0"/>
                </a:spcAft>
              </a:pPr>
              <a:t>31</a:t>
            </a:fld>
            <a:endParaRPr lang="zh-CN" altLang="en-US" smtClean="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462735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smtClean="0"/>
              <a:t>问题！</a:t>
            </a:r>
            <a:endParaRPr lang="zh-CN" altLang="en-US" dirty="0"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47392B11-978C-4F44-B1FD-C362D7BFC9DD}" type="slidenum">
              <a:rPr lang="zh-CN" altLang="en-US" smtClean="0">
                <a:latin typeface="Calibri" panose="020F0502020204030204" pitchFamily="34" charset="0"/>
                <a:ea typeface="宋体" panose="02010600030101010101" pitchFamily="2" charset="-122"/>
              </a:rPr>
              <a:pPr fontAlgn="base">
                <a:spcBef>
                  <a:spcPct val="0"/>
                </a:spcBef>
                <a:spcAft>
                  <a:spcPct val="0"/>
                </a:spcAft>
              </a:pPr>
              <a:t>32</a:t>
            </a:fld>
            <a:endParaRPr lang="zh-CN" altLang="en-US" smtClean="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154939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33</a:t>
            </a:fld>
            <a:endParaRPr kumimoji="1" lang="zh-CN" altLang="en-US"/>
          </a:p>
        </p:txBody>
      </p:sp>
    </p:spTree>
    <p:extLst>
      <p:ext uri="{BB962C8B-B14F-4D97-AF65-F5344CB8AC3E}">
        <p14:creationId xmlns:p14="http://schemas.microsoft.com/office/powerpoint/2010/main" val="2447715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34</a:t>
            </a:fld>
            <a:endParaRPr kumimoji="1" lang="zh-CN" altLang="en-US"/>
          </a:p>
        </p:txBody>
      </p:sp>
    </p:spTree>
    <p:extLst>
      <p:ext uri="{BB962C8B-B14F-4D97-AF65-F5344CB8AC3E}">
        <p14:creationId xmlns:p14="http://schemas.microsoft.com/office/powerpoint/2010/main" val="1538404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35</a:t>
            </a:fld>
            <a:endParaRPr kumimoji="1" lang="zh-CN" altLang="en-US"/>
          </a:p>
        </p:txBody>
      </p:sp>
    </p:spTree>
    <p:extLst>
      <p:ext uri="{BB962C8B-B14F-4D97-AF65-F5344CB8AC3E}">
        <p14:creationId xmlns:p14="http://schemas.microsoft.com/office/powerpoint/2010/main" val="1089428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4</a:t>
            </a:fld>
            <a:endParaRPr kumimoji="1" lang="zh-CN" altLang="en-US"/>
          </a:p>
        </p:txBody>
      </p:sp>
    </p:spTree>
    <p:extLst>
      <p:ext uri="{BB962C8B-B14F-4D97-AF65-F5344CB8AC3E}">
        <p14:creationId xmlns:p14="http://schemas.microsoft.com/office/powerpoint/2010/main" val="187950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5</a:t>
            </a:fld>
            <a:endParaRPr kumimoji="1" lang="zh-CN" altLang="en-US"/>
          </a:p>
        </p:txBody>
      </p:sp>
    </p:spTree>
    <p:extLst>
      <p:ext uri="{BB962C8B-B14F-4D97-AF65-F5344CB8AC3E}">
        <p14:creationId xmlns:p14="http://schemas.microsoft.com/office/powerpoint/2010/main" val="260849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98CA904-2DA6-4222-885F-C44A08A044A4}" type="slidenum">
              <a:rPr lang="zh-CN" altLang="en-US" smtClean="0"/>
              <a:pPr/>
              <a:t>6</a:t>
            </a:fld>
            <a:endParaRPr lang="zh-CN" altLang="en-US" smtClean="0"/>
          </a:p>
        </p:txBody>
      </p:sp>
    </p:spTree>
    <p:extLst>
      <p:ext uri="{BB962C8B-B14F-4D97-AF65-F5344CB8AC3E}">
        <p14:creationId xmlns:p14="http://schemas.microsoft.com/office/powerpoint/2010/main" val="263229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7</a:t>
            </a:fld>
            <a:endParaRPr kumimoji="1" lang="zh-CN" altLang="en-US"/>
          </a:p>
        </p:txBody>
      </p:sp>
    </p:spTree>
    <p:extLst>
      <p:ext uri="{BB962C8B-B14F-4D97-AF65-F5344CB8AC3E}">
        <p14:creationId xmlns:p14="http://schemas.microsoft.com/office/powerpoint/2010/main" val="4253900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712715C-60D8-4442-95C1-470452B8606C}" type="slidenum">
              <a:rPr kumimoji="1" lang="zh-CN" altLang="en-US" smtClean="0"/>
              <a:t>8</a:t>
            </a:fld>
            <a:endParaRPr kumimoji="1" lang="zh-CN" altLang="en-US"/>
          </a:p>
        </p:txBody>
      </p:sp>
    </p:spTree>
    <p:extLst>
      <p:ext uri="{BB962C8B-B14F-4D97-AF65-F5344CB8AC3E}">
        <p14:creationId xmlns:p14="http://schemas.microsoft.com/office/powerpoint/2010/main" val="2253727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C9054CEC-105C-4A6A-9456-DBE647A13BE1}" type="slidenum">
              <a:rPr lang="zh-CN" altLang="en-US" smtClean="0">
                <a:latin typeface="Calibri" panose="020F0502020204030204" pitchFamily="34" charset="0"/>
              </a:rPr>
              <a:pPr/>
              <a:t>9</a:t>
            </a:fld>
            <a:endParaRPr lang="zh-CN" altLang="en-US" smtClean="0">
              <a:latin typeface="Calibri" panose="020F0502020204030204" pitchFamily="34" charset="0"/>
            </a:endParaRPr>
          </a:p>
        </p:txBody>
      </p:sp>
    </p:spTree>
    <p:extLst>
      <p:ext uri="{BB962C8B-B14F-4D97-AF65-F5344CB8AC3E}">
        <p14:creationId xmlns:p14="http://schemas.microsoft.com/office/powerpoint/2010/main" val="1261086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grpSp>
        <p:nvGrpSpPr>
          <p:cNvPr id="11" name="组合 10"/>
          <p:cNvGrpSpPr/>
          <p:nvPr/>
        </p:nvGrpSpPr>
        <p:grpSpPr>
          <a:xfrm>
            <a:off x="-14344" y="-10757"/>
            <a:ext cx="12206344" cy="6893662"/>
            <a:chOff x="-10758" y="-10757"/>
            <a:chExt cx="9154758" cy="6893662"/>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401" t="15092" r="13953" b="23868"/>
            <a:stretch/>
          </p:blipFill>
          <p:spPr>
            <a:xfrm>
              <a:off x="-10758" y="0"/>
              <a:ext cx="9154758" cy="6858000"/>
            </a:xfrm>
            <a:prstGeom prst="rect">
              <a:avLst/>
            </a:prstGeom>
          </p:spPr>
        </p:pic>
        <p:sp>
          <p:nvSpPr>
            <p:cNvPr id="10" name="矩形 9"/>
            <p:cNvSpPr/>
            <p:nvPr userDrawn="1"/>
          </p:nvSpPr>
          <p:spPr>
            <a:xfrm>
              <a:off x="0" y="-10757"/>
              <a:ext cx="9144000" cy="6893662"/>
            </a:xfrm>
            <a:prstGeom prst="rect">
              <a:avLst/>
            </a:prstGeom>
            <a:solidFill>
              <a:srgbClr val="FFFFFF">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10064" t="4996" r="43097" b="33964"/>
          <a:stretch/>
        </p:blipFill>
        <p:spPr>
          <a:xfrm>
            <a:off x="2534960" y="-35663"/>
            <a:ext cx="9657041" cy="6893663"/>
          </a:xfrm>
          <a:prstGeom prst="rect">
            <a:avLst/>
          </a:prstGeom>
        </p:spPr>
      </p:pic>
      <p:sp>
        <p:nvSpPr>
          <p:cNvPr id="4" name="KSO_FD"/>
          <p:cNvSpPr>
            <a:spLocks noGrp="1"/>
          </p:cNvSpPr>
          <p:nvPr>
            <p:ph type="dt" sz="half" idx="10"/>
          </p:nvPr>
        </p:nvSpPr>
        <p:spPr/>
        <p:txBody>
          <a:bodyPr/>
          <a:lstStyle/>
          <a:p>
            <a:fld id="{C9E60F58-3108-4415-857A-6D0360DF626E}" type="datetimeFigureOut">
              <a:rPr lang="zh-CN" altLang="en-US" smtClean="0"/>
              <a:t>2016/11/6</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4AE85CE2-CEAD-46BB-861E-7D62265DC969}" type="slidenum">
              <a:rPr lang="zh-CN" altLang="en-US" smtClean="0"/>
              <a:t>‹#›</a:t>
            </a:fld>
            <a:endParaRPr lang="zh-CN" altLang="en-US"/>
          </a:p>
        </p:txBody>
      </p:sp>
      <p:sp>
        <p:nvSpPr>
          <p:cNvPr id="3" name="KSO_CT2"/>
          <p:cNvSpPr>
            <a:spLocks noGrp="1"/>
          </p:cNvSpPr>
          <p:nvPr>
            <p:ph type="subTitle" idx="1" hasCustomPrompt="1"/>
          </p:nvPr>
        </p:nvSpPr>
        <p:spPr>
          <a:xfrm>
            <a:off x="-1" y="3143551"/>
            <a:ext cx="7071360" cy="467211"/>
          </a:xfrm>
          <a:noFill/>
        </p:spPr>
        <p:txBody>
          <a:bodyPr>
            <a:noAutofit/>
          </a:bodyPr>
          <a:lstStyle>
            <a:lvl1pPr marL="0" indent="0" algn="ctr">
              <a:buNone/>
              <a:defRPr sz="2000">
                <a:solidFill>
                  <a:schemeClr val="bg1">
                    <a:lumMod val="65000"/>
                  </a:schemeClr>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单击此处添加您的副标题</a:t>
            </a:r>
          </a:p>
        </p:txBody>
      </p:sp>
      <p:sp>
        <p:nvSpPr>
          <p:cNvPr id="7" name="KSO_CT1"/>
          <p:cNvSpPr>
            <a:spLocks noGrp="1"/>
          </p:cNvSpPr>
          <p:nvPr>
            <p:ph type="title" hasCustomPrompt="1"/>
          </p:nvPr>
        </p:nvSpPr>
        <p:spPr>
          <a:xfrm>
            <a:off x="0" y="1308825"/>
            <a:ext cx="7071360" cy="1720077"/>
          </a:xfrm>
        </p:spPr>
        <p:txBody>
          <a:bodyPr>
            <a:noAutofit/>
          </a:bodyPr>
          <a:lstStyle>
            <a:lvl1pPr algn="ctr">
              <a:lnSpc>
                <a:spcPct val="100000"/>
              </a:lnSpc>
              <a:defRPr sz="4200">
                <a:solidFill>
                  <a:srgbClr val="071F65"/>
                </a:solidFill>
                <a:effectLst/>
              </a:defRPr>
            </a:lvl1pPr>
          </a:lstStyle>
          <a:p>
            <a:r>
              <a:rPr lang="zh-CN" altLang="en-US" dirty="0" smtClean="0"/>
              <a:t>单击此处添加您的标题文字</a:t>
            </a:r>
            <a:endParaRPr lang="zh-CN" altLang="en-US" dirty="0"/>
          </a:p>
        </p:txBody>
      </p:sp>
    </p:spTree>
    <p:extLst>
      <p:ext uri="{BB962C8B-B14F-4D97-AF65-F5344CB8AC3E}">
        <p14:creationId xmlns:p14="http://schemas.microsoft.com/office/powerpoint/2010/main" val="1248427135"/>
      </p:ext>
    </p:extLst>
  </p:cSld>
  <p:clrMapOvr>
    <a:masterClrMapping/>
  </p:clrMapOvr>
  <p:transition spd="slow" advClick="0" advTm="0">
    <p:wipe/>
  </p:transition>
  <p:timing>
    <p:tnLst>
      <p:par>
        <p:cTn id="1" dur="indefinite" restart="never" nodeType="tmRoot"/>
      </p:par>
    </p:tnLst>
  </p:timing>
  <p:extLst mod="1">
    <p:ext uri="{DCECCB84-F9BA-43D5-87BE-67443E8EF086}">
      <p15:sldGuideLst xmlns:p15="http://schemas.microsoft.com/office/powerpoint/2012/main">
        <p15:guide id="1" pos="4967">
          <p15:clr>
            <a:srgbClr val="FBAE40"/>
          </p15:clr>
        </p15:guide>
        <p15:guide id="2" orient="horz" pos="2160">
          <p15:clr>
            <a:srgbClr val="FBAE40"/>
          </p15:clr>
        </p15:guide>
        <p15:guide id="3" pos="662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p:txBody>
          <a:bodyPr/>
          <a:lstStyle/>
          <a:p>
            <a:endParaRPr kumimoji="1" lang="zh-CN" altLang="en-US"/>
          </a:p>
        </p:txBody>
      </p:sp>
      <p:sp>
        <p:nvSpPr>
          <p:cNvPr id="5" name="KSO_FT"/>
          <p:cNvSpPr>
            <a:spLocks noGrp="1"/>
          </p:cNvSpPr>
          <p:nvPr>
            <p:ph type="ftr" sz="quarter" idx="11"/>
          </p:nvPr>
        </p:nvSpPr>
        <p:spPr/>
        <p:txBody>
          <a:bodyPr/>
          <a:lstStyle/>
          <a:p>
            <a:r>
              <a:rPr kumimoji="1" lang="en-US" altLang="zh-CN" smtClean="0"/>
              <a:t>STATE COLLEGE UNIVERSITY</a:t>
            </a:r>
            <a:endParaRPr kumimoji="1" lang="zh-CN" altLang="en-US" dirty="0"/>
          </a:p>
        </p:txBody>
      </p:sp>
      <p:sp>
        <p:nvSpPr>
          <p:cNvPr id="6" name="KSO_FN"/>
          <p:cNvSpPr>
            <a:spLocks noGrp="1"/>
          </p:cNvSpPr>
          <p:nvPr>
            <p:ph type="sldNum" sz="quarter" idx="12"/>
          </p:nvPr>
        </p:nvSpPr>
        <p:spPr/>
        <p:txBody>
          <a:bodyPr/>
          <a:lstStyle/>
          <a:p>
            <a:fld id="{23DA680B-B80A-2545-AB30-B9870FE9052E}" type="slidenum">
              <a:rPr kumimoji="1" lang="zh-CN" altLang="en-US" smtClean="0"/>
              <a:pPr/>
              <a:t>‹#›</a:t>
            </a:fld>
            <a:endParaRPr kumimoji="1" lang="zh-CN" altLang="en-US"/>
          </a:p>
        </p:txBody>
      </p:sp>
    </p:spTree>
    <p:extLst>
      <p:ext uri="{BB962C8B-B14F-4D97-AF65-F5344CB8AC3E}">
        <p14:creationId xmlns:p14="http://schemas.microsoft.com/office/powerpoint/2010/main" val="538943375"/>
      </p:ext>
    </p:extLst>
  </p:cSld>
  <p:clrMapOvr>
    <a:masterClrMapping/>
  </p:clrMapOvr>
  <p:transition spd="slow" advClick="0" advTm="0">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nvPr>
        </p:nvSpPr>
        <p:spPr>
          <a:xfrm>
            <a:off x="10171290" y="365125"/>
            <a:ext cx="1182511" cy="5811838"/>
          </a:xfrm>
        </p:spPr>
        <p:txBody>
          <a:bodyPr vert="eaVert"/>
          <a:lstStyle/>
          <a:p>
            <a:r>
              <a:rPr lang="zh-CN" altLang="en-US" smtClean="0"/>
              <a:t>单击此处编辑母版标题样式</a:t>
            </a:r>
            <a:endParaRPr lang="en-US" dirty="0"/>
          </a:p>
        </p:txBody>
      </p:sp>
      <p:sp>
        <p:nvSpPr>
          <p:cNvPr id="3" name="KSO_BC1"/>
          <p:cNvSpPr>
            <a:spLocks noGrp="1"/>
          </p:cNvSpPr>
          <p:nvPr>
            <p:ph type="body" orient="vert" idx="1"/>
          </p:nvPr>
        </p:nvSpPr>
        <p:spPr>
          <a:xfrm>
            <a:off x="2113842" y="365125"/>
            <a:ext cx="7933269" cy="5811838"/>
          </a:xfrm>
        </p:spPr>
        <p:txBody>
          <a:bodyPr vert="eaVert"/>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p:txBody>
          <a:bodyPr/>
          <a:lstStyle/>
          <a:p>
            <a:endParaRPr kumimoji="1" lang="zh-CN" altLang="en-US"/>
          </a:p>
        </p:txBody>
      </p:sp>
      <p:sp>
        <p:nvSpPr>
          <p:cNvPr id="5" name="KSO_FT"/>
          <p:cNvSpPr>
            <a:spLocks noGrp="1"/>
          </p:cNvSpPr>
          <p:nvPr>
            <p:ph type="ftr" sz="quarter" idx="11"/>
          </p:nvPr>
        </p:nvSpPr>
        <p:spPr/>
        <p:txBody>
          <a:bodyPr/>
          <a:lstStyle/>
          <a:p>
            <a:r>
              <a:rPr kumimoji="1" lang="en-US" altLang="zh-CN" smtClean="0"/>
              <a:t>STATE COLLEGE UNIVERSITY</a:t>
            </a:r>
            <a:endParaRPr kumimoji="1" lang="zh-CN" altLang="en-US" dirty="0"/>
          </a:p>
        </p:txBody>
      </p:sp>
      <p:sp>
        <p:nvSpPr>
          <p:cNvPr id="6" name="KSO_FN"/>
          <p:cNvSpPr>
            <a:spLocks noGrp="1"/>
          </p:cNvSpPr>
          <p:nvPr>
            <p:ph type="sldNum" sz="quarter" idx="12"/>
          </p:nvPr>
        </p:nvSpPr>
        <p:spPr/>
        <p:txBody>
          <a:bodyPr/>
          <a:lstStyle/>
          <a:p>
            <a:fld id="{23DA680B-B80A-2545-AB30-B9870FE9052E}" type="slidenum">
              <a:rPr kumimoji="1" lang="zh-CN" altLang="en-US" smtClean="0"/>
              <a:pPr/>
              <a:t>‹#›</a:t>
            </a:fld>
            <a:endParaRPr kumimoji="1" lang="zh-CN" altLang="en-US"/>
          </a:p>
        </p:txBody>
      </p:sp>
    </p:spTree>
    <p:extLst>
      <p:ext uri="{BB962C8B-B14F-4D97-AF65-F5344CB8AC3E}">
        <p14:creationId xmlns:p14="http://schemas.microsoft.com/office/powerpoint/2010/main" val="802509070"/>
      </p:ext>
    </p:extLst>
  </p:cSld>
  <p:clrMapOvr>
    <a:masterClrMapping/>
  </p:clrMapOvr>
  <p:transition spd="slow" advClick="0" advTm="0">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矩形 7"/>
          <p:cNvSpPr/>
          <p:nvPr userDrawn="1"/>
        </p:nvSpPr>
        <p:spPr>
          <a:xfrm>
            <a:off x="0" y="0"/>
            <a:ext cx="121866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梯形 1"/>
          <p:cNvSpPr/>
          <p:nvPr userDrawn="1"/>
        </p:nvSpPr>
        <p:spPr>
          <a:xfrm rot="16200000">
            <a:off x="7443541" y="-448660"/>
            <a:ext cx="2291737" cy="7194558"/>
          </a:xfrm>
          <a:prstGeom prst="trapezoid">
            <a:avLst>
              <a:gd name="adj" fmla="val 16935"/>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
        <p:nvSpPr>
          <p:cNvPr id="3" name="梯形 2"/>
          <p:cNvSpPr/>
          <p:nvPr userDrawn="1"/>
        </p:nvSpPr>
        <p:spPr>
          <a:xfrm rot="5400000">
            <a:off x="1336590" y="641754"/>
            <a:ext cx="2344067" cy="4997443"/>
          </a:xfrm>
          <a:prstGeom prst="trapezoid">
            <a:avLst>
              <a:gd name="adj" fmla="val 17865"/>
            </a:avLst>
          </a:prstGeom>
          <a:solidFill>
            <a:schemeClr val="bg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Tree>
    <p:extLst>
      <p:ext uri="{BB962C8B-B14F-4D97-AF65-F5344CB8AC3E}">
        <p14:creationId xmlns:p14="http://schemas.microsoft.com/office/powerpoint/2010/main" val="3506787259"/>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114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6894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1144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8760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9914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4645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4244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dirty="0" smtClean="0"/>
              <a:t>单击此处编辑母版标题样式</a:t>
            </a:r>
            <a:endParaRPr lang="en-US" dirty="0"/>
          </a:p>
        </p:txBody>
      </p:sp>
      <p:sp>
        <p:nvSpPr>
          <p:cNvPr id="3" name="KSO_BC1"/>
          <p:cNvSpPr>
            <a:spLocks noGrp="1"/>
          </p:cNvSpPr>
          <p:nvPr>
            <p:ph idx="1"/>
          </p:nvPr>
        </p:nvSpPr>
        <p:spPr/>
        <p:txBody>
          <a:bodyPr/>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p:txBody>
          <a:bodyPr/>
          <a:lstStyle/>
          <a:p>
            <a:endParaRPr kumimoji="1" lang="zh-CN" altLang="en-US"/>
          </a:p>
        </p:txBody>
      </p:sp>
      <p:sp>
        <p:nvSpPr>
          <p:cNvPr id="5" name="KSO_FT"/>
          <p:cNvSpPr>
            <a:spLocks noGrp="1"/>
          </p:cNvSpPr>
          <p:nvPr>
            <p:ph type="ftr" sz="quarter" idx="11"/>
          </p:nvPr>
        </p:nvSpPr>
        <p:spPr/>
        <p:txBody>
          <a:bodyPr/>
          <a:lstStyle/>
          <a:p>
            <a:r>
              <a:rPr kumimoji="1" lang="en-US" altLang="zh-CN" smtClean="0"/>
              <a:t>STATE COLLEGE UNIVERSITY</a:t>
            </a:r>
            <a:endParaRPr kumimoji="1" lang="zh-CN" altLang="en-US"/>
          </a:p>
        </p:txBody>
      </p:sp>
      <p:sp>
        <p:nvSpPr>
          <p:cNvPr id="6" name="KSO_FN"/>
          <p:cNvSpPr>
            <a:spLocks noGrp="1"/>
          </p:cNvSpPr>
          <p:nvPr>
            <p:ph type="sldNum" sz="quarter" idx="12"/>
          </p:nvPr>
        </p:nvSpPr>
        <p:spPr/>
        <p:txBody>
          <a:bodyPr/>
          <a:lstStyle/>
          <a:p>
            <a:fld id="{23DA680B-B80A-2545-AB30-B9870FE9052E}" type="slidenum">
              <a:rPr kumimoji="1" lang="zh-CN" altLang="en-US" smtClean="0"/>
              <a:t>‹#›</a:t>
            </a:fld>
            <a:endParaRPr kumimoji="1" lang="zh-CN" altLang="en-US"/>
          </a:p>
        </p:txBody>
      </p:sp>
    </p:spTree>
    <p:extLst>
      <p:ext uri="{BB962C8B-B14F-4D97-AF65-F5344CB8AC3E}">
        <p14:creationId xmlns:p14="http://schemas.microsoft.com/office/powerpoint/2010/main" val="2230323158"/>
      </p:ext>
    </p:extLst>
  </p:cSld>
  <p:clrMapOvr>
    <a:masterClrMapping/>
  </p:clrMapOvr>
  <p:transition spd="slow" advClick="0" advTm="0">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9682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9830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9389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2676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sp>
        <p:nvSpPr>
          <p:cNvPr id="2" name="KSO_ST1"/>
          <p:cNvSpPr>
            <a:spLocks noGrp="1"/>
          </p:cNvSpPr>
          <p:nvPr>
            <p:ph type="title" hasCustomPrompt="1"/>
          </p:nvPr>
        </p:nvSpPr>
        <p:spPr>
          <a:xfrm>
            <a:off x="2026955" y="2054410"/>
            <a:ext cx="7994651" cy="1235075"/>
          </a:xfrm>
        </p:spPr>
        <p:txBody>
          <a:bodyPr anchor="b">
            <a:normAutofit/>
          </a:bodyPr>
          <a:lstStyle>
            <a:lvl1pPr algn="ctr">
              <a:defRPr sz="3600">
                <a:solidFill>
                  <a:srgbClr val="071F65"/>
                </a:solidFill>
                <a:effectLst/>
              </a:defRPr>
            </a:lvl1pPr>
          </a:lstStyle>
          <a:p>
            <a:r>
              <a:rPr lang="zh-CN" altLang="en-US" dirty="0" smtClean="0"/>
              <a:t>此处添加您的标题</a:t>
            </a:r>
            <a:endParaRPr lang="en-US" dirty="0"/>
          </a:p>
        </p:txBody>
      </p:sp>
      <p:sp>
        <p:nvSpPr>
          <p:cNvPr id="10" name="文本占位符 9"/>
          <p:cNvSpPr>
            <a:spLocks noGrp="1"/>
          </p:cNvSpPr>
          <p:nvPr>
            <p:ph type="body" idx="1" hasCustomPrompt="1"/>
          </p:nvPr>
        </p:nvSpPr>
        <p:spPr>
          <a:xfrm>
            <a:off x="3827342" y="3346701"/>
            <a:ext cx="4643665" cy="450746"/>
          </a:xfrm>
          <a:custGeom>
            <a:avLst/>
            <a:gdLst>
              <a:gd name="connsiteX0" fmla="*/ 0 w 3482749"/>
              <a:gd name="connsiteY0" fmla="*/ 0 h 450746"/>
              <a:gd name="connsiteX1" fmla="*/ 3095474 w 3482749"/>
              <a:gd name="connsiteY1" fmla="*/ 10691 h 450746"/>
              <a:gd name="connsiteX2" fmla="*/ 3482749 w 3482749"/>
              <a:gd name="connsiteY2" fmla="*/ 450746 h 450746"/>
              <a:gd name="connsiteX3" fmla="*/ 402616 w 3482749"/>
              <a:gd name="connsiteY3" fmla="*/ 440057 h 450746"/>
            </a:gdLst>
            <a:ahLst/>
            <a:cxnLst>
              <a:cxn ang="0">
                <a:pos x="connsiteX0" y="connsiteY0"/>
              </a:cxn>
              <a:cxn ang="0">
                <a:pos x="connsiteX1" y="connsiteY1"/>
              </a:cxn>
              <a:cxn ang="0">
                <a:pos x="connsiteX2" y="connsiteY2"/>
              </a:cxn>
              <a:cxn ang="0">
                <a:pos x="connsiteX3" y="connsiteY3"/>
              </a:cxn>
            </a:cxnLst>
            <a:rect l="l" t="t" r="r" b="b"/>
            <a:pathLst>
              <a:path w="3482749" h="450746">
                <a:moveTo>
                  <a:pt x="0" y="0"/>
                </a:moveTo>
                <a:lnTo>
                  <a:pt x="3095474" y="10691"/>
                </a:lnTo>
                <a:lnTo>
                  <a:pt x="3482749" y="450746"/>
                </a:lnTo>
                <a:lnTo>
                  <a:pt x="402616" y="440057"/>
                </a:lnTo>
                <a:close/>
              </a:path>
            </a:pathLst>
          </a:custGeom>
          <a:solidFill>
            <a:schemeClr val="accent3">
              <a:lumMod val="60000"/>
              <a:lumOff val="40000"/>
            </a:schemeClr>
          </a:solidFill>
        </p:spPr>
        <p:txBody>
          <a:bodyPr wrap="square" anchor="ctr">
            <a:noAutofit/>
          </a:bodyPr>
          <a:lstStyle>
            <a:lvl1pPr marL="0" indent="0" algn="ctr">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zh-CN" altLang="en-US" dirty="0" smtClean="0"/>
              <a:t>单击此处添加您的副标题</a:t>
            </a:r>
            <a:endParaRPr lang="en-US" altLang="zh-CN" dirty="0"/>
          </a:p>
        </p:txBody>
      </p:sp>
      <p:sp>
        <p:nvSpPr>
          <p:cNvPr id="4" name="KSO_FD"/>
          <p:cNvSpPr>
            <a:spLocks noGrp="1"/>
          </p:cNvSpPr>
          <p:nvPr>
            <p:ph type="dt" sz="half" idx="10"/>
          </p:nvPr>
        </p:nvSpPr>
        <p:spPr/>
        <p:txBody>
          <a:bodyPr/>
          <a:lstStyle/>
          <a:p>
            <a:endParaRPr kumimoji="1" lang="zh-CN" altLang="en-US"/>
          </a:p>
        </p:txBody>
      </p:sp>
      <p:sp>
        <p:nvSpPr>
          <p:cNvPr id="5" name="KSO_FT"/>
          <p:cNvSpPr>
            <a:spLocks noGrp="1"/>
          </p:cNvSpPr>
          <p:nvPr>
            <p:ph type="ftr" sz="quarter" idx="11"/>
          </p:nvPr>
        </p:nvSpPr>
        <p:spPr/>
        <p:txBody>
          <a:bodyPr/>
          <a:lstStyle/>
          <a:p>
            <a:r>
              <a:rPr kumimoji="1" lang="en-US" altLang="zh-CN" smtClean="0"/>
              <a:t>STATE COLLEGE UNIVERSITY</a:t>
            </a:r>
            <a:endParaRPr kumimoji="1" lang="zh-CN" altLang="en-US"/>
          </a:p>
        </p:txBody>
      </p:sp>
      <p:sp>
        <p:nvSpPr>
          <p:cNvPr id="6" name="KSO_FN"/>
          <p:cNvSpPr>
            <a:spLocks noGrp="1"/>
          </p:cNvSpPr>
          <p:nvPr>
            <p:ph type="sldNum" sz="quarter" idx="12"/>
          </p:nvPr>
        </p:nvSpPr>
        <p:spPr/>
        <p:txBody>
          <a:bodyPr/>
          <a:lstStyle/>
          <a:p>
            <a:fld id="{23DA680B-B80A-2545-AB30-B9870FE9052E}" type="slidenum">
              <a:rPr kumimoji="1" lang="zh-CN" altLang="en-US" smtClean="0"/>
              <a:t>‹#›</a:t>
            </a:fld>
            <a:endParaRPr kumimoji="1"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971" y="142875"/>
            <a:ext cx="705529" cy="705529"/>
          </a:xfrm>
          <a:prstGeom prst="rect">
            <a:avLst/>
          </a:prstGeom>
        </p:spPr>
      </p:pic>
    </p:spTree>
    <p:extLst>
      <p:ext uri="{BB962C8B-B14F-4D97-AF65-F5344CB8AC3E}">
        <p14:creationId xmlns:p14="http://schemas.microsoft.com/office/powerpoint/2010/main" val="1214153455"/>
      </p:ext>
    </p:extLst>
  </p:cSld>
  <p:clrMapOvr>
    <a:masterClrMapping/>
  </p:clrMapOvr>
  <p:transition spd="slow" advClick="0" advTm="0">
    <p:wip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sz="half" idx="1"/>
          </p:nvPr>
        </p:nvSpPr>
        <p:spPr>
          <a:xfrm>
            <a:off x="1399823" y="1244601"/>
            <a:ext cx="5080000" cy="4932363"/>
          </a:xfrm>
        </p:spPr>
        <p:txBody>
          <a:bodyPr/>
          <a:lstStyle/>
          <a:p>
            <a:pPr lvl="0"/>
            <a:r>
              <a:rPr lang="zh-CN" altLang="en-US" smtClean="0"/>
              <a:t>单击此处编辑母版文本样式</a:t>
            </a:r>
          </a:p>
          <a:p>
            <a:pPr lvl="1"/>
            <a:r>
              <a:rPr lang="zh-CN" altLang="en-US" smtClean="0"/>
              <a:t>第二级</a:t>
            </a:r>
          </a:p>
        </p:txBody>
      </p:sp>
      <p:sp>
        <p:nvSpPr>
          <p:cNvPr id="4" name="KSO_BC2"/>
          <p:cNvSpPr>
            <a:spLocks noGrp="1"/>
          </p:cNvSpPr>
          <p:nvPr>
            <p:ph sz="half" idx="2"/>
          </p:nvPr>
        </p:nvSpPr>
        <p:spPr>
          <a:xfrm>
            <a:off x="6519333" y="1244601"/>
            <a:ext cx="5094116" cy="4932363"/>
          </a:xfrm>
        </p:spPr>
        <p:txBody>
          <a:bodyPr/>
          <a:lstStyle/>
          <a:p>
            <a:pPr lvl="0"/>
            <a:r>
              <a:rPr lang="zh-CN" altLang="en-US" smtClean="0"/>
              <a:t>单击此处编辑母版文本样式</a:t>
            </a:r>
          </a:p>
          <a:p>
            <a:pPr lvl="1"/>
            <a:r>
              <a:rPr lang="zh-CN" altLang="en-US" smtClean="0"/>
              <a:t>第二级</a:t>
            </a:r>
          </a:p>
        </p:txBody>
      </p:sp>
      <p:sp>
        <p:nvSpPr>
          <p:cNvPr id="5" name="KSO_FD"/>
          <p:cNvSpPr>
            <a:spLocks noGrp="1"/>
          </p:cNvSpPr>
          <p:nvPr>
            <p:ph type="dt" sz="half" idx="10"/>
          </p:nvPr>
        </p:nvSpPr>
        <p:spPr/>
        <p:txBody>
          <a:bodyPr/>
          <a:lstStyle/>
          <a:p>
            <a:endParaRPr kumimoji="1" lang="zh-CN" altLang="en-US"/>
          </a:p>
        </p:txBody>
      </p:sp>
      <p:sp>
        <p:nvSpPr>
          <p:cNvPr id="6" name="KSO_FT"/>
          <p:cNvSpPr>
            <a:spLocks noGrp="1"/>
          </p:cNvSpPr>
          <p:nvPr>
            <p:ph type="ftr" sz="quarter" idx="11"/>
          </p:nvPr>
        </p:nvSpPr>
        <p:spPr/>
        <p:txBody>
          <a:bodyPr/>
          <a:lstStyle/>
          <a:p>
            <a:r>
              <a:rPr kumimoji="1" lang="en-US" altLang="zh-CN" smtClean="0"/>
              <a:t>STATE COLLEGE UNIVERSITY</a:t>
            </a:r>
            <a:endParaRPr kumimoji="1" lang="zh-CN" altLang="en-US" dirty="0"/>
          </a:p>
        </p:txBody>
      </p:sp>
      <p:sp>
        <p:nvSpPr>
          <p:cNvPr id="7" name="KSO_FN"/>
          <p:cNvSpPr>
            <a:spLocks noGrp="1"/>
          </p:cNvSpPr>
          <p:nvPr>
            <p:ph type="sldNum" sz="quarter" idx="12"/>
          </p:nvPr>
        </p:nvSpPr>
        <p:spPr/>
        <p:txBody>
          <a:bodyPr/>
          <a:lstStyle/>
          <a:p>
            <a:fld id="{23DA680B-B80A-2545-AB30-B9870FE9052E}" type="slidenum">
              <a:rPr kumimoji="1" lang="zh-CN" altLang="en-US" smtClean="0"/>
              <a:pPr/>
              <a:t>‹#›</a:t>
            </a:fld>
            <a:endParaRPr kumimoji="1" lang="zh-CN" altLang="en-US"/>
          </a:p>
        </p:txBody>
      </p:sp>
    </p:spTree>
    <p:extLst>
      <p:ext uri="{BB962C8B-B14F-4D97-AF65-F5344CB8AC3E}">
        <p14:creationId xmlns:p14="http://schemas.microsoft.com/office/powerpoint/2010/main" val="3031157442"/>
      </p:ext>
    </p:extLst>
  </p:cSld>
  <p:clrMapOvr>
    <a:masterClrMapping/>
  </p:clrMapOvr>
  <p:transition spd="slow" advClick="0" advTm="0">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2302932" y="118532"/>
            <a:ext cx="9312101" cy="71702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99435" y="1376362"/>
            <a:ext cx="5157787"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KSO_BC1"/>
          <p:cNvSpPr>
            <a:spLocks noGrp="1"/>
          </p:cNvSpPr>
          <p:nvPr>
            <p:ph sz="half" idx="2"/>
          </p:nvPr>
        </p:nvSpPr>
        <p:spPr>
          <a:xfrm>
            <a:off x="1099435" y="2200274"/>
            <a:ext cx="5157787" cy="3684588"/>
          </a:xfrm>
        </p:spPr>
        <p:txBody>
          <a:bodyPr/>
          <a:lstStyle/>
          <a:p>
            <a:pPr lvl="0"/>
            <a:r>
              <a:rPr lang="zh-CN" altLang="en-US" smtClean="0"/>
              <a:t>单击此处编辑母版文本样式</a:t>
            </a:r>
          </a:p>
          <a:p>
            <a:pPr lvl="1"/>
            <a:r>
              <a:rPr lang="zh-CN" altLang="en-US" smtClean="0"/>
              <a:t>第二级</a:t>
            </a:r>
          </a:p>
        </p:txBody>
      </p:sp>
      <p:sp>
        <p:nvSpPr>
          <p:cNvPr id="5" name="Text Placeholder 4"/>
          <p:cNvSpPr>
            <a:spLocks noGrp="1"/>
          </p:cNvSpPr>
          <p:nvPr>
            <p:ph type="body" sz="quarter" idx="3"/>
          </p:nvPr>
        </p:nvSpPr>
        <p:spPr>
          <a:xfrm>
            <a:off x="6431846" y="1376362"/>
            <a:ext cx="5183188"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KSO_BC2"/>
          <p:cNvSpPr>
            <a:spLocks noGrp="1"/>
          </p:cNvSpPr>
          <p:nvPr>
            <p:ph sz="quarter" idx="4"/>
          </p:nvPr>
        </p:nvSpPr>
        <p:spPr>
          <a:xfrm>
            <a:off x="6431846" y="2200274"/>
            <a:ext cx="5183188" cy="3684588"/>
          </a:xfrm>
        </p:spPr>
        <p:txBody>
          <a:bodyPr/>
          <a:lstStyle/>
          <a:p>
            <a:pPr lvl="0"/>
            <a:r>
              <a:rPr lang="zh-CN" altLang="en-US" smtClean="0"/>
              <a:t>单击此处编辑母版文本样式</a:t>
            </a:r>
          </a:p>
          <a:p>
            <a:pPr lvl="1"/>
            <a:r>
              <a:rPr lang="zh-CN" altLang="en-US" smtClean="0"/>
              <a:t>第二级</a:t>
            </a:r>
          </a:p>
        </p:txBody>
      </p:sp>
      <p:sp>
        <p:nvSpPr>
          <p:cNvPr id="7" name="KSO_FD"/>
          <p:cNvSpPr>
            <a:spLocks noGrp="1"/>
          </p:cNvSpPr>
          <p:nvPr>
            <p:ph type="dt" sz="half" idx="10"/>
          </p:nvPr>
        </p:nvSpPr>
        <p:spPr/>
        <p:txBody>
          <a:bodyPr/>
          <a:lstStyle/>
          <a:p>
            <a:endParaRPr kumimoji="1" lang="zh-CN" altLang="en-US"/>
          </a:p>
        </p:txBody>
      </p:sp>
      <p:sp>
        <p:nvSpPr>
          <p:cNvPr id="8" name="KSO_FT"/>
          <p:cNvSpPr>
            <a:spLocks noGrp="1"/>
          </p:cNvSpPr>
          <p:nvPr>
            <p:ph type="ftr" sz="quarter" idx="11"/>
          </p:nvPr>
        </p:nvSpPr>
        <p:spPr/>
        <p:txBody>
          <a:bodyPr/>
          <a:lstStyle/>
          <a:p>
            <a:r>
              <a:rPr kumimoji="1" lang="en-US" altLang="zh-CN" smtClean="0"/>
              <a:t>STATE COLLEGE UNIVERSITY</a:t>
            </a:r>
            <a:endParaRPr kumimoji="1" lang="zh-CN" altLang="en-US"/>
          </a:p>
        </p:txBody>
      </p:sp>
      <p:sp>
        <p:nvSpPr>
          <p:cNvPr id="9" name="KSO_FN"/>
          <p:cNvSpPr>
            <a:spLocks noGrp="1"/>
          </p:cNvSpPr>
          <p:nvPr>
            <p:ph type="sldNum" sz="quarter" idx="12"/>
          </p:nvPr>
        </p:nvSpPr>
        <p:spPr/>
        <p:txBody>
          <a:bodyPr/>
          <a:lstStyle/>
          <a:p>
            <a:fld id="{23DA680B-B80A-2545-AB30-B9870FE9052E}" type="slidenum">
              <a:rPr kumimoji="1" lang="zh-CN" altLang="en-US" smtClean="0"/>
              <a:t>‹#›</a:t>
            </a:fld>
            <a:endParaRPr kumimoji="1" lang="zh-CN" altLang="en-US"/>
          </a:p>
        </p:txBody>
      </p:sp>
    </p:spTree>
    <p:extLst>
      <p:ext uri="{BB962C8B-B14F-4D97-AF65-F5344CB8AC3E}">
        <p14:creationId xmlns:p14="http://schemas.microsoft.com/office/powerpoint/2010/main" val="3830422572"/>
      </p:ext>
    </p:extLst>
  </p:cSld>
  <p:clrMapOvr>
    <a:masterClrMapping/>
  </p:clrMapOvr>
  <p:transition spd="slow" advClick="0" advTm="0">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FD"/>
          <p:cNvSpPr>
            <a:spLocks noGrp="1"/>
          </p:cNvSpPr>
          <p:nvPr>
            <p:ph type="dt" sz="half" idx="10"/>
          </p:nvPr>
        </p:nvSpPr>
        <p:spPr/>
        <p:txBody>
          <a:bodyPr/>
          <a:lstStyle/>
          <a:p>
            <a:endParaRPr kumimoji="1" lang="zh-CN" altLang="en-US"/>
          </a:p>
        </p:txBody>
      </p:sp>
      <p:sp>
        <p:nvSpPr>
          <p:cNvPr id="4" name="KSO_FT"/>
          <p:cNvSpPr>
            <a:spLocks noGrp="1"/>
          </p:cNvSpPr>
          <p:nvPr>
            <p:ph type="ftr" sz="quarter" idx="11"/>
          </p:nvPr>
        </p:nvSpPr>
        <p:spPr/>
        <p:txBody>
          <a:bodyPr/>
          <a:lstStyle/>
          <a:p>
            <a:r>
              <a:rPr kumimoji="1" lang="en-US" altLang="zh-CN" smtClean="0"/>
              <a:t>STATE COLLEGE UNIVERSITY</a:t>
            </a:r>
            <a:endParaRPr kumimoji="1" lang="zh-CN" altLang="en-US" dirty="0"/>
          </a:p>
        </p:txBody>
      </p:sp>
      <p:sp>
        <p:nvSpPr>
          <p:cNvPr id="5" name="KSO_FN"/>
          <p:cNvSpPr>
            <a:spLocks noGrp="1"/>
          </p:cNvSpPr>
          <p:nvPr>
            <p:ph type="sldNum" sz="quarter" idx="12"/>
          </p:nvPr>
        </p:nvSpPr>
        <p:spPr/>
        <p:txBody>
          <a:bodyPr/>
          <a:lstStyle/>
          <a:p>
            <a:fld id="{23DA680B-B80A-2545-AB30-B9870FE9052E}" type="slidenum">
              <a:rPr kumimoji="1" lang="zh-CN" altLang="en-US" smtClean="0"/>
              <a:t>‹#›</a:t>
            </a:fld>
            <a:endParaRPr kumimoji="1" lang="zh-CN" altLang="en-US"/>
          </a:p>
        </p:txBody>
      </p:sp>
    </p:spTree>
    <p:extLst>
      <p:ext uri="{BB962C8B-B14F-4D97-AF65-F5344CB8AC3E}">
        <p14:creationId xmlns:p14="http://schemas.microsoft.com/office/powerpoint/2010/main" val="3669697325"/>
      </p:ext>
    </p:extLst>
  </p:cSld>
  <p:clrMapOvr>
    <a:masterClrMapping/>
  </p:clrMapOvr>
  <p:transition spd="slow" advClick="0" advTm="0">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KSO_FD"/>
          <p:cNvSpPr>
            <a:spLocks noGrp="1"/>
          </p:cNvSpPr>
          <p:nvPr>
            <p:ph type="dt" sz="half" idx="10"/>
          </p:nvPr>
        </p:nvSpPr>
        <p:spPr/>
        <p:txBody>
          <a:bodyPr/>
          <a:lstStyle/>
          <a:p>
            <a:endParaRPr kumimoji="1" lang="zh-CN" altLang="en-US"/>
          </a:p>
        </p:txBody>
      </p:sp>
      <p:sp>
        <p:nvSpPr>
          <p:cNvPr id="3" name="KSO_FT"/>
          <p:cNvSpPr>
            <a:spLocks noGrp="1"/>
          </p:cNvSpPr>
          <p:nvPr>
            <p:ph type="ftr" sz="quarter" idx="11"/>
          </p:nvPr>
        </p:nvSpPr>
        <p:spPr/>
        <p:txBody>
          <a:bodyPr/>
          <a:lstStyle/>
          <a:p>
            <a:r>
              <a:rPr kumimoji="1" lang="en-US" altLang="zh-CN" smtClean="0"/>
              <a:t>STATE COLLEGE UNIVERSITY</a:t>
            </a:r>
            <a:endParaRPr kumimoji="1" lang="zh-CN" altLang="en-US"/>
          </a:p>
        </p:txBody>
      </p:sp>
      <p:sp>
        <p:nvSpPr>
          <p:cNvPr id="4" name="KSO_FN"/>
          <p:cNvSpPr>
            <a:spLocks noGrp="1"/>
          </p:cNvSpPr>
          <p:nvPr>
            <p:ph type="sldNum" sz="quarter" idx="12"/>
          </p:nvPr>
        </p:nvSpPr>
        <p:spPr/>
        <p:txBody>
          <a:bodyPr/>
          <a:lstStyle/>
          <a:p>
            <a:fld id="{23DA680B-B80A-2545-AB30-B9870FE9052E}" type="slidenum">
              <a:rPr kumimoji="1" lang="zh-CN" altLang="en-US" smtClean="0"/>
              <a:t>‹#›</a:t>
            </a:fld>
            <a:endParaRPr kumimoji="1" lang="zh-CN" altLang="en-US"/>
          </a:p>
        </p:txBody>
      </p:sp>
    </p:spTree>
    <p:extLst>
      <p:ext uri="{BB962C8B-B14F-4D97-AF65-F5344CB8AC3E}">
        <p14:creationId xmlns:p14="http://schemas.microsoft.com/office/powerpoint/2010/main" val="1371339205"/>
      </p:ext>
    </p:extLst>
  </p:cSld>
  <p:clrMapOvr>
    <a:masterClrMapping/>
  </p:clrMapOvr>
  <p:transition spd="slow" advClick="0" advTm="0">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KSO_BT1"/>
          <p:cNvSpPr>
            <a:spLocks noGrp="1"/>
          </p:cNvSpPr>
          <p:nvPr>
            <p:ph type="title"/>
          </p:nvPr>
        </p:nvSpPr>
        <p:spPr>
          <a:xfrm>
            <a:off x="1144590" y="533402"/>
            <a:ext cx="3932237" cy="1600200"/>
          </a:xfrm>
        </p:spPr>
        <p:txBody>
          <a:bodyPr anchor="b"/>
          <a:lstStyle>
            <a:lvl1pPr>
              <a:defRPr sz="3200"/>
            </a:lvl1pPr>
          </a:lstStyle>
          <a:p>
            <a:r>
              <a:rPr lang="zh-CN" altLang="en-US" smtClean="0"/>
              <a:t>单击此处编辑母版标题样式</a:t>
            </a:r>
            <a:endParaRPr lang="en-US" dirty="0"/>
          </a:p>
        </p:txBody>
      </p:sp>
      <p:sp>
        <p:nvSpPr>
          <p:cNvPr id="3" name="KSO_BC1"/>
          <p:cNvSpPr>
            <a:spLocks noGrp="1"/>
          </p:cNvSpPr>
          <p:nvPr>
            <p:ph idx="1"/>
          </p:nvPr>
        </p:nvSpPr>
        <p:spPr>
          <a:xfrm>
            <a:off x="5487989" y="1063629"/>
            <a:ext cx="6172200"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p:txBody>
      </p:sp>
      <p:sp>
        <p:nvSpPr>
          <p:cNvPr id="4" name="KSO_BC2"/>
          <p:cNvSpPr>
            <a:spLocks noGrp="1"/>
          </p:cNvSpPr>
          <p:nvPr>
            <p:ph type="body" sz="half" idx="2"/>
          </p:nvPr>
        </p:nvSpPr>
        <p:spPr>
          <a:xfrm>
            <a:off x="1144590" y="213360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KSO_FD"/>
          <p:cNvSpPr>
            <a:spLocks noGrp="1"/>
          </p:cNvSpPr>
          <p:nvPr>
            <p:ph type="dt" sz="half" idx="10"/>
          </p:nvPr>
        </p:nvSpPr>
        <p:spPr/>
        <p:txBody>
          <a:bodyPr/>
          <a:lstStyle/>
          <a:p>
            <a:endParaRPr kumimoji="1" lang="zh-CN" altLang="en-US"/>
          </a:p>
        </p:txBody>
      </p:sp>
      <p:sp>
        <p:nvSpPr>
          <p:cNvPr id="6" name="KSO_FT"/>
          <p:cNvSpPr>
            <a:spLocks noGrp="1"/>
          </p:cNvSpPr>
          <p:nvPr>
            <p:ph type="ftr" sz="quarter" idx="11"/>
          </p:nvPr>
        </p:nvSpPr>
        <p:spPr/>
        <p:txBody>
          <a:bodyPr/>
          <a:lstStyle/>
          <a:p>
            <a:r>
              <a:rPr kumimoji="1" lang="en-US" altLang="zh-CN" smtClean="0"/>
              <a:t>STATE COLLEGE UNIVERSITY</a:t>
            </a:r>
            <a:endParaRPr kumimoji="1" lang="zh-CN" altLang="en-US"/>
          </a:p>
        </p:txBody>
      </p:sp>
      <p:sp>
        <p:nvSpPr>
          <p:cNvPr id="7" name="KSO_FN"/>
          <p:cNvSpPr>
            <a:spLocks noGrp="1"/>
          </p:cNvSpPr>
          <p:nvPr>
            <p:ph type="sldNum" sz="quarter" idx="12"/>
          </p:nvPr>
        </p:nvSpPr>
        <p:spPr/>
        <p:txBody>
          <a:bodyPr/>
          <a:lstStyle/>
          <a:p>
            <a:fld id="{23DA680B-B80A-2545-AB30-B9870FE9052E}" type="slidenum">
              <a:rPr kumimoji="1" lang="zh-CN" altLang="en-US" smtClean="0"/>
              <a:t>‹#›</a:t>
            </a:fld>
            <a:endParaRPr kumimoji="1" lang="zh-CN" altLang="en-US"/>
          </a:p>
        </p:txBody>
      </p:sp>
    </p:spTree>
    <p:extLst>
      <p:ext uri="{BB962C8B-B14F-4D97-AF65-F5344CB8AC3E}">
        <p14:creationId xmlns:p14="http://schemas.microsoft.com/office/powerpoint/2010/main" val="2957540145"/>
      </p:ext>
    </p:extLst>
  </p:cSld>
  <p:clrMapOvr>
    <a:masterClrMapping/>
  </p:clrMapOvr>
  <p:transition spd="slow" advClick="0" advTm="0">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1246192" y="457200"/>
            <a:ext cx="3932237" cy="1600200"/>
          </a:xfrm>
        </p:spPr>
        <p:txBody>
          <a:bodyPr anchor="b"/>
          <a:lstStyle>
            <a:lvl1pPr>
              <a:defRPr sz="3200"/>
            </a:lvl1pPr>
          </a:lstStyle>
          <a:p>
            <a:r>
              <a:rPr lang="zh-CN" altLang="en-US" smtClean="0"/>
              <a:t>单击此处编辑母版标题样式</a:t>
            </a:r>
            <a:endParaRPr lang="en-US" dirty="0"/>
          </a:p>
        </p:txBody>
      </p:sp>
      <p:sp>
        <p:nvSpPr>
          <p:cNvPr id="3" name="KSO_BC1"/>
          <p:cNvSpPr>
            <a:spLocks noGrp="1" noChangeAspect="1"/>
          </p:cNvSpPr>
          <p:nvPr>
            <p:ph type="pic" idx="1"/>
          </p:nvPr>
        </p:nvSpPr>
        <p:spPr>
          <a:xfrm>
            <a:off x="5442833"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KSO_BC2"/>
          <p:cNvSpPr>
            <a:spLocks noGrp="1"/>
          </p:cNvSpPr>
          <p:nvPr>
            <p:ph type="body" sz="half" idx="2"/>
          </p:nvPr>
        </p:nvSpPr>
        <p:spPr>
          <a:xfrm>
            <a:off x="12461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KSO_FD"/>
          <p:cNvSpPr>
            <a:spLocks noGrp="1"/>
          </p:cNvSpPr>
          <p:nvPr>
            <p:ph type="dt" sz="half" idx="10"/>
          </p:nvPr>
        </p:nvSpPr>
        <p:spPr/>
        <p:txBody>
          <a:bodyPr/>
          <a:lstStyle/>
          <a:p>
            <a:endParaRPr kumimoji="1" lang="zh-CN" altLang="en-US"/>
          </a:p>
        </p:txBody>
      </p:sp>
      <p:sp>
        <p:nvSpPr>
          <p:cNvPr id="6" name="KSO_FT"/>
          <p:cNvSpPr>
            <a:spLocks noGrp="1"/>
          </p:cNvSpPr>
          <p:nvPr>
            <p:ph type="ftr" sz="quarter" idx="11"/>
          </p:nvPr>
        </p:nvSpPr>
        <p:spPr/>
        <p:txBody>
          <a:bodyPr/>
          <a:lstStyle/>
          <a:p>
            <a:r>
              <a:rPr kumimoji="1" lang="en-US" altLang="zh-CN" smtClean="0"/>
              <a:t>STATE COLLEGE UNIVERSITY</a:t>
            </a:r>
            <a:endParaRPr kumimoji="1" lang="zh-CN" altLang="en-US"/>
          </a:p>
        </p:txBody>
      </p:sp>
      <p:sp>
        <p:nvSpPr>
          <p:cNvPr id="7" name="KSO_FN"/>
          <p:cNvSpPr>
            <a:spLocks noGrp="1"/>
          </p:cNvSpPr>
          <p:nvPr>
            <p:ph type="sldNum" sz="quarter" idx="12"/>
          </p:nvPr>
        </p:nvSpPr>
        <p:spPr/>
        <p:txBody>
          <a:bodyPr/>
          <a:lstStyle/>
          <a:p>
            <a:fld id="{23DA680B-B80A-2545-AB30-B9870FE9052E}" type="slidenum">
              <a:rPr kumimoji="1" lang="zh-CN" altLang="en-US" smtClean="0"/>
              <a:t>‹#›</a:t>
            </a:fld>
            <a:endParaRPr kumimoji="1" lang="zh-CN" altLang="en-US"/>
          </a:p>
        </p:txBody>
      </p:sp>
    </p:spTree>
    <p:extLst>
      <p:ext uri="{BB962C8B-B14F-4D97-AF65-F5344CB8AC3E}">
        <p14:creationId xmlns:p14="http://schemas.microsoft.com/office/powerpoint/2010/main" val="1085148866"/>
      </p:ext>
    </p:extLst>
  </p:cSld>
  <p:clrMapOvr>
    <a:masterClrMapping/>
  </p:clrMapOvr>
  <p:transition spd="slow" advClick="0" advTm="0">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SO_BT1"/>
          <p:cNvSpPr>
            <a:spLocks noGrp="1"/>
          </p:cNvSpPr>
          <p:nvPr>
            <p:ph type="title"/>
          </p:nvPr>
        </p:nvSpPr>
        <p:spPr>
          <a:xfrm>
            <a:off x="1049354" y="83558"/>
            <a:ext cx="11056060" cy="699594"/>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4" name="KSO_FD"/>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zh-CN" altLang="en-US" dirty="0"/>
          </a:p>
        </p:txBody>
      </p:sp>
      <p:sp>
        <p:nvSpPr>
          <p:cNvPr id="5" name="KSO_FT"/>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zh-CN" smtClean="0"/>
              <a:t>STATE COLLEGE UNIVERSITY</a:t>
            </a:r>
            <a:endParaRPr kumimoji="1" lang="zh-CN" altLang="en-US" dirty="0"/>
          </a:p>
        </p:txBody>
      </p:sp>
      <p:sp>
        <p:nvSpPr>
          <p:cNvPr id="6" name="KSO_FN"/>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A680B-B80A-2545-AB30-B9870FE9052E}" type="slidenum">
              <a:rPr kumimoji="1" lang="zh-CN" altLang="en-US" smtClean="0"/>
              <a:pPr/>
              <a:t>‹#›</a:t>
            </a:fld>
            <a:endParaRPr kumimoji="1" lang="zh-CN" altLang="en-US" dirty="0"/>
          </a:p>
        </p:txBody>
      </p:sp>
      <p:sp>
        <p:nvSpPr>
          <p:cNvPr id="3" name="KSO_BC1"/>
          <p:cNvSpPr>
            <a:spLocks noGrp="1"/>
          </p:cNvSpPr>
          <p:nvPr>
            <p:ph type="body" idx="1"/>
          </p:nvPr>
        </p:nvSpPr>
        <p:spPr>
          <a:xfrm>
            <a:off x="558799" y="1155708"/>
            <a:ext cx="11056060" cy="5329736"/>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p:txBody>
      </p:sp>
      <p:pic>
        <p:nvPicPr>
          <p:cNvPr id="11" name="图片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6971" y="142875"/>
            <a:ext cx="705529" cy="705529"/>
          </a:xfrm>
          <a:prstGeom prst="rect">
            <a:avLst/>
          </a:prstGeom>
        </p:spPr>
      </p:pic>
    </p:spTree>
    <p:extLst>
      <p:ext uri="{BB962C8B-B14F-4D97-AF65-F5344CB8AC3E}">
        <p14:creationId xmlns:p14="http://schemas.microsoft.com/office/powerpoint/2010/main" val="174207957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4" r:id="rId12"/>
  </p:sldLayoutIdLst>
  <p:transition spd="slow" advClick="0" advTm="0">
    <p:wipe/>
  </p:transition>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b="1" i="0" kern="1200" baseline="0">
          <a:solidFill>
            <a:srgbClr val="071F65"/>
          </a:solidFill>
          <a:effectLst/>
          <a:latin typeface="Arial Black" panose="020B0A04020102020204" pitchFamily="34" charset="0"/>
          <a:ea typeface="微软雅黑" panose="020B0503020204020204" pitchFamily="34" charset="-122"/>
          <a:cs typeface="+mj-cs"/>
        </a:defRPr>
      </a:lvl1pPr>
    </p:titleStyle>
    <p:bodyStyle>
      <a:lvl1pPr marL="357188" indent="-357188" algn="just" defTabSz="914400" rtl="0" eaLnBrk="1" latinLnBrk="0" hangingPunct="1">
        <a:lnSpc>
          <a:spcPct val="110000"/>
        </a:lnSpc>
        <a:spcBef>
          <a:spcPts val="1800"/>
        </a:spcBef>
        <a:spcAft>
          <a:spcPts val="0"/>
        </a:spcAft>
        <a:buClr>
          <a:schemeClr val="accent2">
            <a:lumMod val="75000"/>
          </a:schemeClr>
        </a:buClr>
        <a:buSzPct val="70000"/>
        <a:buFont typeface="Wingdings 2" panose="05020102010507070707" pitchFamily="18" charset="2"/>
        <a:buChar char=""/>
        <a:defRPr sz="2000" kern="1200" baseline="0">
          <a:solidFill>
            <a:srgbClr val="071F65"/>
          </a:solidFill>
          <a:latin typeface="Arial" panose="020B0604020202020204" pitchFamily="34" charset="0"/>
          <a:ea typeface="微软雅黑" panose="020B0503020204020204" pitchFamily="34" charset="-122"/>
          <a:cs typeface="+mn-cs"/>
        </a:defRPr>
      </a:lvl1pPr>
      <a:lvl2pPr marL="357188" indent="-357188"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rgbClr val="071F65"/>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FC8CF30-C9F5-449B-9095-10E09885ACC6}" type="datetimeFigureOut">
              <a:rPr lang="zh-CN" altLang="en-US" smtClean="0">
                <a:solidFill>
                  <a:prstClr val="black">
                    <a:tint val="75000"/>
                  </a:prstClr>
                </a:solidFill>
              </a:rPr>
              <a:pPr defTabSz="914400"/>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70F3CAC-6F67-4F8C-A210-BA41BAA01332}"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55254921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33.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34.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35.xml"/><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1609725"/>
            <a:ext cx="12192002" cy="4243803"/>
            <a:chOff x="-1" y="1609725"/>
            <a:chExt cx="12192002" cy="4243803"/>
          </a:xfrm>
        </p:grpSpPr>
        <p:pic>
          <p:nvPicPr>
            <p:cNvPr id="22"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100000"/>
                      </a14:imgEffect>
                    </a14:imgLayer>
                  </a14:imgProps>
                </a:ext>
                <a:ext uri="{28A0092B-C50C-407E-A947-70E740481C1C}">
                  <a14:useLocalDpi xmlns:a14="http://schemas.microsoft.com/office/drawing/2010/main" val="0"/>
                </a:ext>
              </a:extLst>
            </a:blip>
            <a:srcRect l="2767" r="7205" b="57679"/>
            <a:stretch/>
          </p:blipFill>
          <p:spPr bwMode="auto">
            <a:xfrm rot="10800000">
              <a:off x="-1" y="5218330"/>
              <a:ext cx="12192001" cy="635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 y="1609725"/>
              <a:ext cx="12192000" cy="360933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TextBox 5"/>
          <p:cNvSpPr txBox="1"/>
          <p:nvPr/>
        </p:nvSpPr>
        <p:spPr>
          <a:xfrm>
            <a:off x="5411654" y="4561964"/>
            <a:ext cx="1569660" cy="369332"/>
          </a:xfrm>
          <a:prstGeom prst="rect">
            <a:avLst/>
          </a:prstGeom>
          <a:noFill/>
        </p:spPr>
        <p:txBody>
          <a:bodyPr wrap="none" rtlCol="0">
            <a:spAutoFit/>
          </a:bodyPr>
          <a:lstStyle/>
          <a:p>
            <a:r>
              <a:rPr lang="zh-CN" altLang="en-US" b="1" dirty="0" smtClean="0">
                <a:solidFill>
                  <a:srgbClr val="071F65"/>
                </a:solidFill>
                <a:latin typeface="微软雅黑" panose="020B0503020204020204" pitchFamily="34" charset="-122"/>
                <a:ea typeface="微软雅黑" panose="020B0503020204020204" pitchFamily="34" charset="-122"/>
                <a:cs typeface="微软雅黑"/>
              </a:rPr>
              <a:t>导师：代用名</a:t>
            </a:r>
            <a:endParaRPr lang="zh-CN" altLang="en-US" b="1" dirty="0">
              <a:latin typeface="微软雅黑" panose="020B0503020204020204" pitchFamily="34" charset="-122"/>
              <a:ea typeface="微软雅黑" panose="020B0503020204020204" pitchFamily="34" charset="-122"/>
              <a:cs typeface="微软雅黑"/>
            </a:endParaRPr>
          </a:p>
        </p:txBody>
      </p:sp>
      <p:sp>
        <p:nvSpPr>
          <p:cNvPr id="12" name="文本框 11"/>
          <p:cNvSpPr txBox="1"/>
          <p:nvPr/>
        </p:nvSpPr>
        <p:spPr>
          <a:xfrm>
            <a:off x="9457405" y="6264095"/>
            <a:ext cx="1654620" cy="338554"/>
          </a:xfrm>
          <a:prstGeom prst="rect">
            <a:avLst/>
          </a:prstGeom>
          <a:noFill/>
        </p:spPr>
        <p:txBody>
          <a:bodyPr wrap="none" rtlCol="0">
            <a:spAutoFit/>
          </a:bodyPr>
          <a:lstStyle/>
          <a:p>
            <a:pPr algn="ctr"/>
            <a:r>
              <a:rPr kumimoji="1" lang="zh-CN" altLang="zh-CN" sz="1600" dirty="0" smtClean="0">
                <a:latin typeface="微软雅黑"/>
                <a:ea typeface="微软雅黑"/>
                <a:cs typeface="微软雅黑"/>
              </a:rPr>
              <a:t>2</a:t>
            </a:r>
            <a:r>
              <a:rPr kumimoji="1" lang="en-US" altLang="zh-CN" sz="1600" dirty="0" smtClean="0">
                <a:latin typeface="微软雅黑"/>
                <a:ea typeface="微软雅黑"/>
                <a:cs typeface="微软雅黑"/>
              </a:rPr>
              <a:t>01X</a:t>
            </a:r>
            <a:r>
              <a:rPr kumimoji="1" lang="zh-CN" altLang="en-US" sz="1600" dirty="0" smtClean="0">
                <a:latin typeface="微软雅黑"/>
                <a:ea typeface="微软雅黑"/>
                <a:cs typeface="微软雅黑"/>
              </a:rPr>
              <a:t>年</a:t>
            </a:r>
            <a:r>
              <a:rPr kumimoji="1" lang="en-US" altLang="zh-CN" sz="1600" dirty="0" smtClean="0">
                <a:latin typeface="微软雅黑"/>
                <a:ea typeface="微软雅黑"/>
                <a:cs typeface="微软雅黑"/>
              </a:rPr>
              <a:t>6</a:t>
            </a:r>
            <a:r>
              <a:rPr kumimoji="1" lang="zh-CN" altLang="en-US" sz="1600" dirty="0" smtClean="0">
                <a:latin typeface="微软雅黑"/>
                <a:ea typeface="微软雅黑"/>
                <a:cs typeface="微软雅黑"/>
              </a:rPr>
              <a:t>月</a:t>
            </a:r>
            <a:r>
              <a:rPr kumimoji="1" lang="en-US" altLang="zh-CN" sz="1600" dirty="0" smtClean="0">
                <a:latin typeface="微软雅黑"/>
                <a:ea typeface="微软雅黑"/>
                <a:cs typeface="微软雅黑"/>
              </a:rPr>
              <a:t>10</a:t>
            </a:r>
            <a:r>
              <a:rPr kumimoji="1" lang="zh-CN" altLang="en-US" sz="1600" dirty="0" smtClean="0">
                <a:latin typeface="微软雅黑"/>
                <a:ea typeface="微软雅黑"/>
                <a:cs typeface="微软雅黑"/>
              </a:rPr>
              <a:t>日</a:t>
            </a:r>
            <a:endParaRPr kumimoji="1" lang="en-US" altLang="zh-CN" sz="1600" dirty="0">
              <a:latin typeface="微软雅黑"/>
              <a:ea typeface="微软雅黑"/>
              <a:cs typeface="微软雅黑"/>
            </a:endParaRPr>
          </a:p>
        </p:txBody>
      </p:sp>
      <p:sp>
        <p:nvSpPr>
          <p:cNvPr id="6" name="矩形 5"/>
          <p:cNvSpPr/>
          <p:nvPr/>
        </p:nvSpPr>
        <p:spPr>
          <a:xfrm>
            <a:off x="3267842" y="3824486"/>
            <a:ext cx="4563878" cy="458908"/>
          </a:xfrm>
          <a:prstGeom prst="rect">
            <a:avLst/>
          </a:prstGeom>
        </p:spPr>
        <p:txBody>
          <a:bodyPr wrap="square">
            <a:spAutoFit/>
          </a:bodyPr>
          <a:lstStyle/>
          <a:p>
            <a:pPr>
              <a:lnSpc>
                <a:spcPct val="150000"/>
              </a:lnSpc>
              <a:spcBef>
                <a:spcPct val="0"/>
              </a:spcBef>
            </a:pPr>
            <a:r>
              <a:rPr lang="zh-CN" altLang="en-US" b="1" dirty="0" smtClean="0">
                <a:latin typeface="+mj-ea"/>
                <a:ea typeface="+mj-ea"/>
              </a:rPr>
              <a:t>副标题：</a:t>
            </a:r>
            <a:r>
              <a:rPr lang="en-US" altLang="zh-CN" b="1" dirty="0" smtClean="0">
                <a:latin typeface="+mj-ea"/>
                <a:ea typeface="+mj-ea"/>
              </a:rPr>
              <a:t>XX</a:t>
            </a:r>
            <a:r>
              <a:rPr lang="zh-CN" altLang="en-US" b="1" dirty="0" smtClean="0">
                <a:latin typeface="+mj-ea"/>
                <a:ea typeface="+mj-ea"/>
              </a:rPr>
              <a:t>学位研究生论文</a:t>
            </a:r>
            <a:r>
              <a:rPr lang="zh-CN" altLang="en-US" b="1" dirty="0">
                <a:latin typeface="+mj-ea"/>
                <a:ea typeface="+mj-ea"/>
              </a:rPr>
              <a:t>答辩材料</a:t>
            </a:r>
          </a:p>
        </p:txBody>
      </p:sp>
      <p:sp>
        <p:nvSpPr>
          <p:cNvPr id="9" name="矩形 8"/>
          <p:cNvSpPr/>
          <p:nvPr/>
        </p:nvSpPr>
        <p:spPr>
          <a:xfrm>
            <a:off x="3285948" y="4561964"/>
            <a:ext cx="1800493" cy="369332"/>
          </a:xfrm>
          <a:prstGeom prst="rect">
            <a:avLst/>
          </a:prstGeom>
        </p:spPr>
        <p:txBody>
          <a:bodyPr wrap="none">
            <a:spAutoFit/>
          </a:bodyPr>
          <a:lstStyle/>
          <a:p>
            <a:r>
              <a:rPr kumimoji="1" lang="zh-CN" altLang="en-US" b="1" dirty="0">
                <a:solidFill>
                  <a:srgbClr val="071F65"/>
                </a:solidFill>
                <a:latin typeface="微软雅黑" panose="020B0503020204020204" pitchFamily="34" charset="-122"/>
                <a:ea typeface="微软雅黑" panose="020B0503020204020204" pitchFamily="34" charset="-122"/>
                <a:cs typeface="微软雅黑"/>
              </a:rPr>
              <a:t>答辩</a:t>
            </a:r>
            <a:r>
              <a:rPr kumimoji="1" lang="zh-CN" altLang="en-US" b="1" dirty="0" smtClean="0">
                <a:solidFill>
                  <a:srgbClr val="071F65"/>
                </a:solidFill>
                <a:latin typeface="微软雅黑" panose="020B0503020204020204" pitchFamily="34" charset="-122"/>
                <a:ea typeface="微软雅黑" panose="020B0503020204020204" pitchFamily="34" charset="-122"/>
                <a:cs typeface="微软雅黑"/>
              </a:rPr>
              <a:t>人：代用名</a:t>
            </a:r>
            <a:endParaRPr kumimoji="1" lang="en-US" altLang="zh-CN" b="1" dirty="0">
              <a:latin typeface="微软雅黑" panose="020B0503020204020204" pitchFamily="34" charset="-122"/>
              <a:ea typeface="微软雅黑" panose="020B0503020204020204" pitchFamily="34" charset="-122"/>
              <a:cs typeface="微软雅黑"/>
            </a:endParaRPr>
          </a:p>
        </p:txBody>
      </p:sp>
      <p:sp>
        <p:nvSpPr>
          <p:cNvPr id="13" name="矩形 12"/>
          <p:cNvSpPr/>
          <p:nvPr/>
        </p:nvSpPr>
        <p:spPr>
          <a:xfrm>
            <a:off x="3174494" y="2481816"/>
            <a:ext cx="7785980" cy="1107996"/>
          </a:xfrm>
          <a:prstGeom prst="rect">
            <a:avLst/>
          </a:prstGeom>
        </p:spPr>
        <p:txBody>
          <a:bodyPr wrap="square">
            <a:spAutoFit/>
          </a:bodyPr>
          <a:lstStyle/>
          <a:p>
            <a:r>
              <a:rPr lang="zh-CN" altLang="en-US" sz="6600" b="1" dirty="0" smtClean="0">
                <a:solidFill>
                  <a:srgbClr val="071F65"/>
                </a:solidFill>
                <a:latin typeface="+mj-ea"/>
                <a:ea typeface="+mj-ea"/>
              </a:rPr>
              <a:t>毕业论文答辩模板</a:t>
            </a:r>
            <a:endParaRPr lang="zh-CN" altLang="en-US" sz="6600" b="1" dirty="0">
              <a:solidFill>
                <a:srgbClr val="071F65"/>
              </a:solidFill>
              <a:latin typeface="+mj-ea"/>
              <a:ea typeface="+mj-ea"/>
            </a:endParaRPr>
          </a:p>
        </p:txBody>
      </p:sp>
      <p:cxnSp>
        <p:nvCxnSpPr>
          <p:cNvPr id="3" name="直接连接符 2"/>
          <p:cNvCxnSpPr/>
          <p:nvPr/>
        </p:nvCxnSpPr>
        <p:spPr>
          <a:xfrm flipH="1">
            <a:off x="3285948" y="3759598"/>
            <a:ext cx="6709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662" y="311139"/>
            <a:ext cx="3403044" cy="1008523"/>
          </a:xfrm>
          <a:prstGeom prst="rect">
            <a:avLst/>
          </a:prstGeom>
        </p:spPr>
      </p:pic>
      <p:grpSp>
        <p:nvGrpSpPr>
          <p:cNvPr id="17" name="Group 4"/>
          <p:cNvGrpSpPr>
            <a:grpSpLocks noChangeAspect="1"/>
          </p:cNvGrpSpPr>
          <p:nvPr/>
        </p:nvGrpSpPr>
        <p:grpSpPr bwMode="auto">
          <a:xfrm>
            <a:off x="1018127" y="2480953"/>
            <a:ext cx="1847850" cy="1720986"/>
            <a:chOff x="1164" y="687"/>
            <a:chExt cx="3219" cy="2998"/>
          </a:xfrm>
          <a:solidFill>
            <a:schemeClr val="bg1"/>
          </a:solidFill>
          <a:effectLst>
            <a:outerShdw blurRad="50800" dist="38100" dir="2700000" algn="tl" rotWithShape="0">
              <a:prstClr val="black">
                <a:alpha val="40000"/>
              </a:prstClr>
            </a:outerShdw>
          </a:effectLst>
        </p:grpSpPr>
        <p:sp>
          <p:nvSpPr>
            <p:cNvPr id="18" name="Freeform 6"/>
            <p:cNvSpPr>
              <a:spLocks/>
            </p:cNvSpPr>
            <p:nvPr/>
          </p:nvSpPr>
          <p:spPr bwMode="auto">
            <a:xfrm>
              <a:off x="1164" y="687"/>
              <a:ext cx="3219" cy="2998"/>
            </a:xfrm>
            <a:custGeom>
              <a:avLst/>
              <a:gdLst>
                <a:gd name="T0" fmla="*/ 96 w 1360"/>
                <a:gd name="T1" fmla="*/ 404 h 1266"/>
                <a:gd name="T2" fmla="*/ 96 w 1360"/>
                <a:gd name="T3" fmla="*/ 527 h 1266"/>
                <a:gd name="T4" fmla="*/ 105 w 1360"/>
                <a:gd name="T5" fmla="*/ 537 h 1266"/>
                <a:gd name="T6" fmla="*/ 123 w 1360"/>
                <a:gd name="T7" fmla="*/ 616 h 1266"/>
                <a:gd name="T8" fmla="*/ 119 w 1360"/>
                <a:gd name="T9" fmla="*/ 629 h 1266"/>
                <a:gd name="T10" fmla="*/ 147 w 1360"/>
                <a:gd name="T11" fmla="*/ 940 h 1266"/>
                <a:gd name="T12" fmla="*/ 169 w 1360"/>
                <a:gd name="T13" fmla="*/ 1194 h 1266"/>
                <a:gd name="T14" fmla="*/ 175 w 1360"/>
                <a:gd name="T15" fmla="*/ 1266 h 1266"/>
                <a:gd name="T16" fmla="*/ 0 w 1360"/>
                <a:gd name="T17" fmla="*/ 1266 h 1266"/>
                <a:gd name="T18" fmla="*/ 6 w 1360"/>
                <a:gd name="T19" fmla="*/ 1197 h 1266"/>
                <a:gd name="T20" fmla="*/ 38 w 1360"/>
                <a:gd name="T21" fmla="*/ 811 h 1266"/>
                <a:gd name="T22" fmla="*/ 54 w 1360"/>
                <a:gd name="T23" fmla="*/ 629 h 1266"/>
                <a:gd name="T24" fmla="*/ 50 w 1360"/>
                <a:gd name="T25" fmla="*/ 613 h 1266"/>
                <a:gd name="T26" fmla="*/ 71 w 1360"/>
                <a:gd name="T27" fmla="*/ 537 h 1266"/>
                <a:gd name="T28" fmla="*/ 79 w 1360"/>
                <a:gd name="T29" fmla="*/ 525 h 1266"/>
                <a:gd name="T30" fmla="*/ 79 w 1360"/>
                <a:gd name="T31" fmla="*/ 407 h 1266"/>
                <a:gd name="T32" fmla="*/ 70 w 1360"/>
                <a:gd name="T33" fmla="*/ 392 h 1266"/>
                <a:gd name="T34" fmla="*/ 31 w 1360"/>
                <a:gd name="T35" fmla="*/ 374 h 1266"/>
                <a:gd name="T36" fmla="*/ 44 w 1360"/>
                <a:gd name="T37" fmla="*/ 366 h 1266"/>
                <a:gd name="T38" fmla="*/ 624 w 1360"/>
                <a:gd name="T39" fmla="*/ 44 h 1266"/>
                <a:gd name="T40" fmla="*/ 692 w 1360"/>
                <a:gd name="T41" fmla="*/ 5 h 1266"/>
                <a:gd name="T42" fmla="*/ 718 w 1360"/>
                <a:gd name="T43" fmla="*/ 5 h 1266"/>
                <a:gd name="T44" fmla="*/ 1255 w 1360"/>
                <a:gd name="T45" fmla="*/ 275 h 1266"/>
                <a:gd name="T46" fmla="*/ 1360 w 1360"/>
                <a:gd name="T47" fmla="*/ 328 h 1266"/>
                <a:gd name="T48" fmla="*/ 1302 w 1360"/>
                <a:gd name="T49" fmla="*/ 360 h 1266"/>
                <a:gd name="T50" fmla="*/ 723 w 1360"/>
                <a:gd name="T51" fmla="*/ 666 h 1266"/>
                <a:gd name="T52" fmla="*/ 688 w 1360"/>
                <a:gd name="T53" fmla="*/ 668 h 1266"/>
                <a:gd name="T54" fmla="*/ 112 w 1360"/>
                <a:gd name="T55" fmla="*/ 411 h 1266"/>
                <a:gd name="T56" fmla="*/ 96 w 1360"/>
                <a:gd name="T57" fmla="*/ 404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60" h="1266">
                  <a:moveTo>
                    <a:pt x="96" y="404"/>
                  </a:moveTo>
                  <a:cubicBezTo>
                    <a:pt x="96" y="447"/>
                    <a:pt x="96" y="487"/>
                    <a:pt x="96" y="527"/>
                  </a:cubicBezTo>
                  <a:cubicBezTo>
                    <a:pt x="96" y="531"/>
                    <a:pt x="101" y="535"/>
                    <a:pt x="105" y="537"/>
                  </a:cubicBezTo>
                  <a:cubicBezTo>
                    <a:pt x="136" y="555"/>
                    <a:pt x="144" y="585"/>
                    <a:pt x="123" y="616"/>
                  </a:cubicBezTo>
                  <a:cubicBezTo>
                    <a:pt x="121" y="620"/>
                    <a:pt x="119" y="625"/>
                    <a:pt x="119" y="629"/>
                  </a:cubicBezTo>
                  <a:cubicBezTo>
                    <a:pt x="128" y="733"/>
                    <a:pt x="138" y="836"/>
                    <a:pt x="147" y="940"/>
                  </a:cubicBezTo>
                  <a:cubicBezTo>
                    <a:pt x="154" y="1024"/>
                    <a:pt x="162" y="1109"/>
                    <a:pt x="169" y="1194"/>
                  </a:cubicBezTo>
                  <a:cubicBezTo>
                    <a:pt x="171" y="1217"/>
                    <a:pt x="173" y="1239"/>
                    <a:pt x="175" y="1266"/>
                  </a:cubicBezTo>
                  <a:cubicBezTo>
                    <a:pt x="117" y="1266"/>
                    <a:pt x="60" y="1266"/>
                    <a:pt x="0" y="1266"/>
                  </a:cubicBezTo>
                  <a:cubicBezTo>
                    <a:pt x="2" y="1244"/>
                    <a:pt x="4" y="1220"/>
                    <a:pt x="6" y="1197"/>
                  </a:cubicBezTo>
                  <a:cubicBezTo>
                    <a:pt x="16" y="1068"/>
                    <a:pt x="27" y="940"/>
                    <a:pt x="38" y="811"/>
                  </a:cubicBezTo>
                  <a:cubicBezTo>
                    <a:pt x="43" y="750"/>
                    <a:pt x="49" y="690"/>
                    <a:pt x="54" y="629"/>
                  </a:cubicBezTo>
                  <a:cubicBezTo>
                    <a:pt x="54" y="624"/>
                    <a:pt x="52" y="617"/>
                    <a:pt x="50" y="613"/>
                  </a:cubicBezTo>
                  <a:cubicBezTo>
                    <a:pt x="32" y="583"/>
                    <a:pt x="40" y="553"/>
                    <a:pt x="71" y="537"/>
                  </a:cubicBezTo>
                  <a:cubicBezTo>
                    <a:pt x="75" y="535"/>
                    <a:pt x="79" y="529"/>
                    <a:pt x="79" y="525"/>
                  </a:cubicBezTo>
                  <a:cubicBezTo>
                    <a:pt x="79" y="486"/>
                    <a:pt x="80" y="446"/>
                    <a:pt x="79" y="407"/>
                  </a:cubicBezTo>
                  <a:cubicBezTo>
                    <a:pt x="79" y="402"/>
                    <a:pt x="74" y="395"/>
                    <a:pt x="70" y="392"/>
                  </a:cubicBezTo>
                  <a:cubicBezTo>
                    <a:pt x="58" y="386"/>
                    <a:pt x="45" y="381"/>
                    <a:pt x="31" y="374"/>
                  </a:cubicBezTo>
                  <a:cubicBezTo>
                    <a:pt x="36" y="371"/>
                    <a:pt x="40" y="368"/>
                    <a:pt x="44" y="366"/>
                  </a:cubicBezTo>
                  <a:cubicBezTo>
                    <a:pt x="237" y="259"/>
                    <a:pt x="431" y="151"/>
                    <a:pt x="624" y="44"/>
                  </a:cubicBezTo>
                  <a:cubicBezTo>
                    <a:pt x="647" y="31"/>
                    <a:pt x="670" y="19"/>
                    <a:pt x="692" y="5"/>
                  </a:cubicBezTo>
                  <a:cubicBezTo>
                    <a:pt x="702" y="0"/>
                    <a:pt x="709" y="1"/>
                    <a:pt x="718" y="5"/>
                  </a:cubicBezTo>
                  <a:cubicBezTo>
                    <a:pt x="897" y="96"/>
                    <a:pt x="1076" y="185"/>
                    <a:pt x="1255" y="275"/>
                  </a:cubicBezTo>
                  <a:cubicBezTo>
                    <a:pt x="1289" y="293"/>
                    <a:pt x="1324" y="310"/>
                    <a:pt x="1360" y="328"/>
                  </a:cubicBezTo>
                  <a:cubicBezTo>
                    <a:pt x="1339" y="340"/>
                    <a:pt x="1320" y="350"/>
                    <a:pt x="1302" y="360"/>
                  </a:cubicBezTo>
                  <a:cubicBezTo>
                    <a:pt x="1109" y="462"/>
                    <a:pt x="916" y="564"/>
                    <a:pt x="723" y="666"/>
                  </a:cubicBezTo>
                  <a:cubicBezTo>
                    <a:pt x="711" y="672"/>
                    <a:pt x="701" y="674"/>
                    <a:pt x="688" y="668"/>
                  </a:cubicBezTo>
                  <a:cubicBezTo>
                    <a:pt x="496" y="582"/>
                    <a:pt x="304" y="496"/>
                    <a:pt x="112" y="411"/>
                  </a:cubicBezTo>
                  <a:cubicBezTo>
                    <a:pt x="108" y="409"/>
                    <a:pt x="103" y="407"/>
                    <a:pt x="96" y="404"/>
                  </a:cubicBezTo>
                  <a:close/>
                </a:path>
              </a:pathLst>
            </a:custGeom>
            <a:solidFill>
              <a:srgbClr val="071F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sp>
          <p:nvSpPr>
            <p:cNvPr id="19" name="Freeform 7"/>
            <p:cNvSpPr>
              <a:spLocks/>
            </p:cNvSpPr>
            <p:nvPr/>
          </p:nvSpPr>
          <p:spPr bwMode="auto">
            <a:xfrm>
              <a:off x="1829" y="1959"/>
              <a:ext cx="2000" cy="947"/>
            </a:xfrm>
            <a:custGeom>
              <a:avLst/>
              <a:gdLst>
                <a:gd name="T0" fmla="*/ 0 w 845"/>
                <a:gd name="T1" fmla="*/ 147 h 400"/>
                <a:gd name="T2" fmla="*/ 78 w 845"/>
                <a:gd name="T3" fmla="*/ 32 h 400"/>
                <a:gd name="T4" fmla="*/ 96 w 845"/>
                <a:gd name="T5" fmla="*/ 28 h 400"/>
                <a:gd name="T6" fmla="*/ 262 w 845"/>
                <a:gd name="T7" fmla="*/ 101 h 400"/>
                <a:gd name="T8" fmla="*/ 417 w 845"/>
                <a:gd name="T9" fmla="*/ 170 h 400"/>
                <a:gd name="T10" fmla="*/ 434 w 845"/>
                <a:gd name="T11" fmla="*/ 167 h 400"/>
                <a:gd name="T12" fmla="*/ 724 w 845"/>
                <a:gd name="T13" fmla="*/ 13 h 400"/>
                <a:gd name="T14" fmla="*/ 749 w 845"/>
                <a:gd name="T15" fmla="*/ 0 h 400"/>
                <a:gd name="T16" fmla="*/ 845 w 845"/>
                <a:gd name="T17" fmla="*/ 143 h 400"/>
                <a:gd name="T18" fmla="*/ 743 w 845"/>
                <a:gd name="T19" fmla="*/ 207 h 400"/>
                <a:gd name="T20" fmla="*/ 448 w 845"/>
                <a:gd name="T21" fmla="*/ 393 h 400"/>
                <a:gd name="T22" fmla="*/ 421 w 845"/>
                <a:gd name="T23" fmla="*/ 394 h 400"/>
                <a:gd name="T24" fmla="*/ 8 w 845"/>
                <a:gd name="T25" fmla="*/ 153 h 400"/>
                <a:gd name="T26" fmla="*/ 0 w 845"/>
                <a:gd name="T27" fmla="*/ 14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5" h="400">
                  <a:moveTo>
                    <a:pt x="0" y="147"/>
                  </a:moveTo>
                  <a:cubicBezTo>
                    <a:pt x="27" y="108"/>
                    <a:pt x="53" y="70"/>
                    <a:pt x="78" y="32"/>
                  </a:cubicBezTo>
                  <a:cubicBezTo>
                    <a:pt x="84" y="24"/>
                    <a:pt x="89" y="25"/>
                    <a:pt x="96" y="28"/>
                  </a:cubicBezTo>
                  <a:cubicBezTo>
                    <a:pt x="151" y="53"/>
                    <a:pt x="206" y="77"/>
                    <a:pt x="262" y="101"/>
                  </a:cubicBezTo>
                  <a:cubicBezTo>
                    <a:pt x="313" y="124"/>
                    <a:pt x="365" y="147"/>
                    <a:pt x="417" y="170"/>
                  </a:cubicBezTo>
                  <a:cubicBezTo>
                    <a:pt x="421" y="172"/>
                    <a:pt x="429" y="170"/>
                    <a:pt x="434" y="167"/>
                  </a:cubicBezTo>
                  <a:cubicBezTo>
                    <a:pt x="531" y="116"/>
                    <a:pt x="627" y="65"/>
                    <a:pt x="724" y="13"/>
                  </a:cubicBezTo>
                  <a:cubicBezTo>
                    <a:pt x="732" y="9"/>
                    <a:pt x="740" y="5"/>
                    <a:pt x="749" y="0"/>
                  </a:cubicBezTo>
                  <a:cubicBezTo>
                    <a:pt x="781" y="48"/>
                    <a:pt x="813" y="95"/>
                    <a:pt x="845" y="143"/>
                  </a:cubicBezTo>
                  <a:cubicBezTo>
                    <a:pt x="811" y="165"/>
                    <a:pt x="777" y="186"/>
                    <a:pt x="743" y="207"/>
                  </a:cubicBezTo>
                  <a:cubicBezTo>
                    <a:pt x="645" y="269"/>
                    <a:pt x="546" y="331"/>
                    <a:pt x="448" y="393"/>
                  </a:cubicBezTo>
                  <a:cubicBezTo>
                    <a:pt x="438" y="399"/>
                    <a:pt x="431" y="400"/>
                    <a:pt x="421" y="394"/>
                  </a:cubicBezTo>
                  <a:cubicBezTo>
                    <a:pt x="284" y="313"/>
                    <a:pt x="146" y="233"/>
                    <a:pt x="8" y="153"/>
                  </a:cubicBezTo>
                  <a:cubicBezTo>
                    <a:pt x="6" y="151"/>
                    <a:pt x="3" y="149"/>
                    <a:pt x="0" y="147"/>
                  </a:cubicBezTo>
                  <a:close/>
                </a:path>
              </a:pathLst>
            </a:custGeom>
            <a:solidFill>
              <a:srgbClr val="071F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HK" altLang="en-US"/>
            </a:p>
          </p:txBody>
        </p:sp>
      </p:grpSp>
      <p:sp>
        <p:nvSpPr>
          <p:cNvPr id="20" name="矩形 19"/>
          <p:cNvSpPr/>
          <p:nvPr/>
        </p:nvSpPr>
        <p:spPr>
          <a:xfrm>
            <a:off x="3267842" y="2070482"/>
            <a:ext cx="4563878" cy="369332"/>
          </a:xfrm>
          <a:prstGeom prst="rect">
            <a:avLst/>
          </a:prstGeom>
        </p:spPr>
        <p:txBody>
          <a:bodyPr wrap="square">
            <a:spAutoFit/>
          </a:bodyPr>
          <a:lstStyle/>
          <a:p>
            <a:r>
              <a:rPr lang="zh-CN" altLang="en-US" b="1" dirty="0">
                <a:latin typeface="微软雅黑" panose="020B0503020204020204" pitchFamily="34" charset="-122"/>
                <a:ea typeface="微软雅黑" panose="020B0503020204020204" pitchFamily="34" charset="-122"/>
              </a:rPr>
              <a:t>北京大学</a:t>
            </a:r>
            <a:r>
              <a:rPr lang="en-US" altLang="zh-CN" b="1" dirty="0" smtClean="0">
                <a:latin typeface="微软雅黑" panose="020B0503020204020204" pitchFamily="34" charset="-122"/>
                <a:ea typeface="微软雅黑" panose="020B0503020204020204" pitchFamily="34" charset="-122"/>
              </a:rPr>
              <a:t>2016</a:t>
            </a:r>
            <a:r>
              <a:rPr lang="zh-CN" altLang="en-US" b="1" dirty="0" smtClean="0">
                <a:latin typeface="微软雅黑" panose="020B0503020204020204" pitchFamily="34" charset="-122"/>
                <a:ea typeface="微软雅黑" panose="020B0503020204020204" pitchFamily="34" charset="-122"/>
              </a:rPr>
              <a:t>级</a:t>
            </a:r>
            <a:r>
              <a:rPr lang="zh-CN" altLang="en-US" b="1" dirty="0">
                <a:latin typeface="微软雅黑" panose="020B0503020204020204" pitchFamily="34" charset="-122"/>
                <a:ea typeface="微软雅黑" panose="020B0503020204020204" pitchFamily="34" charset="-122"/>
              </a:rPr>
              <a:t>环境科学与</a:t>
            </a:r>
            <a:r>
              <a:rPr lang="zh-CN" altLang="en-US" b="1" dirty="0" smtClean="0">
                <a:latin typeface="微软雅黑" panose="020B0503020204020204" pitchFamily="34" charset="-122"/>
                <a:ea typeface="微软雅黑" panose="020B0503020204020204" pitchFamily="34" charset="-122"/>
              </a:rPr>
              <a:t>工程 </a:t>
            </a:r>
            <a:r>
              <a:rPr lang="en-US" altLang="zh-CN" b="1" dirty="0" smtClean="0">
                <a:latin typeface="微软雅黑" panose="020B0503020204020204" pitchFamily="34" charset="-122"/>
                <a:ea typeface="微软雅黑" panose="020B0503020204020204" pitchFamily="34" charset="-122"/>
              </a:rPr>
              <a:t>3</a:t>
            </a:r>
            <a:r>
              <a:rPr lang="zh-CN" altLang="en-US" b="1" dirty="0">
                <a:latin typeface="微软雅黑" panose="020B0503020204020204" pitchFamily="34" charset="-122"/>
                <a:ea typeface="微软雅黑" panose="020B0503020204020204" pitchFamily="34" charset="-122"/>
              </a:rPr>
              <a:t>班</a:t>
            </a:r>
          </a:p>
        </p:txBody>
      </p:sp>
      <p:pic>
        <p:nvPicPr>
          <p:cNvPr id="7" name="222_The Daw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03135" y="-1151965"/>
            <a:ext cx="609600" cy="609600"/>
          </a:xfrm>
          <a:prstGeom prst="rect">
            <a:avLst/>
          </a:prstGeom>
        </p:spPr>
      </p:pic>
    </p:spTree>
    <p:extLst>
      <p:ext uri="{BB962C8B-B14F-4D97-AF65-F5344CB8AC3E}">
        <p14:creationId xmlns:p14="http://schemas.microsoft.com/office/powerpoint/2010/main" val="1619648035"/>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 presetClass="entr" presetSubtype="4"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4" presetClass="entr" presetSubtype="1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childTnLst>
                          </p:cTn>
                        </p:par>
                        <p:par>
                          <p:cTn id="31" fill="hold">
                            <p:stCondLst>
                              <p:cond delay="3500"/>
                            </p:stCondLst>
                            <p:childTnLst>
                              <p:par>
                                <p:cTn id="32" presetID="22" presetClass="entr" presetSubtype="2"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right)">
                                      <p:cBhvr>
                                        <p:cTn id="34" dur="500"/>
                                        <p:tgtEl>
                                          <p:spTgt spid="3"/>
                                        </p:tgtEl>
                                      </p:cBhvr>
                                    </p:animEffect>
                                  </p:childTnLst>
                                </p:cTn>
                              </p:par>
                            </p:childTnLst>
                          </p:cTn>
                        </p:par>
                        <p:par>
                          <p:cTn id="35" fill="hold">
                            <p:stCondLst>
                              <p:cond delay="4000"/>
                            </p:stCondLst>
                            <p:childTnLst>
                              <p:par>
                                <p:cTn id="36" presetID="14" presetClass="entr" presetSubtype="1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par>
                          <p:cTn id="39" fill="hold">
                            <p:stCondLst>
                              <p:cond delay="4500"/>
                            </p:stCondLst>
                            <p:childTnLst>
                              <p:par>
                                <p:cTn id="40" presetID="2" presetClass="entr" presetSubtype="2"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1+#ppt_w/2"/>
                                          </p:val>
                                        </p:tav>
                                        <p:tav tm="100000">
                                          <p:val>
                                            <p:strVal val="#ppt_x"/>
                                          </p:val>
                                        </p:tav>
                                      </p:tavLst>
                                    </p:anim>
                                    <p:anim calcmode="lin" valueType="num">
                                      <p:cBhvr additive="base">
                                        <p:cTn id="43" dur="500" fill="hold"/>
                                        <p:tgtEl>
                                          <p:spTgt spid="9"/>
                                        </p:tgtEl>
                                        <p:attrNameLst>
                                          <p:attrName>ppt_y</p:attrName>
                                        </p:attrNameLst>
                                      </p:cBhvr>
                                      <p:tavLst>
                                        <p:tav tm="0">
                                          <p:val>
                                            <p:strVal val="#ppt_y"/>
                                          </p:val>
                                        </p:tav>
                                        <p:tav tm="100000">
                                          <p:val>
                                            <p:strVal val="#ppt_y"/>
                                          </p:val>
                                        </p:tav>
                                      </p:tavLst>
                                    </p:anim>
                                  </p:childTnLst>
                                </p:cTn>
                              </p:par>
                            </p:childTnLst>
                          </p:cTn>
                        </p:par>
                        <p:par>
                          <p:cTn id="44" fill="hold">
                            <p:stCondLst>
                              <p:cond delay="5000"/>
                            </p:stCondLst>
                            <p:childTnLst>
                              <p:par>
                                <p:cTn id="45" presetID="2" presetClass="entr" presetSubtype="2"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1+#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childTnLst>
                          </p:cTn>
                        </p:par>
                        <p:par>
                          <p:cTn id="49" fill="hold">
                            <p:stCondLst>
                              <p:cond delay="5500"/>
                            </p:stCondLst>
                            <p:childTnLst>
                              <p:par>
                                <p:cTn id="50" presetID="14" presetClass="entr" presetSubtype="1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3" repeatCount="indefinite" fill="remove" display="0">
                  <p:stCondLst>
                    <p:cond delay="indefinite"/>
                  </p:stCondLst>
                  <p:endCondLst>
                    <p:cond evt="onStopAudio" delay="0">
                      <p:tgtEl>
                        <p:sldTgt/>
                      </p:tgtEl>
                    </p:cond>
                  </p:endCondLst>
                </p:cTn>
                <p:tgtEl>
                  <p:spTgt spid="7"/>
                </p:tgtEl>
              </p:cMediaNode>
            </p:audio>
          </p:childTnLst>
        </p:cTn>
      </p:par>
    </p:tnLst>
    <p:bldLst>
      <p:bldP spid="14" grpId="0"/>
      <p:bldP spid="12" grpId="0"/>
      <p:bldP spid="6" grpId="0"/>
      <p:bldP spid="9" grpId="0"/>
      <p:bldP spid="13"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solidFill>
                  <a:srgbClr val="071F65"/>
                </a:solidFill>
              </a:rPr>
              <a:t>2-3 </a:t>
            </a:r>
            <a:r>
              <a:rPr lang="zh-CN" altLang="en-US" smtClean="0">
                <a:solidFill>
                  <a:srgbClr val="071F65"/>
                </a:solidFill>
              </a:rPr>
              <a:t>研究理论</a:t>
            </a:r>
            <a:endParaRPr lang="zh-CN" altLang="en-US" dirty="0">
              <a:solidFill>
                <a:srgbClr val="071F65"/>
              </a:solidFill>
            </a:endParaRPr>
          </a:p>
        </p:txBody>
      </p:sp>
      <p:sp>
        <p:nvSpPr>
          <p:cNvPr id="4" name="幻灯片编号占位符 3"/>
          <p:cNvSpPr>
            <a:spLocks noGrp="1"/>
          </p:cNvSpPr>
          <p:nvPr>
            <p:ph type="sldNum" sz="quarter" idx="12"/>
          </p:nvPr>
        </p:nvSpPr>
        <p:spPr/>
        <p:txBody>
          <a:bodyPr/>
          <a:lstStyle/>
          <a:p>
            <a:fld id="{23DA680B-B80A-2545-AB30-B9870FE9052E}" type="slidenum">
              <a:rPr lang="zh-CN" altLang="en-US" smtClean="0"/>
              <a:pPr/>
              <a:t>10</a:t>
            </a:fld>
            <a:endParaRPr lang="zh-CN" altLang="en-US"/>
          </a:p>
        </p:txBody>
      </p:sp>
      <p:sp>
        <p:nvSpPr>
          <p:cNvPr id="29" name="矩形 28"/>
          <p:cNvSpPr/>
          <p:nvPr/>
        </p:nvSpPr>
        <p:spPr>
          <a:xfrm>
            <a:off x="1065021" y="2896763"/>
            <a:ext cx="4178049"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dirty="0">
                <a:latin typeface="微软雅黑"/>
                <a:ea typeface="微软雅黑"/>
                <a:cs typeface="微软雅黑"/>
              </a:rPr>
              <a:t>与价值共同创造变化趋势相关联的是，过去的以企业或产品为中心的价值创造观正在转变为以经验为中心的共同创造价值观。 </a:t>
            </a:r>
          </a:p>
        </p:txBody>
      </p:sp>
      <p:sp>
        <p:nvSpPr>
          <p:cNvPr id="30" name="矩形 29"/>
          <p:cNvSpPr/>
          <p:nvPr/>
        </p:nvSpPr>
        <p:spPr>
          <a:xfrm>
            <a:off x="977121" y="5325584"/>
            <a:ext cx="4265949"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400" dirty="0">
                <a:latin typeface="微软雅黑"/>
                <a:ea typeface="微软雅黑"/>
                <a:cs typeface="微软雅黑"/>
              </a:rPr>
              <a:t>根据</a:t>
            </a:r>
            <a:r>
              <a:rPr lang="en-US" altLang="zh-CN" sz="1400" dirty="0">
                <a:latin typeface="微软雅黑"/>
                <a:ea typeface="微软雅黑"/>
                <a:cs typeface="微软雅黑"/>
              </a:rPr>
              <a:t>C.K. </a:t>
            </a:r>
            <a:r>
              <a:rPr lang="en-US" altLang="zh-CN" sz="1400" dirty="0" err="1">
                <a:latin typeface="微软雅黑"/>
                <a:ea typeface="微软雅黑"/>
                <a:cs typeface="微软雅黑"/>
              </a:rPr>
              <a:t>Prahalad</a:t>
            </a:r>
            <a:r>
              <a:rPr lang="zh-CN" altLang="en-US" sz="1400" dirty="0">
                <a:latin typeface="微软雅黑"/>
                <a:ea typeface="微软雅黑"/>
                <a:cs typeface="微软雅黑"/>
              </a:rPr>
              <a:t>和</a:t>
            </a:r>
            <a:r>
              <a:rPr lang="en-US" altLang="zh-CN" sz="1400" dirty="0">
                <a:latin typeface="微软雅黑"/>
                <a:ea typeface="微软雅黑"/>
                <a:cs typeface="微软雅黑"/>
              </a:rPr>
              <a:t>Venkat Ramaswamy</a:t>
            </a:r>
            <a:r>
              <a:rPr lang="zh-CN" altLang="en-US" sz="1400" dirty="0">
                <a:latin typeface="微软雅黑"/>
                <a:ea typeface="微软雅黑"/>
                <a:cs typeface="微软雅黑"/>
              </a:rPr>
              <a:t>提出的“与顾客共同创造价值”战略理论</a:t>
            </a:r>
          </a:p>
        </p:txBody>
      </p:sp>
      <p:sp>
        <p:nvSpPr>
          <p:cNvPr id="31" name="矩形 30"/>
          <p:cNvSpPr/>
          <p:nvPr/>
        </p:nvSpPr>
        <p:spPr>
          <a:xfrm>
            <a:off x="6855557" y="3009655"/>
            <a:ext cx="4318097" cy="33855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latin typeface="微软雅黑"/>
                <a:ea typeface="微软雅黑"/>
                <a:cs typeface="微软雅黑"/>
              </a:rPr>
              <a:t>商业模式创新就是指企业以新的有效方式赚钱</a:t>
            </a:r>
          </a:p>
        </p:txBody>
      </p:sp>
      <p:cxnSp>
        <p:nvCxnSpPr>
          <p:cNvPr id="32" name="直接连接符 15"/>
          <p:cNvCxnSpPr>
            <a:stCxn id="45" idx="4"/>
          </p:cNvCxnSpPr>
          <p:nvPr/>
        </p:nvCxnSpPr>
        <p:spPr>
          <a:xfrm flipH="1">
            <a:off x="6062196" y="2592369"/>
            <a:ext cx="8966" cy="3933258"/>
          </a:xfrm>
          <a:prstGeom prst="line">
            <a:avLst/>
          </a:prstGeom>
          <a:ln w="25400">
            <a:solidFill>
              <a:srgbClr val="071F65"/>
            </a:solidFill>
            <a:prstDash val="dash"/>
          </a:ln>
        </p:spPr>
        <p:style>
          <a:lnRef idx="1">
            <a:schemeClr val="accent1"/>
          </a:lnRef>
          <a:fillRef idx="0">
            <a:schemeClr val="accent1"/>
          </a:fillRef>
          <a:effectRef idx="0">
            <a:schemeClr val="accent1"/>
          </a:effectRef>
          <a:fontRef idx="minor">
            <a:schemeClr val="tx1"/>
          </a:fontRef>
        </p:style>
      </p:cxnSp>
      <p:grpSp>
        <p:nvGrpSpPr>
          <p:cNvPr id="33" name="组合 4"/>
          <p:cNvGrpSpPr/>
          <p:nvPr/>
        </p:nvGrpSpPr>
        <p:grpSpPr>
          <a:xfrm>
            <a:off x="1065020" y="1437015"/>
            <a:ext cx="10012283" cy="1296309"/>
            <a:chOff x="-470146" y="1321180"/>
            <a:chExt cx="10012283" cy="1296309"/>
          </a:xfrm>
        </p:grpSpPr>
        <p:sp>
          <p:nvSpPr>
            <p:cNvPr id="45" name="椭圆 44"/>
            <p:cNvSpPr/>
            <p:nvPr/>
          </p:nvSpPr>
          <p:spPr>
            <a:xfrm>
              <a:off x="3944942" y="1321180"/>
              <a:ext cx="1182108" cy="1155354"/>
            </a:xfrm>
            <a:prstGeom prst="ellipse">
              <a:avLst/>
            </a:prstGeom>
            <a:ln>
              <a:solidFill>
                <a:srgbClr val="071F65"/>
              </a:solidFill>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zh-CN" altLang="en-US" sz="1600" dirty="0">
                  <a:latin typeface="微软雅黑"/>
                  <a:ea typeface="微软雅黑"/>
                  <a:cs typeface="微软雅黑"/>
                </a:rPr>
                <a:t>客户为中心</a:t>
              </a:r>
            </a:p>
          </p:txBody>
        </p:sp>
        <p:sp>
          <p:nvSpPr>
            <p:cNvPr id="46" name="矩形 45"/>
            <p:cNvSpPr/>
            <p:nvPr/>
          </p:nvSpPr>
          <p:spPr>
            <a:xfrm>
              <a:off x="-470146" y="1583071"/>
              <a:ext cx="4178049" cy="646331"/>
            </a:xfrm>
            <a:prstGeom prst="rect">
              <a:avLst/>
            </a:prstGeom>
            <a:solidFill>
              <a:srgbClr val="071F65"/>
            </a:solidFill>
            <a:ln>
              <a:noFill/>
            </a:ln>
          </p:spPr>
          <p:style>
            <a:lnRef idx="1">
              <a:schemeClr val="accent1"/>
            </a:lnRef>
            <a:fillRef idx="3">
              <a:schemeClr val="accent1"/>
            </a:fillRef>
            <a:effectRef idx="2">
              <a:schemeClr val="accent1"/>
            </a:effectRef>
            <a:fontRef idx="minor">
              <a:schemeClr val="lt1"/>
            </a:fontRef>
          </p:style>
          <p:txBody>
            <a:bodyPr wrap="square"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b="1" dirty="0">
                  <a:latin typeface="微软雅黑"/>
                  <a:ea typeface="微软雅黑"/>
                  <a:cs typeface="微软雅黑"/>
                </a:rPr>
                <a:t>“</a:t>
              </a:r>
              <a:r>
                <a:rPr lang="zh-CN" altLang="en-US" b="1" dirty="0">
                  <a:latin typeface="微软雅黑"/>
                  <a:ea typeface="微软雅黑"/>
                  <a:cs typeface="微软雅黑"/>
                </a:rPr>
                <a:t>与顾客共同创造价值”战略理论</a:t>
              </a:r>
            </a:p>
          </p:txBody>
        </p:sp>
        <p:sp>
          <p:nvSpPr>
            <p:cNvPr id="47" name="矩形 46"/>
            <p:cNvSpPr/>
            <p:nvPr/>
          </p:nvSpPr>
          <p:spPr>
            <a:xfrm>
              <a:off x="5364088" y="1583071"/>
              <a:ext cx="4178049" cy="667521"/>
            </a:xfrm>
            <a:prstGeom prst="rect">
              <a:avLst/>
            </a:prstGeom>
            <a:solidFill>
              <a:srgbClr val="071F65"/>
            </a:solidFill>
            <a:ln>
              <a:noFill/>
            </a:ln>
          </p:spPr>
          <p:style>
            <a:lnRef idx="0">
              <a:schemeClr val="accent2"/>
            </a:lnRef>
            <a:fillRef idx="3">
              <a:schemeClr val="accent2"/>
            </a:fillRef>
            <a:effectRef idx="3">
              <a:schemeClr val="accent2"/>
            </a:effectRef>
            <a:fontRef idx="minor">
              <a:schemeClr val="lt1"/>
            </a:fontRef>
          </p:style>
          <p:txBody>
            <a:bodyPr wrap="square"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b="1" dirty="0">
                  <a:latin typeface="微软雅黑"/>
                  <a:ea typeface="微软雅黑"/>
                  <a:cs typeface="微软雅黑"/>
                </a:rPr>
                <a:t>商业模式创新理论</a:t>
              </a:r>
            </a:p>
          </p:txBody>
        </p:sp>
        <p:sp>
          <p:nvSpPr>
            <p:cNvPr id="49" name="TextBox 17"/>
            <p:cNvSpPr txBox="1"/>
            <p:nvPr/>
          </p:nvSpPr>
          <p:spPr>
            <a:xfrm>
              <a:off x="2181941" y="2248157"/>
              <a:ext cx="1569660"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071F65"/>
                  </a:solidFill>
                  <a:latin typeface="微软雅黑"/>
                  <a:ea typeface="微软雅黑"/>
                  <a:cs typeface="微软雅黑"/>
                </a:rPr>
                <a:t>明确研究方向</a:t>
              </a:r>
            </a:p>
          </p:txBody>
        </p:sp>
        <p:sp>
          <p:nvSpPr>
            <p:cNvPr id="50" name="TextBox 18"/>
            <p:cNvSpPr txBox="1"/>
            <p:nvPr/>
          </p:nvSpPr>
          <p:spPr>
            <a:xfrm>
              <a:off x="5320391" y="2248157"/>
              <a:ext cx="1569660"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071F65"/>
                  </a:solidFill>
                  <a:latin typeface="微软雅黑"/>
                  <a:ea typeface="微软雅黑"/>
                  <a:cs typeface="微软雅黑"/>
                </a:rPr>
                <a:t>提供研究工具</a:t>
              </a:r>
            </a:p>
          </p:txBody>
        </p:sp>
        <p:sp>
          <p:nvSpPr>
            <p:cNvPr id="51" name="燕尾形 50"/>
            <p:cNvSpPr/>
            <p:nvPr/>
          </p:nvSpPr>
          <p:spPr>
            <a:xfrm>
              <a:off x="3851920" y="1772816"/>
              <a:ext cx="216024" cy="288032"/>
            </a:xfrm>
            <a:prstGeom prst="chevron">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a:ea typeface="微软雅黑"/>
                <a:cs typeface="微软雅黑"/>
              </a:endParaRPr>
            </a:p>
          </p:txBody>
        </p:sp>
        <p:sp>
          <p:nvSpPr>
            <p:cNvPr id="52" name="燕尾形 51"/>
            <p:cNvSpPr/>
            <p:nvPr/>
          </p:nvSpPr>
          <p:spPr>
            <a:xfrm flipH="1">
              <a:off x="5004048" y="1772816"/>
              <a:ext cx="216024" cy="288032"/>
            </a:xfrm>
            <a:prstGeom prst="chevron">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a:ea typeface="微软雅黑"/>
                <a:cs typeface="微软雅黑"/>
              </a:endParaRPr>
            </a:p>
          </p:txBody>
        </p:sp>
      </p:grpSp>
      <p:sp>
        <p:nvSpPr>
          <p:cNvPr id="37" name="矩形 36"/>
          <p:cNvSpPr/>
          <p:nvPr/>
        </p:nvSpPr>
        <p:spPr>
          <a:xfrm>
            <a:off x="7520528" y="4102170"/>
            <a:ext cx="3757072"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CN" altLang="en-US" sz="1400" dirty="0">
                <a:latin typeface="微软雅黑"/>
                <a:ea typeface="微软雅黑"/>
                <a:cs typeface="微软雅黑"/>
              </a:rPr>
              <a:t>商业模式创新更注重从客户的角度，从根本上思考设计企业的行为</a:t>
            </a:r>
            <a:endParaRPr lang="en-US" altLang="zh-CN" sz="1400" dirty="0">
              <a:latin typeface="微软雅黑"/>
              <a:ea typeface="微软雅黑"/>
              <a:cs typeface="微软雅黑"/>
            </a:endParaRPr>
          </a:p>
        </p:txBody>
      </p:sp>
      <p:sp>
        <p:nvSpPr>
          <p:cNvPr id="38" name="矩形 37"/>
          <p:cNvSpPr/>
          <p:nvPr/>
        </p:nvSpPr>
        <p:spPr>
          <a:xfrm>
            <a:off x="7520527" y="4879725"/>
            <a:ext cx="3757072"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CN" altLang="en-US" sz="1400" dirty="0">
                <a:latin typeface="微软雅黑"/>
                <a:ea typeface="微软雅黑"/>
                <a:cs typeface="微软雅黑"/>
              </a:rPr>
              <a:t>商业模式创新表现的更为系统和根本，它不是单一因素的变化</a:t>
            </a:r>
            <a:endParaRPr lang="en-US" altLang="zh-CN" sz="1400" dirty="0">
              <a:latin typeface="微软雅黑"/>
              <a:ea typeface="微软雅黑"/>
              <a:cs typeface="微软雅黑"/>
            </a:endParaRPr>
          </a:p>
        </p:txBody>
      </p:sp>
      <p:sp>
        <p:nvSpPr>
          <p:cNvPr id="39" name="矩形 38"/>
          <p:cNvSpPr/>
          <p:nvPr/>
        </p:nvSpPr>
        <p:spPr>
          <a:xfrm>
            <a:off x="7520527" y="5609105"/>
            <a:ext cx="3757072"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CN" altLang="en-US" sz="1400" dirty="0">
                <a:latin typeface="微软雅黑"/>
                <a:ea typeface="微软雅黑"/>
                <a:cs typeface="微软雅黑"/>
              </a:rPr>
              <a:t>从绩效表现看，商业模式创新提供全新的产品或服务，开创了一个全新的可赢利产业领域</a:t>
            </a:r>
          </a:p>
        </p:txBody>
      </p:sp>
      <p:sp>
        <p:nvSpPr>
          <p:cNvPr id="40" name="矩形 39"/>
          <p:cNvSpPr/>
          <p:nvPr/>
        </p:nvSpPr>
        <p:spPr>
          <a:xfrm>
            <a:off x="6914012" y="3635427"/>
            <a:ext cx="2880320"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latin typeface="微软雅黑"/>
                <a:ea typeface="微软雅黑"/>
                <a:cs typeface="微软雅黑"/>
              </a:rPr>
              <a:t>商业模式创新特点：</a:t>
            </a:r>
          </a:p>
        </p:txBody>
      </p:sp>
      <p:sp>
        <p:nvSpPr>
          <p:cNvPr id="41" name="矩形 40"/>
          <p:cNvSpPr/>
          <p:nvPr/>
        </p:nvSpPr>
        <p:spPr>
          <a:xfrm>
            <a:off x="1065020" y="3944241"/>
            <a:ext cx="1594097" cy="810993"/>
          </a:xfrm>
          <a:prstGeom prst="rect">
            <a:avLst/>
          </a:prstGeom>
          <a:solidFill>
            <a:srgbClr val="071F65"/>
          </a:solidFill>
          <a:ln>
            <a:noFill/>
          </a:ln>
        </p:spPr>
        <p:style>
          <a:lnRef idx="1">
            <a:schemeClr val="accent1"/>
          </a:lnRef>
          <a:fillRef idx="3">
            <a:schemeClr val="accent1"/>
          </a:fillRef>
          <a:effectRef idx="2">
            <a:schemeClr val="accent1"/>
          </a:effectRef>
          <a:fontRef idx="minor">
            <a:schemeClr val="lt1"/>
          </a:fontRef>
        </p:style>
        <p:txBody>
          <a:bodyPr wrap="square" anchor="ctr">
            <a:noAutofit/>
          </a:bodyPr>
          <a:lstStyle/>
          <a:p>
            <a:pPr algn="ctr" defTabSz="914400"/>
            <a:r>
              <a:rPr lang="zh-CN" altLang="en-US" b="1" dirty="0">
                <a:latin typeface="微软雅黑"/>
                <a:ea typeface="微软雅黑"/>
                <a:cs typeface="微软雅黑"/>
              </a:rPr>
              <a:t>企业或产品为中心</a:t>
            </a:r>
          </a:p>
        </p:txBody>
      </p:sp>
      <p:sp>
        <p:nvSpPr>
          <p:cNvPr id="42" name="矩形 41"/>
          <p:cNvSpPr/>
          <p:nvPr/>
        </p:nvSpPr>
        <p:spPr>
          <a:xfrm>
            <a:off x="2263315" y="4825990"/>
            <a:ext cx="1800493" cy="369332"/>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071F65"/>
                </a:solidFill>
                <a:latin typeface="微软雅黑"/>
                <a:ea typeface="微软雅黑"/>
                <a:cs typeface="微软雅黑"/>
              </a:rPr>
              <a:t>价值创造观变化</a:t>
            </a:r>
          </a:p>
        </p:txBody>
      </p:sp>
      <p:sp>
        <p:nvSpPr>
          <p:cNvPr id="43" name="矩形 42"/>
          <p:cNvSpPr/>
          <p:nvPr/>
        </p:nvSpPr>
        <p:spPr>
          <a:xfrm>
            <a:off x="3647513" y="3958283"/>
            <a:ext cx="1594096" cy="810993"/>
          </a:xfrm>
          <a:prstGeom prst="rect">
            <a:avLst/>
          </a:prstGeom>
          <a:solidFill>
            <a:srgbClr val="071F65"/>
          </a:solidFill>
          <a:ln>
            <a:noFill/>
          </a:ln>
        </p:spPr>
        <p:style>
          <a:lnRef idx="1">
            <a:schemeClr val="accent1"/>
          </a:lnRef>
          <a:fillRef idx="3">
            <a:schemeClr val="accent1"/>
          </a:fillRef>
          <a:effectRef idx="2">
            <a:schemeClr val="accent1"/>
          </a:effectRef>
          <a:fontRef idx="minor">
            <a:schemeClr val="lt1"/>
          </a:fontRef>
        </p:style>
        <p:txBody>
          <a:bodyPr wrap="square" anchor="ctr">
            <a:noAutofit/>
          </a:bodyPr>
          <a:lstStyle/>
          <a:p>
            <a:pPr algn="ctr" defTabSz="914400"/>
            <a:r>
              <a:rPr lang="zh-CN" altLang="en-US" b="1" dirty="0">
                <a:solidFill>
                  <a:schemeClr val="lt1"/>
                </a:solidFill>
                <a:latin typeface="微软雅黑"/>
                <a:ea typeface="微软雅黑"/>
                <a:cs typeface="微软雅黑"/>
              </a:rPr>
              <a:t>经验为中心</a:t>
            </a:r>
          </a:p>
        </p:txBody>
      </p:sp>
      <p:grpSp>
        <p:nvGrpSpPr>
          <p:cNvPr id="8" name="组合 7"/>
          <p:cNvGrpSpPr/>
          <p:nvPr/>
        </p:nvGrpSpPr>
        <p:grpSpPr>
          <a:xfrm>
            <a:off x="2933170" y="4148355"/>
            <a:ext cx="433584" cy="406383"/>
            <a:chOff x="2933170" y="4148355"/>
            <a:chExt cx="433584" cy="406383"/>
          </a:xfrm>
          <a:solidFill>
            <a:srgbClr val="071F65"/>
          </a:solidFill>
        </p:grpSpPr>
        <p:sp>
          <p:nvSpPr>
            <p:cNvPr id="5" name="L 形 4"/>
            <p:cNvSpPr/>
            <p:nvPr/>
          </p:nvSpPr>
          <p:spPr>
            <a:xfrm rot="13500000">
              <a:off x="2960371" y="4148355"/>
              <a:ext cx="406383" cy="406383"/>
            </a:xfrm>
            <a:prstGeom prst="corner">
              <a:avLst>
                <a:gd name="adj1" fmla="val 31896"/>
                <a:gd name="adj2" fmla="val 26723"/>
              </a:avLst>
            </a:prstGeom>
            <a:grp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6" name="椭圆 5"/>
            <p:cNvSpPr/>
            <p:nvPr/>
          </p:nvSpPr>
          <p:spPr>
            <a:xfrm>
              <a:off x="2933170" y="4291030"/>
              <a:ext cx="147250" cy="147250"/>
            </a:xfrm>
            <a:prstGeom prst="ellipse">
              <a:avLst/>
            </a:prstGeom>
            <a:grp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grpSp>
      <p:grpSp>
        <p:nvGrpSpPr>
          <p:cNvPr id="7" name="组合 6"/>
          <p:cNvGrpSpPr/>
          <p:nvPr/>
        </p:nvGrpSpPr>
        <p:grpSpPr>
          <a:xfrm>
            <a:off x="6963501" y="4085521"/>
            <a:ext cx="545132" cy="707886"/>
            <a:chOff x="6107201" y="4184551"/>
            <a:chExt cx="1566174" cy="2033771"/>
          </a:xfrm>
        </p:grpSpPr>
        <p:sp>
          <p:nvSpPr>
            <p:cNvPr id="53" name="椭圆 52"/>
            <p:cNvSpPr/>
            <p:nvPr/>
          </p:nvSpPr>
          <p:spPr>
            <a:xfrm>
              <a:off x="6107201" y="4275136"/>
              <a:ext cx="1566174" cy="1566174"/>
            </a:xfrm>
            <a:prstGeom prst="ellipse">
              <a:avLst/>
            </a:prstGeom>
            <a:solidFill>
              <a:srgbClr val="071F65">
                <a:alpha val="80000"/>
              </a:srgbClr>
            </a:solidFill>
            <a:ln w="63500" cap="flat" cmpd="sng" algn="ctr">
              <a:solidFill>
                <a:sysClr val="window" lastClr="FFFFFF"/>
              </a:solidFill>
              <a:prstDash val="solid"/>
            </a:ln>
            <a:effectLst>
              <a:innerShdw blurRad="101600" dist="76200" dir="13500000">
                <a:prstClr val="black">
                  <a:alpha val="20000"/>
                </a:prstClr>
              </a:innerShdw>
            </a:effectLst>
          </p:spPr>
          <p:txBody>
            <a:bodyPr lIns="0" rIns="360000" anchor="ctr"/>
            <a:lstStyle/>
            <a:p>
              <a:pPr>
                <a:defRPr/>
              </a:pPr>
              <a:endParaRPr lang="en-US" sz="900" kern="0" dirty="0">
                <a:solidFill>
                  <a:sysClr val="window" lastClr="FFFFFF"/>
                </a:solidFill>
                <a:latin typeface="微软雅黑" panose="020B0503020204020204" pitchFamily="34" charset="-122"/>
                <a:ea typeface="微软雅黑" panose="020B0503020204020204" pitchFamily="34" charset="-122"/>
              </a:endParaRPr>
            </a:p>
          </p:txBody>
        </p:sp>
        <p:sp>
          <p:nvSpPr>
            <p:cNvPr id="54" name="TextBox 49"/>
            <p:cNvSpPr txBox="1"/>
            <p:nvPr/>
          </p:nvSpPr>
          <p:spPr>
            <a:xfrm flipH="1">
              <a:off x="6929358" y="4184551"/>
              <a:ext cx="642935" cy="2033771"/>
            </a:xfrm>
            <a:prstGeom prst="rect">
              <a:avLst/>
            </a:prstGeom>
            <a:noFill/>
            <a:effectLst>
              <a:outerShdw blurRad="50800" dist="38100" dir="10800000" algn="r" rotWithShape="0">
                <a:prstClr val="black">
                  <a:alpha val="20000"/>
                </a:prstClr>
              </a:outerShdw>
            </a:effectLst>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lnSpc>
                  <a:spcPct val="100000"/>
                </a:lnSpc>
                <a:defRPr/>
              </a:pPr>
              <a:r>
                <a:rPr lang="en-US" altLang="zh-CN" sz="4000" dirty="0">
                  <a:solidFill>
                    <a:srgbClr val="FFFFFF"/>
                  </a:solidFill>
                  <a:latin typeface="+mj-lt"/>
                  <a:cs typeface="Times New Roman" pitchFamily="18" charset="0"/>
                </a:rPr>
                <a:t>1</a:t>
              </a:r>
              <a:endParaRPr lang="zh-CN" altLang="en-US" sz="4000" dirty="0">
                <a:solidFill>
                  <a:srgbClr val="FFFFFF"/>
                </a:solidFill>
                <a:latin typeface="+mj-lt"/>
                <a:cs typeface="Times New Roman" pitchFamily="18" charset="0"/>
              </a:endParaRPr>
            </a:p>
          </p:txBody>
        </p:sp>
      </p:grpSp>
      <p:grpSp>
        <p:nvGrpSpPr>
          <p:cNvPr id="55" name="组合 54"/>
          <p:cNvGrpSpPr/>
          <p:nvPr/>
        </p:nvGrpSpPr>
        <p:grpSpPr>
          <a:xfrm>
            <a:off x="6963501" y="4825990"/>
            <a:ext cx="545132" cy="707886"/>
            <a:chOff x="6107201" y="4184551"/>
            <a:chExt cx="1566174" cy="2033771"/>
          </a:xfrm>
        </p:grpSpPr>
        <p:sp>
          <p:nvSpPr>
            <p:cNvPr id="56" name="椭圆 55"/>
            <p:cNvSpPr/>
            <p:nvPr/>
          </p:nvSpPr>
          <p:spPr>
            <a:xfrm>
              <a:off x="6107201" y="4275136"/>
              <a:ext cx="1566174" cy="1566174"/>
            </a:xfrm>
            <a:prstGeom prst="ellipse">
              <a:avLst/>
            </a:prstGeom>
            <a:solidFill>
              <a:srgbClr val="071F65">
                <a:alpha val="80000"/>
              </a:srgbClr>
            </a:solidFill>
            <a:ln w="63500" cap="flat" cmpd="sng" algn="ctr">
              <a:solidFill>
                <a:sysClr val="window" lastClr="FFFFFF"/>
              </a:solidFill>
              <a:prstDash val="solid"/>
            </a:ln>
            <a:effectLst>
              <a:innerShdw blurRad="101600" dist="76200" dir="13500000">
                <a:prstClr val="black">
                  <a:alpha val="20000"/>
                </a:prstClr>
              </a:innerShdw>
            </a:effectLst>
          </p:spPr>
          <p:txBody>
            <a:bodyPr lIns="0" rIns="360000" anchor="ctr"/>
            <a:lstStyle/>
            <a:p>
              <a:pPr>
                <a:defRPr/>
              </a:pPr>
              <a:endParaRPr lang="en-US" sz="900" kern="0" dirty="0">
                <a:solidFill>
                  <a:sysClr val="window" lastClr="FFFFFF"/>
                </a:solidFill>
                <a:latin typeface="微软雅黑" panose="020B0503020204020204" pitchFamily="34" charset="-122"/>
                <a:ea typeface="微软雅黑" panose="020B0503020204020204" pitchFamily="34" charset="-122"/>
              </a:endParaRPr>
            </a:p>
          </p:txBody>
        </p:sp>
        <p:sp>
          <p:nvSpPr>
            <p:cNvPr id="57" name="TextBox 49"/>
            <p:cNvSpPr txBox="1"/>
            <p:nvPr/>
          </p:nvSpPr>
          <p:spPr>
            <a:xfrm flipH="1">
              <a:off x="6929358" y="4184551"/>
              <a:ext cx="642935" cy="2033771"/>
            </a:xfrm>
            <a:prstGeom prst="rect">
              <a:avLst/>
            </a:prstGeom>
            <a:noFill/>
            <a:effectLst>
              <a:outerShdw blurRad="50800" dist="38100" dir="10800000" algn="r" rotWithShape="0">
                <a:prstClr val="black">
                  <a:alpha val="20000"/>
                </a:prstClr>
              </a:outerShdw>
            </a:effectLst>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lnSpc>
                  <a:spcPct val="100000"/>
                </a:lnSpc>
                <a:defRPr/>
              </a:pPr>
              <a:r>
                <a:rPr lang="en-US" altLang="zh-CN" sz="4000" dirty="0" smtClean="0">
                  <a:solidFill>
                    <a:srgbClr val="FFFFFF"/>
                  </a:solidFill>
                  <a:latin typeface="+mj-lt"/>
                  <a:cs typeface="Times New Roman" pitchFamily="18" charset="0"/>
                </a:rPr>
                <a:t>2</a:t>
              </a:r>
              <a:endParaRPr lang="zh-CN" altLang="en-US" sz="4000" dirty="0">
                <a:solidFill>
                  <a:srgbClr val="FFFFFF"/>
                </a:solidFill>
                <a:latin typeface="+mj-lt"/>
                <a:cs typeface="Times New Roman" pitchFamily="18" charset="0"/>
              </a:endParaRPr>
            </a:p>
          </p:txBody>
        </p:sp>
      </p:grpSp>
      <p:grpSp>
        <p:nvGrpSpPr>
          <p:cNvPr id="58" name="组合 57"/>
          <p:cNvGrpSpPr/>
          <p:nvPr/>
        </p:nvGrpSpPr>
        <p:grpSpPr>
          <a:xfrm>
            <a:off x="6977100" y="5547368"/>
            <a:ext cx="545132" cy="707886"/>
            <a:chOff x="6107201" y="4184551"/>
            <a:chExt cx="1566174" cy="2033771"/>
          </a:xfrm>
        </p:grpSpPr>
        <p:sp>
          <p:nvSpPr>
            <p:cNvPr id="59" name="椭圆 58"/>
            <p:cNvSpPr/>
            <p:nvPr/>
          </p:nvSpPr>
          <p:spPr>
            <a:xfrm>
              <a:off x="6107201" y="4275136"/>
              <a:ext cx="1566174" cy="1566174"/>
            </a:xfrm>
            <a:prstGeom prst="ellipse">
              <a:avLst/>
            </a:prstGeom>
            <a:solidFill>
              <a:schemeClr val="accent3">
                <a:alpha val="80000"/>
              </a:schemeClr>
            </a:solidFill>
            <a:ln w="63500" cap="flat" cmpd="sng" algn="ctr">
              <a:solidFill>
                <a:sysClr val="window" lastClr="FFFFFF"/>
              </a:solidFill>
              <a:prstDash val="solid"/>
            </a:ln>
            <a:effectLst>
              <a:innerShdw blurRad="101600" dist="76200" dir="13500000">
                <a:prstClr val="black">
                  <a:alpha val="20000"/>
                </a:prstClr>
              </a:innerShdw>
            </a:effectLst>
          </p:spPr>
          <p:txBody>
            <a:bodyPr lIns="0" rIns="360000" anchor="ctr"/>
            <a:lstStyle/>
            <a:p>
              <a:pPr>
                <a:defRPr/>
              </a:pPr>
              <a:endParaRPr lang="en-US" sz="900" kern="0" dirty="0">
                <a:solidFill>
                  <a:sysClr val="window" lastClr="FFFFFF"/>
                </a:solidFill>
                <a:latin typeface="微软雅黑" panose="020B0503020204020204" pitchFamily="34" charset="-122"/>
                <a:ea typeface="微软雅黑" panose="020B0503020204020204" pitchFamily="34" charset="-122"/>
              </a:endParaRPr>
            </a:p>
          </p:txBody>
        </p:sp>
        <p:sp>
          <p:nvSpPr>
            <p:cNvPr id="60" name="TextBox 49"/>
            <p:cNvSpPr txBox="1"/>
            <p:nvPr/>
          </p:nvSpPr>
          <p:spPr>
            <a:xfrm flipH="1">
              <a:off x="6929358" y="4184551"/>
              <a:ext cx="642935" cy="2033771"/>
            </a:xfrm>
            <a:prstGeom prst="rect">
              <a:avLst/>
            </a:prstGeom>
            <a:noFill/>
            <a:effectLst>
              <a:outerShdw blurRad="50800" dist="38100" dir="10800000" algn="r" rotWithShape="0">
                <a:prstClr val="black">
                  <a:alpha val="20000"/>
                </a:prstClr>
              </a:outerShdw>
            </a:effectLst>
          </p:spPr>
          <p:txBody>
            <a:bodyPr>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lnSpc>
                  <a:spcPct val="100000"/>
                </a:lnSpc>
                <a:defRPr/>
              </a:pPr>
              <a:r>
                <a:rPr lang="en-US" altLang="zh-CN" sz="4000" dirty="0" smtClean="0">
                  <a:solidFill>
                    <a:srgbClr val="FFFFFF"/>
                  </a:solidFill>
                  <a:latin typeface="+mj-lt"/>
                  <a:cs typeface="Times New Roman" pitchFamily="18" charset="0"/>
                </a:rPr>
                <a:t>3</a:t>
              </a:r>
              <a:endParaRPr lang="zh-CN" altLang="en-US" sz="4000" dirty="0">
                <a:solidFill>
                  <a:srgbClr val="FFFFFF"/>
                </a:solidFill>
                <a:latin typeface="+mj-lt"/>
                <a:cs typeface="Times New Roman" pitchFamily="18" charset="0"/>
              </a:endParaRPr>
            </a:p>
          </p:txBody>
        </p:sp>
      </p:grpSp>
      <p:sp>
        <p:nvSpPr>
          <p:cNvPr id="36"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2010223934"/>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1500"/>
                                        <p:tgtEl>
                                          <p:spTgt spid="3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500"/>
                                        <p:tgtEl>
                                          <p:spTgt spid="32"/>
                                        </p:tgtEl>
                                      </p:cBhvr>
                                    </p:animEffect>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randombar(horizontal)">
                                      <p:cBhvr>
                                        <p:cTn id="26" dur="500"/>
                                        <p:tgtEl>
                                          <p:spTgt spid="41"/>
                                        </p:tgtEl>
                                      </p:cBhvr>
                                    </p:animEffect>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childTnLst>
                          </p:cTn>
                        </p:par>
                        <p:par>
                          <p:cTn id="37" fill="hold">
                            <p:stCondLst>
                              <p:cond delay="5000"/>
                            </p:stCondLst>
                            <p:childTnLst>
                              <p:par>
                                <p:cTn id="38" presetID="14" presetClass="entr" presetSubtype="1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randombar(horizontal)">
                                      <p:cBhvr>
                                        <p:cTn id="40" dur="500"/>
                                        <p:tgtEl>
                                          <p:spTgt spid="42"/>
                                        </p:tgtEl>
                                      </p:cBhvr>
                                    </p:animEffect>
                                  </p:childTnLst>
                                </p:cTn>
                              </p:par>
                            </p:childTnLst>
                          </p:cTn>
                        </p:par>
                        <p:par>
                          <p:cTn id="41" fill="hold">
                            <p:stCondLst>
                              <p:cond delay="5500"/>
                            </p:stCondLst>
                            <p:childTnLst>
                              <p:par>
                                <p:cTn id="42" presetID="42"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childTnLst>
                          </p:cTn>
                        </p:par>
                        <p:par>
                          <p:cTn id="47" fill="hold">
                            <p:stCondLst>
                              <p:cond delay="6500"/>
                            </p:stCondLst>
                            <p:childTnLst>
                              <p:par>
                                <p:cTn id="48" presetID="14" presetClass="entr" presetSubtype="10"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randombar(horizontal)">
                                      <p:cBhvr>
                                        <p:cTn id="50" dur="500"/>
                                        <p:tgtEl>
                                          <p:spTgt spid="40"/>
                                        </p:tgtEl>
                                      </p:cBhvr>
                                    </p:animEffect>
                                  </p:childTnLst>
                                </p:cTn>
                              </p:par>
                            </p:childTnLst>
                          </p:cTn>
                        </p:par>
                        <p:par>
                          <p:cTn id="51" fill="hold">
                            <p:stCondLst>
                              <p:cond delay="7000"/>
                            </p:stCondLst>
                            <p:childTnLst>
                              <p:par>
                                <p:cTn id="52" presetID="14" presetClass="entr" presetSubtype="10"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500"/>
                                        <p:tgtEl>
                                          <p:spTgt spid="7"/>
                                        </p:tgtEl>
                                      </p:cBhvr>
                                    </p:animEffect>
                                  </p:childTnLst>
                                </p:cTn>
                              </p:par>
                            </p:childTnLst>
                          </p:cTn>
                        </p:par>
                        <p:par>
                          <p:cTn id="55" fill="hold">
                            <p:stCondLst>
                              <p:cond delay="7500"/>
                            </p:stCondLst>
                            <p:childTnLst>
                              <p:par>
                                <p:cTn id="56" presetID="22" presetClass="entr" presetSubtype="8"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left)">
                                      <p:cBhvr>
                                        <p:cTn id="58" dur="500"/>
                                        <p:tgtEl>
                                          <p:spTgt spid="37"/>
                                        </p:tgtEl>
                                      </p:cBhvr>
                                    </p:animEffect>
                                  </p:childTnLst>
                                </p:cTn>
                              </p:par>
                            </p:childTnLst>
                          </p:cTn>
                        </p:par>
                        <p:par>
                          <p:cTn id="59" fill="hold">
                            <p:stCondLst>
                              <p:cond delay="8000"/>
                            </p:stCondLst>
                            <p:childTnLst>
                              <p:par>
                                <p:cTn id="60" presetID="14" presetClass="entr" presetSubtype="10" fill="hold" nodeType="after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randombar(horizontal)">
                                      <p:cBhvr>
                                        <p:cTn id="62" dur="500"/>
                                        <p:tgtEl>
                                          <p:spTgt spid="55"/>
                                        </p:tgtEl>
                                      </p:cBhvr>
                                    </p:animEffect>
                                  </p:childTnLst>
                                </p:cTn>
                              </p:par>
                            </p:childTnLst>
                          </p:cTn>
                        </p:par>
                        <p:par>
                          <p:cTn id="63" fill="hold">
                            <p:stCondLst>
                              <p:cond delay="8500"/>
                            </p:stCondLst>
                            <p:childTnLst>
                              <p:par>
                                <p:cTn id="64" presetID="22" presetClass="entr" presetSubtype="8" fill="hold" grpId="0"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par>
                          <p:cTn id="67" fill="hold">
                            <p:stCondLst>
                              <p:cond delay="9000"/>
                            </p:stCondLst>
                            <p:childTnLst>
                              <p:par>
                                <p:cTn id="68" presetID="14" presetClass="entr" presetSubtype="10" fill="hold" nodeType="after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randombar(horizontal)">
                                      <p:cBhvr>
                                        <p:cTn id="70" dur="500"/>
                                        <p:tgtEl>
                                          <p:spTgt spid="58"/>
                                        </p:tgtEl>
                                      </p:cBhvr>
                                    </p:animEffect>
                                  </p:childTnLst>
                                </p:cTn>
                              </p:par>
                            </p:childTnLst>
                          </p:cTn>
                        </p:par>
                        <p:par>
                          <p:cTn id="71" fill="hold">
                            <p:stCondLst>
                              <p:cond delay="9500"/>
                            </p:stCondLst>
                            <p:childTnLst>
                              <p:par>
                                <p:cTn id="72" presetID="22" presetClass="entr" presetSubtype="8" fill="hold" grpId="0"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wipe(left)">
                                      <p:cBhvr>
                                        <p:cTn id="7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7" grpId="0"/>
      <p:bldP spid="38" grpId="0"/>
      <p:bldP spid="39" grpId="0"/>
      <p:bldP spid="40" grpId="0"/>
      <p:bldP spid="41" grpId="0" animBg="1"/>
      <p:bldP spid="42" grpId="0"/>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solidFill>
                  <a:srgbClr val="071F65"/>
                </a:solidFill>
              </a:rPr>
              <a:t>2-4 </a:t>
            </a:r>
            <a:r>
              <a:rPr lang="zh-CN" altLang="en-US" smtClean="0">
                <a:solidFill>
                  <a:srgbClr val="071F65"/>
                </a:solidFill>
              </a:rPr>
              <a:t>研究方法</a:t>
            </a:r>
            <a:endParaRPr lang="zh-CN" altLang="en-US" dirty="0">
              <a:solidFill>
                <a:srgbClr val="071F65"/>
              </a:solidFill>
            </a:endParaRPr>
          </a:p>
        </p:txBody>
      </p:sp>
      <p:sp>
        <p:nvSpPr>
          <p:cNvPr id="4" name="灯片编号占位符 3"/>
          <p:cNvSpPr>
            <a:spLocks noGrp="1"/>
          </p:cNvSpPr>
          <p:nvPr>
            <p:ph type="sldNum" sz="quarter" idx="12"/>
          </p:nvPr>
        </p:nvSpPr>
        <p:spPr/>
        <p:txBody>
          <a:bodyPr/>
          <a:lstStyle/>
          <a:p>
            <a:fld id="{23DA680B-B80A-2545-AB30-B9870FE9052E}" type="slidenum">
              <a:rPr lang="zh-CN" altLang="en-US" smtClean="0"/>
              <a:pPr/>
              <a:t>11</a:t>
            </a:fld>
            <a:endParaRPr lang="zh-CN" altLang="en-US"/>
          </a:p>
        </p:txBody>
      </p:sp>
      <p:sp>
        <p:nvSpPr>
          <p:cNvPr id="6" name="任意多边形 5"/>
          <p:cNvSpPr/>
          <p:nvPr/>
        </p:nvSpPr>
        <p:spPr bwMode="auto">
          <a:xfrm>
            <a:off x="2312343" y="1882841"/>
            <a:ext cx="1014215" cy="1735554"/>
          </a:xfrm>
          <a:custGeom>
            <a:avLst/>
            <a:gdLst>
              <a:gd name="connsiteX0" fmla="*/ 381000 w 445294"/>
              <a:gd name="connsiteY0" fmla="*/ 0 h 762000"/>
              <a:gd name="connsiteX1" fmla="*/ 445294 w 445294"/>
              <a:gd name="connsiteY1" fmla="*/ 6482 h 762000"/>
              <a:gd name="connsiteX2" fmla="*/ 445294 w 445294"/>
              <a:gd name="connsiteY2" fmla="*/ 755519 h 762000"/>
              <a:gd name="connsiteX3" fmla="*/ 381000 w 445294"/>
              <a:gd name="connsiteY3" fmla="*/ 762000 h 762000"/>
              <a:gd name="connsiteX4" fmla="*/ 0 w 445294"/>
              <a:gd name="connsiteY4" fmla="*/ 381000 h 762000"/>
              <a:gd name="connsiteX5" fmla="*/ 381000 w 445294"/>
              <a:gd name="connsiteY5"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294" h="762000">
                <a:moveTo>
                  <a:pt x="381000" y="0"/>
                </a:moveTo>
                <a:lnTo>
                  <a:pt x="445294" y="6482"/>
                </a:lnTo>
                <a:lnTo>
                  <a:pt x="445294" y="755519"/>
                </a:lnTo>
                <a:lnTo>
                  <a:pt x="381000" y="762000"/>
                </a:lnTo>
                <a:cubicBezTo>
                  <a:pt x="170580" y="762000"/>
                  <a:pt x="0" y="591420"/>
                  <a:pt x="0" y="381000"/>
                </a:cubicBezTo>
                <a:cubicBezTo>
                  <a:pt x="0" y="170580"/>
                  <a:pt x="170580" y="0"/>
                  <a:pt x="381000" y="0"/>
                </a:cubicBezTo>
                <a:close/>
              </a:path>
            </a:pathLst>
          </a:custGeom>
          <a:pattFill prst="wdUpDiag">
            <a:fgClr>
              <a:srgbClr val="F0F0F0"/>
            </a:fgClr>
            <a:bgClr>
              <a:srgbClr val="FFFFFF"/>
            </a:bgClr>
          </a:pattFill>
          <a:ln w="9525">
            <a:miter lim="800000"/>
            <a:headEnd/>
            <a:tailEnd/>
          </a:ln>
          <a:effectLst>
            <a:innerShdw blurRad="25400" dist="12700" dir="10800000">
              <a:prstClr val="black">
                <a:alpha val="20000"/>
              </a:prstClr>
            </a:innerShdw>
          </a:effectLst>
        </p:spPr>
        <p:txBody>
          <a:bodyPr lIns="36000" tIns="0" rIns="0" bIns="144000" anchor="ctr">
            <a:flatTx/>
          </a:bodyPr>
          <a:lstStyle/>
          <a:p>
            <a:pPr algn="ctr">
              <a:lnSpc>
                <a:spcPct val="130000"/>
              </a:lnSpc>
              <a:defRPr/>
            </a:pPr>
            <a:r>
              <a:rPr lang="en-US" altLang="zh-CN" sz="4800" dirty="0">
                <a:solidFill>
                  <a:srgbClr val="071F65"/>
                </a:solidFill>
                <a:latin typeface="+mj-lt"/>
                <a:ea typeface="微软雅黑" panose="020B0503020204020204" pitchFamily="34" charset="-122"/>
              </a:rPr>
              <a:t>01</a:t>
            </a:r>
            <a:endParaRPr lang="zh-CN" altLang="en-US" sz="4800" dirty="0">
              <a:solidFill>
                <a:srgbClr val="071F65"/>
              </a:solidFill>
              <a:latin typeface="+mj-lt"/>
              <a:ea typeface="微软雅黑" panose="020B0503020204020204" pitchFamily="34" charset="-122"/>
            </a:endParaRPr>
          </a:p>
        </p:txBody>
      </p:sp>
      <p:sp>
        <p:nvSpPr>
          <p:cNvPr id="8" name="任意多边形 7"/>
          <p:cNvSpPr/>
          <p:nvPr/>
        </p:nvSpPr>
        <p:spPr bwMode="auto">
          <a:xfrm>
            <a:off x="4728157" y="1882841"/>
            <a:ext cx="1014215" cy="1735554"/>
          </a:xfrm>
          <a:custGeom>
            <a:avLst/>
            <a:gdLst>
              <a:gd name="connsiteX0" fmla="*/ 381000 w 445294"/>
              <a:gd name="connsiteY0" fmla="*/ 0 h 762000"/>
              <a:gd name="connsiteX1" fmla="*/ 445294 w 445294"/>
              <a:gd name="connsiteY1" fmla="*/ 6482 h 762000"/>
              <a:gd name="connsiteX2" fmla="*/ 445294 w 445294"/>
              <a:gd name="connsiteY2" fmla="*/ 755519 h 762000"/>
              <a:gd name="connsiteX3" fmla="*/ 381000 w 445294"/>
              <a:gd name="connsiteY3" fmla="*/ 762000 h 762000"/>
              <a:gd name="connsiteX4" fmla="*/ 0 w 445294"/>
              <a:gd name="connsiteY4" fmla="*/ 381000 h 762000"/>
              <a:gd name="connsiteX5" fmla="*/ 381000 w 445294"/>
              <a:gd name="connsiteY5"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294" h="762000">
                <a:moveTo>
                  <a:pt x="381000" y="0"/>
                </a:moveTo>
                <a:lnTo>
                  <a:pt x="445294" y="6482"/>
                </a:lnTo>
                <a:lnTo>
                  <a:pt x="445294" y="755519"/>
                </a:lnTo>
                <a:lnTo>
                  <a:pt x="381000" y="762000"/>
                </a:lnTo>
                <a:cubicBezTo>
                  <a:pt x="170580" y="762000"/>
                  <a:pt x="0" y="591420"/>
                  <a:pt x="0" y="381000"/>
                </a:cubicBezTo>
                <a:cubicBezTo>
                  <a:pt x="0" y="170580"/>
                  <a:pt x="170580" y="0"/>
                  <a:pt x="381000" y="0"/>
                </a:cubicBezTo>
                <a:close/>
              </a:path>
            </a:pathLst>
          </a:custGeom>
          <a:pattFill prst="wdUpDiag">
            <a:fgClr>
              <a:srgbClr val="F0F0F0"/>
            </a:fgClr>
            <a:bgClr>
              <a:srgbClr val="FFFFFF"/>
            </a:bgClr>
          </a:pattFill>
          <a:ln w="9525">
            <a:miter lim="800000"/>
            <a:headEnd/>
            <a:tailEnd/>
          </a:ln>
          <a:effectLst>
            <a:innerShdw blurRad="25400" dist="12700" dir="10800000">
              <a:prstClr val="black">
                <a:alpha val="20000"/>
              </a:prstClr>
            </a:innerShdw>
          </a:effectLst>
        </p:spPr>
        <p:txBody>
          <a:bodyPr lIns="36000" tIns="0" rIns="0" bIns="144000" anchor="ctr">
            <a:flatTx/>
          </a:bodyPr>
          <a:lstStyle/>
          <a:p>
            <a:pPr algn="ctr">
              <a:lnSpc>
                <a:spcPct val="130000"/>
              </a:lnSpc>
              <a:defRPr/>
            </a:pPr>
            <a:r>
              <a:rPr lang="en-US" altLang="zh-CN" sz="4800" dirty="0">
                <a:solidFill>
                  <a:srgbClr val="071F65"/>
                </a:solidFill>
                <a:latin typeface="+mj-lt"/>
                <a:ea typeface="微软雅黑" panose="020B0503020204020204" pitchFamily="34" charset="-122"/>
              </a:rPr>
              <a:t>02</a:t>
            </a:r>
            <a:endParaRPr lang="zh-CN" altLang="en-US" sz="4800" dirty="0">
              <a:solidFill>
                <a:srgbClr val="071F65"/>
              </a:solidFill>
              <a:latin typeface="+mj-lt"/>
              <a:ea typeface="微软雅黑" panose="020B0503020204020204" pitchFamily="34" charset="-122"/>
            </a:endParaRPr>
          </a:p>
        </p:txBody>
      </p:sp>
      <p:sp>
        <p:nvSpPr>
          <p:cNvPr id="10" name="任意多边形 9"/>
          <p:cNvSpPr/>
          <p:nvPr/>
        </p:nvSpPr>
        <p:spPr bwMode="auto">
          <a:xfrm>
            <a:off x="7183159" y="1882841"/>
            <a:ext cx="1014215" cy="1735554"/>
          </a:xfrm>
          <a:custGeom>
            <a:avLst/>
            <a:gdLst>
              <a:gd name="connsiteX0" fmla="*/ 381000 w 445294"/>
              <a:gd name="connsiteY0" fmla="*/ 0 h 762000"/>
              <a:gd name="connsiteX1" fmla="*/ 445294 w 445294"/>
              <a:gd name="connsiteY1" fmla="*/ 6482 h 762000"/>
              <a:gd name="connsiteX2" fmla="*/ 445294 w 445294"/>
              <a:gd name="connsiteY2" fmla="*/ 755519 h 762000"/>
              <a:gd name="connsiteX3" fmla="*/ 381000 w 445294"/>
              <a:gd name="connsiteY3" fmla="*/ 762000 h 762000"/>
              <a:gd name="connsiteX4" fmla="*/ 0 w 445294"/>
              <a:gd name="connsiteY4" fmla="*/ 381000 h 762000"/>
              <a:gd name="connsiteX5" fmla="*/ 381000 w 445294"/>
              <a:gd name="connsiteY5"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294" h="762000">
                <a:moveTo>
                  <a:pt x="381000" y="0"/>
                </a:moveTo>
                <a:lnTo>
                  <a:pt x="445294" y="6482"/>
                </a:lnTo>
                <a:lnTo>
                  <a:pt x="445294" y="755519"/>
                </a:lnTo>
                <a:lnTo>
                  <a:pt x="381000" y="762000"/>
                </a:lnTo>
                <a:cubicBezTo>
                  <a:pt x="170580" y="762000"/>
                  <a:pt x="0" y="591420"/>
                  <a:pt x="0" y="381000"/>
                </a:cubicBezTo>
                <a:cubicBezTo>
                  <a:pt x="0" y="170580"/>
                  <a:pt x="170580" y="0"/>
                  <a:pt x="381000" y="0"/>
                </a:cubicBezTo>
                <a:close/>
              </a:path>
            </a:pathLst>
          </a:custGeom>
          <a:pattFill prst="wdUpDiag">
            <a:fgClr>
              <a:srgbClr val="F0F0F0"/>
            </a:fgClr>
            <a:bgClr>
              <a:srgbClr val="FFFFFF"/>
            </a:bgClr>
          </a:pattFill>
          <a:ln w="9525">
            <a:miter lim="800000"/>
            <a:headEnd/>
            <a:tailEnd/>
          </a:ln>
          <a:effectLst>
            <a:innerShdw blurRad="25400" dist="12700" dir="10800000">
              <a:prstClr val="black">
                <a:alpha val="20000"/>
              </a:prstClr>
            </a:innerShdw>
          </a:effectLst>
        </p:spPr>
        <p:txBody>
          <a:bodyPr lIns="36000" tIns="0" rIns="0" bIns="144000" anchor="ctr">
            <a:flatTx/>
          </a:bodyPr>
          <a:lstStyle/>
          <a:p>
            <a:pPr algn="ctr">
              <a:lnSpc>
                <a:spcPct val="130000"/>
              </a:lnSpc>
              <a:defRPr/>
            </a:pPr>
            <a:r>
              <a:rPr lang="en-US" altLang="zh-CN" sz="4800" dirty="0">
                <a:solidFill>
                  <a:srgbClr val="071F65"/>
                </a:solidFill>
                <a:latin typeface="+mj-lt"/>
                <a:ea typeface="微软雅黑" panose="020B0503020204020204" pitchFamily="34" charset="-122"/>
              </a:rPr>
              <a:t>03</a:t>
            </a:r>
            <a:endParaRPr lang="zh-CN" altLang="en-US" sz="4800" dirty="0">
              <a:solidFill>
                <a:srgbClr val="071F65"/>
              </a:solidFill>
              <a:latin typeface="+mj-lt"/>
              <a:ea typeface="微软雅黑" panose="020B0503020204020204" pitchFamily="34" charset="-122"/>
            </a:endParaRPr>
          </a:p>
        </p:txBody>
      </p:sp>
      <p:sp>
        <p:nvSpPr>
          <p:cNvPr id="12" name="任意多边形 11"/>
          <p:cNvSpPr/>
          <p:nvPr/>
        </p:nvSpPr>
        <p:spPr bwMode="auto">
          <a:xfrm>
            <a:off x="9563414" y="1882841"/>
            <a:ext cx="1014215" cy="1735554"/>
          </a:xfrm>
          <a:custGeom>
            <a:avLst/>
            <a:gdLst>
              <a:gd name="connsiteX0" fmla="*/ 381000 w 445294"/>
              <a:gd name="connsiteY0" fmla="*/ 0 h 762000"/>
              <a:gd name="connsiteX1" fmla="*/ 445294 w 445294"/>
              <a:gd name="connsiteY1" fmla="*/ 6482 h 762000"/>
              <a:gd name="connsiteX2" fmla="*/ 445294 w 445294"/>
              <a:gd name="connsiteY2" fmla="*/ 755519 h 762000"/>
              <a:gd name="connsiteX3" fmla="*/ 381000 w 445294"/>
              <a:gd name="connsiteY3" fmla="*/ 762000 h 762000"/>
              <a:gd name="connsiteX4" fmla="*/ 0 w 445294"/>
              <a:gd name="connsiteY4" fmla="*/ 381000 h 762000"/>
              <a:gd name="connsiteX5" fmla="*/ 381000 w 445294"/>
              <a:gd name="connsiteY5"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294" h="762000">
                <a:moveTo>
                  <a:pt x="381000" y="0"/>
                </a:moveTo>
                <a:lnTo>
                  <a:pt x="445294" y="6482"/>
                </a:lnTo>
                <a:lnTo>
                  <a:pt x="445294" y="755519"/>
                </a:lnTo>
                <a:lnTo>
                  <a:pt x="381000" y="762000"/>
                </a:lnTo>
                <a:cubicBezTo>
                  <a:pt x="170580" y="762000"/>
                  <a:pt x="0" y="591420"/>
                  <a:pt x="0" y="381000"/>
                </a:cubicBezTo>
                <a:cubicBezTo>
                  <a:pt x="0" y="170580"/>
                  <a:pt x="170580" y="0"/>
                  <a:pt x="381000" y="0"/>
                </a:cubicBezTo>
                <a:close/>
              </a:path>
            </a:pathLst>
          </a:custGeom>
          <a:pattFill prst="wdUpDiag">
            <a:fgClr>
              <a:srgbClr val="F0F0F0"/>
            </a:fgClr>
            <a:bgClr>
              <a:srgbClr val="FFFFFF"/>
            </a:bgClr>
          </a:pattFill>
          <a:ln w="9525">
            <a:miter lim="800000"/>
            <a:headEnd/>
            <a:tailEnd/>
          </a:ln>
          <a:effectLst>
            <a:innerShdw blurRad="25400" dist="12700" dir="10800000">
              <a:prstClr val="black">
                <a:alpha val="20000"/>
              </a:prstClr>
            </a:innerShdw>
          </a:effectLst>
        </p:spPr>
        <p:txBody>
          <a:bodyPr lIns="36000" tIns="0" rIns="0" bIns="144000" anchor="ctr">
            <a:flatTx/>
          </a:bodyPr>
          <a:lstStyle/>
          <a:p>
            <a:pPr algn="ctr">
              <a:lnSpc>
                <a:spcPct val="130000"/>
              </a:lnSpc>
              <a:defRPr/>
            </a:pPr>
            <a:r>
              <a:rPr lang="en-US" altLang="zh-CN" sz="4800" dirty="0">
                <a:solidFill>
                  <a:srgbClr val="071F65"/>
                </a:solidFill>
                <a:latin typeface="+mj-lt"/>
                <a:ea typeface="微软雅黑" panose="020B0503020204020204" pitchFamily="34" charset="-122"/>
              </a:rPr>
              <a:t>04</a:t>
            </a:r>
            <a:endParaRPr lang="zh-CN" altLang="en-US" sz="4800" dirty="0">
              <a:solidFill>
                <a:srgbClr val="071F65"/>
              </a:solidFill>
              <a:latin typeface="+mj-lt"/>
              <a:ea typeface="微软雅黑" panose="020B0503020204020204" pitchFamily="34" charset="-122"/>
            </a:endParaRPr>
          </a:p>
        </p:txBody>
      </p:sp>
      <p:grpSp>
        <p:nvGrpSpPr>
          <p:cNvPr id="18" name="组合 17"/>
          <p:cNvGrpSpPr/>
          <p:nvPr/>
        </p:nvGrpSpPr>
        <p:grpSpPr>
          <a:xfrm>
            <a:off x="1531351" y="1589640"/>
            <a:ext cx="1877354" cy="4263276"/>
            <a:chOff x="1531351" y="1589640"/>
            <a:chExt cx="1877354" cy="4263276"/>
          </a:xfrm>
        </p:grpSpPr>
        <p:sp>
          <p:nvSpPr>
            <p:cNvPr id="5" name="任意多边形 4"/>
            <p:cNvSpPr/>
            <p:nvPr/>
          </p:nvSpPr>
          <p:spPr bwMode="auto">
            <a:xfrm>
              <a:off x="1531351" y="1589640"/>
              <a:ext cx="1877354" cy="4263276"/>
            </a:xfrm>
            <a:custGeom>
              <a:avLst/>
              <a:gdLst>
                <a:gd name="connsiteX0" fmla="*/ 108748 w 823912"/>
                <a:gd name="connsiteY0" fmla="*/ 0 h 1871662"/>
                <a:gd name="connsiteX1" fmla="*/ 715164 w 823912"/>
                <a:gd name="connsiteY1" fmla="*/ 0 h 1871662"/>
                <a:gd name="connsiteX2" fmla="*/ 823912 w 823912"/>
                <a:gd name="connsiteY2" fmla="*/ 108748 h 1871662"/>
                <a:gd name="connsiteX3" fmla="*/ 823912 w 823912"/>
                <a:gd name="connsiteY3" fmla="*/ 143540 h 1871662"/>
                <a:gd name="connsiteX4" fmla="*/ 800685 w 823912"/>
                <a:gd name="connsiteY4" fmla="*/ 136330 h 1871662"/>
                <a:gd name="connsiteX5" fmla="*/ 723900 w 823912"/>
                <a:gd name="connsiteY5" fmla="*/ 128589 h 1871662"/>
                <a:gd name="connsiteX6" fmla="*/ 342900 w 823912"/>
                <a:gd name="connsiteY6" fmla="*/ 509589 h 1871662"/>
                <a:gd name="connsiteX7" fmla="*/ 723900 w 823912"/>
                <a:gd name="connsiteY7" fmla="*/ 890589 h 1871662"/>
                <a:gd name="connsiteX8" fmla="*/ 800685 w 823912"/>
                <a:gd name="connsiteY8" fmla="*/ 882849 h 1871662"/>
                <a:gd name="connsiteX9" fmla="*/ 823912 w 823912"/>
                <a:gd name="connsiteY9" fmla="*/ 875638 h 1871662"/>
                <a:gd name="connsiteX10" fmla="*/ 823912 w 823912"/>
                <a:gd name="connsiteY10" fmla="*/ 1762914 h 1871662"/>
                <a:gd name="connsiteX11" fmla="*/ 715164 w 823912"/>
                <a:gd name="connsiteY11" fmla="*/ 1871662 h 1871662"/>
                <a:gd name="connsiteX12" fmla="*/ 108748 w 823912"/>
                <a:gd name="connsiteY12" fmla="*/ 1871662 h 1871662"/>
                <a:gd name="connsiteX13" fmla="*/ 0 w 823912"/>
                <a:gd name="connsiteY13" fmla="*/ 1762914 h 1871662"/>
                <a:gd name="connsiteX14" fmla="*/ 0 w 823912"/>
                <a:gd name="connsiteY14" fmla="*/ 108748 h 1871662"/>
                <a:gd name="connsiteX15" fmla="*/ 108748 w 823912"/>
                <a:gd name="connsiteY15" fmla="*/ 0 h 187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912" h="1871662">
                  <a:moveTo>
                    <a:pt x="108748" y="0"/>
                  </a:moveTo>
                  <a:lnTo>
                    <a:pt x="715164" y="0"/>
                  </a:lnTo>
                  <a:cubicBezTo>
                    <a:pt x="775224" y="0"/>
                    <a:pt x="823912" y="48688"/>
                    <a:pt x="823912" y="108748"/>
                  </a:cubicBezTo>
                  <a:lnTo>
                    <a:pt x="823912" y="143540"/>
                  </a:lnTo>
                  <a:lnTo>
                    <a:pt x="800685" y="136330"/>
                  </a:lnTo>
                  <a:cubicBezTo>
                    <a:pt x="775883" y="131254"/>
                    <a:pt x="750203" y="128589"/>
                    <a:pt x="723900" y="128589"/>
                  </a:cubicBezTo>
                  <a:cubicBezTo>
                    <a:pt x="513480" y="128589"/>
                    <a:pt x="342900" y="299169"/>
                    <a:pt x="342900" y="509589"/>
                  </a:cubicBezTo>
                  <a:cubicBezTo>
                    <a:pt x="342900" y="720009"/>
                    <a:pt x="513480" y="890589"/>
                    <a:pt x="723900" y="890589"/>
                  </a:cubicBezTo>
                  <a:cubicBezTo>
                    <a:pt x="750203" y="890589"/>
                    <a:pt x="775883" y="887924"/>
                    <a:pt x="800685" y="882849"/>
                  </a:cubicBezTo>
                  <a:lnTo>
                    <a:pt x="823912" y="875638"/>
                  </a:lnTo>
                  <a:lnTo>
                    <a:pt x="823912" y="1762914"/>
                  </a:lnTo>
                  <a:cubicBezTo>
                    <a:pt x="823912" y="1822974"/>
                    <a:pt x="775224" y="1871662"/>
                    <a:pt x="715164" y="1871662"/>
                  </a:cubicBezTo>
                  <a:lnTo>
                    <a:pt x="108748" y="1871662"/>
                  </a:lnTo>
                  <a:cubicBezTo>
                    <a:pt x="48688" y="1871662"/>
                    <a:pt x="0" y="1822974"/>
                    <a:pt x="0" y="1762914"/>
                  </a:cubicBezTo>
                  <a:lnTo>
                    <a:pt x="0" y="108748"/>
                  </a:lnTo>
                  <a:cubicBezTo>
                    <a:pt x="0" y="48688"/>
                    <a:pt x="48688" y="0"/>
                    <a:pt x="108748" y="0"/>
                  </a:cubicBezTo>
                  <a:close/>
                </a:path>
              </a:pathLst>
            </a:custGeom>
            <a:solidFill>
              <a:srgbClr val="071F65"/>
            </a:solidFill>
            <a:ln>
              <a:noFill/>
              <a:headEnd/>
              <a:tailEnd/>
            </a:ln>
          </p:spPr>
          <p:style>
            <a:lnRef idx="1">
              <a:schemeClr val="accent1"/>
            </a:lnRef>
            <a:fillRef idx="3">
              <a:schemeClr val="accent1"/>
            </a:fillRef>
            <a:effectRef idx="2">
              <a:schemeClr val="accent1"/>
            </a:effectRef>
            <a:fontRef idx="minor">
              <a:schemeClr val="lt1"/>
            </a:fontRef>
          </p:style>
          <p:txBody>
            <a:bodyPr lIns="72000" tIns="1800000" rIns="72000" bIns="108000" anchor="b">
              <a:flatTx/>
            </a:bodyPr>
            <a:lstStyle/>
            <a:p>
              <a:pPr algn="just"/>
              <a:r>
                <a:rPr lang="zh-CN" altLang="zh-CN" sz="1200" dirty="0">
                  <a:latin typeface="+mn-ea"/>
                  <a:cs typeface="微软雅黑"/>
                </a:rPr>
                <a:t>本文共计查阅、引用文献</a:t>
              </a:r>
              <a:r>
                <a:rPr lang="en-US" altLang="zh-CN" sz="1200" dirty="0">
                  <a:latin typeface="+mn-ea"/>
                  <a:cs typeface="微软雅黑"/>
                </a:rPr>
                <a:t>23</a:t>
              </a:r>
              <a:r>
                <a:rPr lang="zh-CN" altLang="zh-CN" sz="1200" dirty="0">
                  <a:latin typeface="+mn-ea"/>
                  <a:cs typeface="微软雅黑"/>
                </a:rPr>
                <a:t>部、篇，其中，国外经济学专著</a:t>
              </a:r>
              <a:r>
                <a:rPr lang="en-US" altLang="zh-CN" sz="1200" dirty="0">
                  <a:latin typeface="+mn-ea"/>
                  <a:cs typeface="微软雅黑"/>
                </a:rPr>
                <a:t>2</a:t>
              </a:r>
              <a:r>
                <a:rPr lang="zh-CN" altLang="zh-CN" sz="1200" dirty="0">
                  <a:latin typeface="+mn-ea"/>
                  <a:cs typeface="微软雅黑"/>
                </a:rPr>
                <a:t>部；国内经济学及互联网通信领域专著</a:t>
              </a:r>
              <a:r>
                <a:rPr lang="en-US" altLang="zh-CN" sz="1200" dirty="0">
                  <a:latin typeface="+mn-ea"/>
                  <a:cs typeface="微软雅黑"/>
                </a:rPr>
                <a:t>3</a:t>
              </a:r>
              <a:r>
                <a:rPr lang="zh-CN" altLang="zh-CN" sz="1200" dirty="0">
                  <a:latin typeface="+mn-ea"/>
                  <a:cs typeface="微软雅黑"/>
                </a:rPr>
                <a:t>部；国外相关学术杂志</a:t>
              </a:r>
              <a:r>
                <a:rPr lang="en-US" altLang="zh-CN" sz="1200" dirty="0">
                  <a:latin typeface="+mn-ea"/>
                  <a:cs typeface="微软雅黑"/>
                </a:rPr>
                <a:t>3</a:t>
              </a:r>
              <a:r>
                <a:rPr lang="zh-CN" altLang="zh-CN" sz="1200" dirty="0">
                  <a:latin typeface="+mn-ea"/>
                  <a:cs typeface="微软雅黑"/>
                </a:rPr>
                <a:t>篇；国内相关学术杂志</a:t>
              </a:r>
              <a:r>
                <a:rPr lang="en-US" altLang="zh-CN" sz="1200" dirty="0">
                  <a:latin typeface="+mn-ea"/>
                  <a:cs typeface="微软雅黑"/>
                </a:rPr>
                <a:t>5</a:t>
              </a:r>
              <a:r>
                <a:rPr lang="zh-CN" altLang="zh-CN" sz="1200" dirty="0">
                  <a:latin typeface="+mn-ea"/>
                  <a:cs typeface="微软雅黑"/>
                </a:rPr>
                <a:t>篇；学术论文</a:t>
              </a:r>
              <a:r>
                <a:rPr lang="en-US" altLang="zh-CN" sz="1200" dirty="0">
                  <a:latin typeface="+mn-ea"/>
                  <a:cs typeface="微软雅黑"/>
                </a:rPr>
                <a:t>2</a:t>
              </a:r>
              <a:r>
                <a:rPr lang="zh-CN" altLang="zh-CN" sz="1200" dirty="0">
                  <a:latin typeface="+mn-ea"/>
                  <a:cs typeface="微软雅黑"/>
                </a:rPr>
                <a:t>篇；各类</a:t>
              </a:r>
              <a:r>
                <a:rPr lang="zh-CN" altLang="zh-CN" sz="1200" dirty="0" smtClean="0">
                  <a:latin typeface="+mn-ea"/>
                  <a:cs typeface="微软雅黑"/>
                </a:rPr>
                <a:t>互联网、</a:t>
              </a:r>
              <a:r>
                <a:rPr lang="zh-CN" altLang="zh-CN" sz="1200" dirty="0">
                  <a:latin typeface="+mn-ea"/>
                  <a:cs typeface="微软雅黑"/>
                </a:rPr>
                <a:t>手机游戏专业领域数据报告</a:t>
              </a:r>
              <a:r>
                <a:rPr lang="en-US" altLang="zh-CN" sz="1200" dirty="0">
                  <a:latin typeface="+mn-ea"/>
                  <a:cs typeface="微软雅黑"/>
                </a:rPr>
                <a:t>7</a:t>
              </a:r>
              <a:r>
                <a:rPr lang="zh-CN" altLang="zh-CN" sz="1200" dirty="0">
                  <a:latin typeface="+mn-ea"/>
                  <a:cs typeface="微软雅黑"/>
                </a:rPr>
                <a:t>篇；以及互联网评论</a:t>
              </a:r>
              <a:r>
                <a:rPr lang="en-US" altLang="zh-CN" sz="1200" dirty="0">
                  <a:latin typeface="+mn-ea"/>
                  <a:cs typeface="微软雅黑"/>
                </a:rPr>
                <a:t>1</a:t>
              </a:r>
              <a:r>
                <a:rPr lang="zh-CN" altLang="zh-CN" sz="1200" dirty="0">
                  <a:latin typeface="+mn-ea"/>
                  <a:cs typeface="微软雅黑"/>
                </a:rPr>
                <a:t>篇。</a:t>
              </a:r>
            </a:p>
          </p:txBody>
        </p:sp>
        <p:sp>
          <p:nvSpPr>
            <p:cNvPr id="13" name="矩形 12"/>
            <p:cNvSpPr/>
            <p:nvPr/>
          </p:nvSpPr>
          <p:spPr>
            <a:xfrm>
              <a:off x="1685921" y="1931797"/>
              <a:ext cx="553998" cy="1686598"/>
            </a:xfrm>
            <a:prstGeom prst="rect">
              <a:avLst/>
            </a:prstGeom>
          </p:spPr>
          <p:txBody>
            <a:bodyPr vert="eaVert" wrap="square">
              <a:spAutoFit/>
            </a:bodyPr>
            <a:lstStyle/>
            <a:p>
              <a:r>
                <a:rPr lang="zh-CN" altLang="zh-CN" sz="2400" b="1" dirty="0">
                  <a:solidFill>
                    <a:schemeClr val="bg1"/>
                  </a:solidFill>
                  <a:latin typeface="+mj-ea"/>
                  <a:ea typeface="+mj-ea"/>
                  <a:cs typeface="微软雅黑"/>
                </a:rPr>
                <a:t>文献查阅法</a:t>
              </a:r>
              <a:endParaRPr lang="zh-CN" altLang="en-US" sz="2400" b="1" dirty="0">
                <a:solidFill>
                  <a:schemeClr val="bg1"/>
                </a:solidFill>
                <a:latin typeface="+mj-ea"/>
                <a:ea typeface="+mj-ea"/>
              </a:endParaRPr>
            </a:p>
          </p:txBody>
        </p:sp>
      </p:grpSp>
      <p:grpSp>
        <p:nvGrpSpPr>
          <p:cNvPr id="19" name="组合 18"/>
          <p:cNvGrpSpPr/>
          <p:nvPr/>
        </p:nvGrpSpPr>
        <p:grpSpPr>
          <a:xfrm>
            <a:off x="3947164" y="1589640"/>
            <a:ext cx="1877354" cy="4263276"/>
            <a:chOff x="3947164" y="1589640"/>
            <a:chExt cx="1877354" cy="4263276"/>
          </a:xfrm>
        </p:grpSpPr>
        <p:sp>
          <p:nvSpPr>
            <p:cNvPr id="7" name="任意多边形 6"/>
            <p:cNvSpPr/>
            <p:nvPr/>
          </p:nvSpPr>
          <p:spPr bwMode="auto">
            <a:xfrm>
              <a:off x="3947164" y="1589640"/>
              <a:ext cx="1877354" cy="4263276"/>
            </a:xfrm>
            <a:custGeom>
              <a:avLst/>
              <a:gdLst>
                <a:gd name="connsiteX0" fmla="*/ 108748 w 823912"/>
                <a:gd name="connsiteY0" fmla="*/ 0 h 1871662"/>
                <a:gd name="connsiteX1" fmla="*/ 715164 w 823912"/>
                <a:gd name="connsiteY1" fmla="*/ 0 h 1871662"/>
                <a:gd name="connsiteX2" fmla="*/ 823912 w 823912"/>
                <a:gd name="connsiteY2" fmla="*/ 108748 h 1871662"/>
                <a:gd name="connsiteX3" fmla="*/ 823912 w 823912"/>
                <a:gd name="connsiteY3" fmla="*/ 143540 h 1871662"/>
                <a:gd name="connsiteX4" fmla="*/ 800685 w 823912"/>
                <a:gd name="connsiteY4" fmla="*/ 136330 h 1871662"/>
                <a:gd name="connsiteX5" fmla="*/ 723900 w 823912"/>
                <a:gd name="connsiteY5" fmla="*/ 128589 h 1871662"/>
                <a:gd name="connsiteX6" fmla="*/ 342900 w 823912"/>
                <a:gd name="connsiteY6" fmla="*/ 509589 h 1871662"/>
                <a:gd name="connsiteX7" fmla="*/ 723900 w 823912"/>
                <a:gd name="connsiteY7" fmla="*/ 890589 h 1871662"/>
                <a:gd name="connsiteX8" fmla="*/ 800685 w 823912"/>
                <a:gd name="connsiteY8" fmla="*/ 882849 h 1871662"/>
                <a:gd name="connsiteX9" fmla="*/ 823912 w 823912"/>
                <a:gd name="connsiteY9" fmla="*/ 875638 h 1871662"/>
                <a:gd name="connsiteX10" fmla="*/ 823912 w 823912"/>
                <a:gd name="connsiteY10" fmla="*/ 1762914 h 1871662"/>
                <a:gd name="connsiteX11" fmla="*/ 715164 w 823912"/>
                <a:gd name="connsiteY11" fmla="*/ 1871662 h 1871662"/>
                <a:gd name="connsiteX12" fmla="*/ 108748 w 823912"/>
                <a:gd name="connsiteY12" fmla="*/ 1871662 h 1871662"/>
                <a:gd name="connsiteX13" fmla="*/ 0 w 823912"/>
                <a:gd name="connsiteY13" fmla="*/ 1762914 h 1871662"/>
                <a:gd name="connsiteX14" fmla="*/ 0 w 823912"/>
                <a:gd name="connsiteY14" fmla="*/ 108748 h 1871662"/>
                <a:gd name="connsiteX15" fmla="*/ 108748 w 823912"/>
                <a:gd name="connsiteY15" fmla="*/ 0 h 187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912" h="1871662">
                  <a:moveTo>
                    <a:pt x="108748" y="0"/>
                  </a:moveTo>
                  <a:lnTo>
                    <a:pt x="715164" y="0"/>
                  </a:lnTo>
                  <a:cubicBezTo>
                    <a:pt x="775224" y="0"/>
                    <a:pt x="823912" y="48688"/>
                    <a:pt x="823912" y="108748"/>
                  </a:cubicBezTo>
                  <a:lnTo>
                    <a:pt x="823912" y="143540"/>
                  </a:lnTo>
                  <a:lnTo>
                    <a:pt x="800685" y="136330"/>
                  </a:lnTo>
                  <a:cubicBezTo>
                    <a:pt x="775883" y="131254"/>
                    <a:pt x="750203" y="128589"/>
                    <a:pt x="723900" y="128589"/>
                  </a:cubicBezTo>
                  <a:cubicBezTo>
                    <a:pt x="513480" y="128589"/>
                    <a:pt x="342900" y="299169"/>
                    <a:pt x="342900" y="509589"/>
                  </a:cubicBezTo>
                  <a:cubicBezTo>
                    <a:pt x="342900" y="720009"/>
                    <a:pt x="513480" y="890589"/>
                    <a:pt x="723900" y="890589"/>
                  </a:cubicBezTo>
                  <a:cubicBezTo>
                    <a:pt x="750203" y="890589"/>
                    <a:pt x="775883" y="887924"/>
                    <a:pt x="800685" y="882849"/>
                  </a:cubicBezTo>
                  <a:lnTo>
                    <a:pt x="823912" y="875638"/>
                  </a:lnTo>
                  <a:lnTo>
                    <a:pt x="823912" y="1762914"/>
                  </a:lnTo>
                  <a:cubicBezTo>
                    <a:pt x="823912" y="1822974"/>
                    <a:pt x="775224" y="1871662"/>
                    <a:pt x="715164" y="1871662"/>
                  </a:cubicBezTo>
                  <a:lnTo>
                    <a:pt x="108748" y="1871662"/>
                  </a:lnTo>
                  <a:cubicBezTo>
                    <a:pt x="48688" y="1871662"/>
                    <a:pt x="0" y="1822974"/>
                    <a:pt x="0" y="1762914"/>
                  </a:cubicBezTo>
                  <a:lnTo>
                    <a:pt x="0" y="108748"/>
                  </a:lnTo>
                  <a:cubicBezTo>
                    <a:pt x="0" y="48688"/>
                    <a:pt x="48688" y="0"/>
                    <a:pt x="108748" y="0"/>
                  </a:cubicBezTo>
                  <a:close/>
                </a:path>
              </a:pathLst>
            </a:custGeom>
            <a:solidFill>
              <a:schemeClr val="bg1">
                <a:lumMod val="50000"/>
              </a:schemeClr>
            </a:solidFill>
            <a:ln>
              <a:noFill/>
              <a:headEnd/>
              <a:tailEnd/>
            </a:ln>
          </p:spPr>
          <p:style>
            <a:lnRef idx="1">
              <a:schemeClr val="accent2"/>
            </a:lnRef>
            <a:fillRef idx="3">
              <a:schemeClr val="accent2"/>
            </a:fillRef>
            <a:effectRef idx="2">
              <a:schemeClr val="accent2"/>
            </a:effectRef>
            <a:fontRef idx="minor">
              <a:schemeClr val="lt1"/>
            </a:fontRef>
          </p:style>
          <p:txBody>
            <a:bodyPr lIns="72000" tIns="1800000" rIns="72000" bIns="108000" anchor="b">
              <a:flatTx/>
            </a:bodyPr>
            <a:lstStyle/>
            <a:p>
              <a:pPr algn="just"/>
              <a:r>
                <a:rPr lang="zh-CN" altLang="zh-CN" sz="1200" dirty="0">
                  <a:latin typeface="+mn-ea"/>
                  <a:cs typeface="微软雅黑"/>
                </a:rPr>
                <a:t>采用比较和归纳相结合的研究方法，结合我国移动互联网、手机游戏</a:t>
              </a:r>
              <a:r>
                <a:rPr lang="zh-CN" altLang="zh-CN" sz="1200" dirty="0" smtClean="0">
                  <a:latin typeface="+mn-ea"/>
                  <a:cs typeface="微软雅黑"/>
                </a:rPr>
                <a:t>运营数据</a:t>
              </a:r>
              <a:r>
                <a:rPr lang="zh-CN" altLang="zh-CN" sz="1200" dirty="0">
                  <a:latin typeface="+mn-ea"/>
                  <a:cs typeface="微软雅黑"/>
                </a:rPr>
                <a:t>，对</a:t>
              </a:r>
              <a:r>
                <a:rPr lang="zh-CN" altLang="zh-CN" sz="1200" dirty="0" smtClean="0">
                  <a:latin typeface="+mn-ea"/>
                  <a:cs typeface="微软雅黑"/>
                </a:rPr>
                <a:t>现有商业</a:t>
              </a:r>
              <a:r>
                <a:rPr lang="zh-CN" altLang="zh-CN" sz="1200" dirty="0">
                  <a:latin typeface="+mn-ea"/>
                  <a:cs typeface="微软雅黑"/>
                </a:rPr>
                <a:t>模式和创新商业模式在用户需求、收入来源、客户关系等多个角度的比较分析，归纳出各种模式所具备的</a:t>
              </a:r>
              <a:r>
                <a:rPr lang="zh-CN" altLang="zh-CN" sz="1200" dirty="0" smtClean="0">
                  <a:latin typeface="+mn-ea"/>
                  <a:cs typeface="微软雅黑"/>
                </a:rPr>
                <a:t>优劣势</a:t>
              </a:r>
              <a:r>
                <a:rPr lang="zh-CN" altLang="zh-CN" sz="1200" dirty="0">
                  <a:latin typeface="+mn-ea"/>
                  <a:cs typeface="微软雅黑"/>
                </a:rPr>
                <a:t>，形成较为客观的创新商业模式理论。</a:t>
              </a:r>
            </a:p>
          </p:txBody>
        </p:sp>
        <p:sp>
          <p:nvSpPr>
            <p:cNvPr id="15" name="TextBox 24"/>
            <p:cNvSpPr txBox="1"/>
            <p:nvPr/>
          </p:nvSpPr>
          <p:spPr>
            <a:xfrm>
              <a:off x="4096874" y="1931797"/>
              <a:ext cx="553998" cy="1631216"/>
            </a:xfrm>
            <a:prstGeom prst="rect">
              <a:avLst/>
            </a:prstGeom>
            <a:noFill/>
          </p:spPr>
          <p:txBody>
            <a:bodyPr vert="eaVert" wrap="none" rtlCol="0">
              <a:spAutoFit/>
            </a:bodyPr>
            <a:lstStyle/>
            <a:p>
              <a:r>
                <a:rPr lang="zh-CN" altLang="zh-CN" sz="2400" b="1" dirty="0">
                  <a:latin typeface="+mj-ea"/>
                  <a:ea typeface="+mj-ea"/>
                  <a:cs typeface="微软雅黑"/>
                </a:rPr>
                <a:t>比较归纳法</a:t>
              </a:r>
              <a:endParaRPr lang="zh-CN" altLang="en-US" sz="2400" b="1" dirty="0">
                <a:latin typeface="+mj-ea"/>
                <a:ea typeface="+mj-ea"/>
              </a:endParaRPr>
            </a:p>
          </p:txBody>
        </p:sp>
      </p:grpSp>
      <p:grpSp>
        <p:nvGrpSpPr>
          <p:cNvPr id="20" name="组合 19"/>
          <p:cNvGrpSpPr/>
          <p:nvPr/>
        </p:nvGrpSpPr>
        <p:grpSpPr>
          <a:xfrm>
            <a:off x="6402166" y="1589640"/>
            <a:ext cx="1877354" cy="4263276"/>
            <a:chOff x="6402166" y="1589640"/>
            <a:chExt cx="1877354" cy="4263276"/>
          </a:xfrm>
        </p:grpSpPr>
        <p:sp>
          <p:nvSpPr>
            <p:cNvPr id="9" name="任意多边形 8"/>
            <p:cNvSpPr/>
            <p:nvPr/>
          </p:nvSpPr>
          <p:spPr bwMode="auto">
            <a:xfrm>
              <a:off x="6402166" y="1589640"/>
              <a:ext cx="1877354" cy="4263276"/>
            </a:xfrm>
            <a:custGeom>
              <a:avLst/>
              <a:gdLst>
                <a:gd name="connsiteX0" fmla="*/ 108748 w 823912"/>
                <a:gd name="connsiteY0" fmla="*/ 0 h 1871662"/>
                <a:gd name="connsiteX1" fmla="*/ 715164 w 823912"/>
                <a:gd name="connsiteY1" fmla="*/ 0 h 1871662"/>
                <a:gd name="connsiteX2" fmla="*/ 823912 w 823912"/>
                <a:gd name="connsiteY2" fmla="*/ 108748 h 1871662"/>
                <a:gd name="connsiteX3" fmla="*/ 823912 w 823912"/>
                <a:gd name="connsiteY3" fmla="*/ 143540 h 1871662"/>
                <a:gd name="connsiteX4" fmla="*/ 800685 w 823912"/>
                <a:gd name="connsiteY4" fmla="*/ 136330 h 1871662"/>
                <a:gd name="connsiteX5" fmla="*/ 723900 w 823912"/>
                <a:gd name="connsiteY5" fmla="*/ 128589 h 1871662"/>
                <a:gd name="connsiteX6" fmla="*/ 342900 w 823912"/>
                <a:gd name="connsiteY6" fmla="*/ 509589 h 1871662"/>
                <a:gd name="connsiteX7" fmla="*/ 723900 w 823912"/>
                <a:gd name="connsiteY7" fmla="*/ 890589 h 1871662"/>
                <a:gd name="connsiteX8" fmla="*/ 800685 w 823912"/>
                <a:gd name="connsiteY8" fmla="*/ 882849 h 1871662"/>
                <a:gd name="connsiteX9" fmla="*/ 823912 w 823912"/>
                <a:gd name="connsiteY9" fmla="*/ 875638 h 1871662"/>
                <a:gd name="connsiteX10" fmla="*/ 823912 w 823912"/>
                <a:gd name="connsiteY10" fmla="*/ 1762914 h 1871662"/>
                <a:gd name="connsiteX11" fmla="*/ 715164 w 823912"/>
                <a:gd name="connsiteY11" fmla="*/ 1871662 h 1871662"/>
                <a:gd name="connsiteX12" fmla="*/ 108748 w 823912"/>
                <a:gd name="connsiteY12" fmla="*/ 1871662 h 1871662"/>
                <a:gd name="connsiteX13" fmla="*/ 0 w 823912"/>
                <a:gd name="connsiteY13" fmla="*/ 1762914 h 1871662"/>
                <a:gd name="connsiteX14" fmla="*/ 0 w 823912"/>
                <a:gd name="connsiteY14" fmla="*/ 108748 h 1871662"/>
                <a:gd name="connsiteX15" fmla="*/ 108748 w 823912"/>
                <a:gd name="connsiteY15" fmla="*/ 0 h 187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912" h="1871662">
                  <a:moveTo>
                    <a:pt x="108748" y="0"/>
                  </a:moveTo>
                  <a:lnTo>
                    <a:pt x="715164" y="0"/>
                  </a:lnTo>
                  <a:cubicBezTo>
                    <a:pt x="775224" y="0"/>
                    <a:pt x="823912" y="48688"/>
                    <a:pt x="823912" y="108748"/>
                  </a:cubicBezTo>
                  <a:lnTo>
                    <a:pt x="823912" y="143540"/>
                  </a:lnTo>
                  <a:lnTo>
                    <a:pt x="800685" y="136330"/>
                  </a:lnTo>
                  <a:cubicBezTo>
                    <a:pt x="775883" y="131254"/>
                    <a:pt x="750203" y="128589"/>
                    <a:pt x="723900" y="128589"/>
                  </a:cubicBezTo>
                  <a:cubicBezTo>
                    <a:pt x="513480" y="128589"/>
                    <a:pt x="342900" y="299169"/>
                    <a:pt x="342900" y="509589"/>
                  </a:cubicBezTo>
                  <a:cubicBezTo>
                    <a:pt x="342900" y="720009"/>
                    <a:pt x="513480" y="890589"/>
                    <a:pt x="723900" y="890589"/>
                  </a:cubicBezTo>
                  <a:cubicBezTo>
                    <a:pt x="750203" y="890589"/>
                    <a:pt x="775883" y="887924"/>
                    <a:pt x="800685" y="882849"/>
                  </a:cubicBezTo>
                  <a:lnTo>
                    <a:pt x="823912" y="875638"/>
                  </a:lnTo>
                  <a:lnTo>
                    <a:pt x="823912" y="1762914"/>
                  </a:lnTo>
                  <a:cubicBezTo>
                    <a:pt x="823912" y="1822974"/>
                    <a:pt x="775224" y="1871662"/>
                    <a:pt x="715164" y="1871662"/>
                  </a:cubicBezTo>
                  <a:lnTo>
                    <a:pt x="108748" y="1871662"/>
                  </a:lnTo>
                  <a:cubicBezTo>
                    <a:pt x="48688" y="1871662"/>
                    <a:pt x="0" y="1822974"/>
                    <a:pt x="0" y="1762914"/>
                  </a:cubicBezTo>
                  <a:lnTo>
                    <a:pt x="0" y="108748"/>
                  </a:lnTo>
                  <a:cubicBezTo>
                    <a:pt x="0" y="48688"/>
                    <a:pt x="48688" y="0"/>
                    <a:pt x="108748" y="0"/>
                  </a:cubicBezTo>
                  <a:close/>
                </a:path>
              </a:pathLst>
            </a:custGeom>
            <a:solidFill>
              <a:srgbClr val="071F65"/>
            </a:solidFill>
            <a:ln>
              <a:noFill/>
              <a:headEnd/>
              <a:tailEnd/>
            </a:ln>
          </p:spPr>
          <p:style>
            <a:lnRef idx="1">
              <a:schemeClr val="accent1"/>
            </a:lnRef>
            <a:fillRef idx="3">
              <a:schemeClr val="accent1"/>
            </a:fillRef>
            <a:effectRef idx="2">
              <a:schemeClr val="accent1"/>
            </a:effectRef>
            <a:fontRef idx="minor">
              <a:schemeClr val="lt1"/>
            </a:fontRef>
          </p:style>
          <p:txBody>
            <a:bodyPr lIns="72000" tIns="1800000" rIns="72000" bIns="108000" anchor="b">
              <a:flatTx/>
            </a:bodyPr>
            <a:lstStyle/>
            <a:p>
              <a:pPr algn="just"/>
              <a:r>
                <a:rPr lang="zh-CN" altLang="zh-CN" sz="1200" dirty="0">
                  <a:latin typeface="+mn-ea"/>
                  <a:cs typeface="微软雅黑"/>
                </a:rPr>
                <a:t>本文采用实地调研的方式，深入手游运营公司进行访谈和采集数据，调查分析各手游公司及各手游商业模式的实际运营现状、运营模式及存在的问题。再将调研所得到的数据和资料带入到比较归纳的分析当中，从而获得更加具有现实依据的结论。</a:t>
              </a:r>
            </a:p>
          </p:txBody>
        </p:sp>
        <p:sp>
          <p:nvSpPr>
            <p:cNvPr id="16" name="TextBox 33"/>
            <p:cNvSpPr txBox="1"/>
            <p:nvPr/>
          </p:nvSpPr>
          <p:spPr>
            <a:xfrm>
              <a:off x="6515664" y="1931797"/>
              <a:ext cx="553998" cy="1631216"/>
            </a:xfrm>
            <a:prstGeom prst="rect">
              <a:avLst/>
            </a:prstGeom>
            <a:noFill/>
          </p:spPr>
          <p:txBody>
            <a:bodyPr vert="eaVert" wrap="none" rtlCol="0">
              <a:spAutoFit/>
            </a:bodyPr>
            <a:lstStyle/>
            <a:p>
              <a:r>
                <a:rPr lang="zh-CN" altLang="zh-CN" sz="2400" b="1" dirty="0">
                  <a:solidFill>
                    <a:schemeClr val="bg1"/>
                  </a:solidFill>
                  <a:latin typeface="+mj-ea"/>
                  <a:ea typeface="+mj-ea"/>
                  <a:cs typeface="微软雅黑"/>
                </a:rPr>
                <a:t>调查研究法</a:t>
              </a:r>
              <a:endParaRPr lang="zh-CN" altLang="en-US" sz="2400" b="1" dirty="0">
                <a:solidFill>
                  <a:schemeClr val="bg1"/>
                </a:solidFill>
                <a:latin typeface="+mj-ea"/>
                <a:ea typeface="+mj-ea"/>
              </a:endParaRPr>
            </a:p>
          </p:txBody>
        </p:sp>
      </p:grpSp>
      <p:grpSp>
        <p:nvGrpSpPr>
          <p:cNvPr id="21" name="组合 20"/>
          <p:cNvGrpSpPr/>
          <p:nvPr/>
        </p:nvGrpSpPr>
        <p:grpSpPr>
          <a:xfrm>
            <a:off x="8782421" y="1589640"/>
            <a:ext cx="1877354" cy="4263276"/>
            <a:chOff x="8782421" y="1589640"/>
            <a:chExt cx="1877354" cy="4263276"/>
          </a:xfrm>
        </p:grpSpPr>
        <p:sp>
          <p:nvSpPr>
            <p:cNvPr id="11" name="任意多边形 10"/>
            <p:cNvSpPr/>
            <p:nvPr/>
          </p:nvSpPr>
          <p:spPr bwMode="auto">
            <a:xfrm>
              <a:off x="8782421" y="1589640"/>
              <a:ext cx="1877354" cy="4263276"/>
            </a:xfrm>
            <a:custGeom>
              <a:avLst/>
              <a:gdLst>
                <a:gd name="connsiteX0" fmla="*/ 108748 w 823912"/>
                <a:gd name="connsiteY0" fmla="*/ 0 h 1871662"/>
                <a:gd name="connsiteX1" fmla="*/ 715164 w 823912"/>
                <a:gd name="connsiteY1" fmla="*/ 0 h 1871662"/>
                <a:gd name="connsiteX2" fmla="*/ 823912 w 823912"/>
                <a:gd name="connsiteY2" fmla="*/ 108748 h 1871662"/>
                <a:gd name="connsiteX3" fmla="*/ 823912 w 823912"/>
                <a:gd name="connsiteY3" fmla="*/ 143540 h 1871662"/>
                <a:gd name="connsiteX4" fmla="*/ 800685 w 823912"/>
                <a:gd name="connsiteY4" fmla="*/ 136330 h 1871662"/>
                <a:gd name="connsiteX5" fmla="*/ 723900 w 823912"/>
                <a:gd name="connsiteY5" fmla="*/ 128589 h 1871662"/>
                <a:gd name="connsiteX6" fmla="*/ 342900 w 823912"/>
                <a:gd name="connsiteY6" fmla="*/ 509589 h 1871662"/>
                <a:gd name="connsiteX7" fmla="*/ 723900 w 823912"/>
                <a:gd name="connsiteY7" fmla="*/ 890589 h 1871662"/>
                <a:gd name="connsiteX8" fmla="*/ 800685 w 823912"/>
                <a:gd name="connsiteY8" fmla="*/ 882849 h 1871662"/>
                <a:gd name="connsiteX9" fmla="*/ 823912 w 823912"/>
                <a:gd name="connsiteY9" fmla="*/ 875638 h 1871662"/>
                <a:gd name="connsiteX10" fmla="*/ 823912 w 823912"/>
                <a:gd name="connsiteY10" fmla="*/ 1762914 h 1871662"/>
                <a:gd name="connsiteX11" fmla="*/ 715164 w 823912"/>
                <a:gd name="connsiteY11" fmla="*/ 1871662 h 1871662"/>
                <a:gd name="connsiteX12" fmla="*/ 108748 w 823912"/>
                <a:gd name="connsiteY12" fmla="*/ 1871662 h 1871662"/>
                <a:gd name="connsiteX13" fmla="*/ 0 w 823912"/>
                <a:gd name="connsiteY13" fmla="*/ 1762914 h 1871662"/>
                <a:gd name="connsiteX14" fmla="*/ 0 w 823912"/>
                <a:gd name="connsiteY14" fmla="*/ 108748 h 1871662"/>
                <a:gd name="connsiteX15" fmla="*/ 108748 w 823912"/>
                <a:gd name="connsiteY15" fmla="*/ 0 h 187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3912" h="1871662">
                  <a:moveTo>
                    <a:pt x="108748" y="0"/>
                  </a:moveTo>
                  <a:lnTo>
                    <a:pt x="715164" y="0"/>
                  </a:lnTo>
                  <a:cubicBezTo>
                    <a:pt x="775224" y="0"/>
                    <a:pt x="823912" y="48688"/>
                    <a:pt x="823912" y="108748"/>
                  </a:cubicBezTo>
                  <a:lnTo>
                    <a:pt x="823912" y="143540"/>
                  </a:lnTo>
                  <a:lnTo>
                    <a:pt x="800685" y="136330"/>
                  </a:lnTo>
                  <a:cubicBezTo>
                    <a:pt x="775883" y="131254"/>
                    <a:pt x="750203" y="128589"/>
                    <a:pt x="723900" y="128589"/>
                  </a:cubicBezTo>
                  <a:cubicBezTo>
                    <a:pt x="513480" y="128589"/>
                    <a:pt x="342900" y="299169"/>
                    <a:pt x="342900" y="509589"/>
                  </a:cubicBezTo>
                  <a:cubicBezTo>
                    <a:pt x="342900" y="720009"/>
                    <a:pt x="513480" y="890589"/>
                    <a:pt x="723900" y="890589"/>
                  </a:cubicBezTo>
                  <a:cubicBezTo>
                    <a:pt x="750203" y="890589"/>
                    <a:pt x="775883" y="887924"/>
                    <a:pt x="800685" y="882849"/>
                  </a:cubicBezTo>
                  <a:lnTo>
                    <a:pt x="823912" y="875638"/>
                  </a:lnTo>
                  <a:lnTo>
                    <a:pt x="823912" y="1762914"/>
                  </a:lnTo>
                  <a:cubicBezTo>
                    <a:pt x="823912" y="1822974"/>
                    <a:pt x="775224" y="1871662"/>
                    <a:pt x="715164" y="1871662"/>
                  </a:cubicBezTo>
                  <a:lnTo>
                    <a:pt x="108748" y="1871662"/>
                  </a:lnTo>
                  <a:cubicBezTo>
                    <a:pt x="48688" y="1871662"/>
                    <a:pt x="0" y="1822974"/>
                    <a:pt x="0" y="1762914"/>
                  </a:cubicBezTo>
                  <a:lnTo>
                    <a:pt x="0" y="108748"/>
                  </a:lnTo>
                  <a:cubicBezTo>
                    <a:pt x="0" y="48688"/>
                    <a:pt x="48688" y="0"/>
                    <a:pt x="108748" y="0"/>
                  </a:cubicBezTo>
                  <a:close/>
                </a:path>
              </a:pathLst>
            </a:custGeom>
            <a:solidFill>
              <a:schemeClr val="bg1">
                <a:lumMod val="50000"/>
              </a:schemeClr>
            </a:solidFill>
            <a:ln>
              <a:noFill/>
              <a:headEnd/>
              <a:tailEnd/>
            </a:ln>
          </p:spPr>
          <p:style>
            <a:lnRef idx="1">
              <a:schemeClr val="accent2"/>
            </a:lnRef>
            <a:fillRef idx="3">
              <a:schemeClr val="accent2"/>
            </a:fillRef>
            <a:effectRef idx="2">
              <a:schemeClr val="accent2"/>
            </a:effectRef>
            <a:fontRef idx="minor">
              <a:schemeClr val="lt1"/>
            </a:fontRef>
          </p:style>
          <p:txBody>
            <a:bodyPr lIns="72000" tIns="1800000" rIns="72000" bIns="108000" anchor="ctr">
              <a:flatTx/>
            </a:bodyPr>
            <a:lstStyle/>
            <a:p>
              <a:pPr algn="just"/>
              <a:r>
                <a:rPr lang="zh-CN" altLang="zh-CN" sz="1200" dirty="0">
                  <a:latin typeface="+mn-ea"/>
                  <a:cs typeface="微软雅黑"/>
                </a:rPr>
                <a:t>本文通过对手机游戏行业中的一些成功及失败案例进行长期的跟踪，将这些案例中所涉及到的有关于商业模式各要素的相关内容进行分析。再使用比较归纳法带入分析模型。</a:t>
              </a:r>
              <a:endParaRPr lang="zh-CN" altLang="en-US" sz="1200" dirty="0">
                <a:latin typeface="+mn-ea"/>
                <a:cs typeface="微软雅黑"/>
              </a:endParaRPr>
            </a:p>
          </p:txBody>
        </p:sp>
        <p:sp>
          <p:nvSpPr>
            <p:cNvPr id="17" name="TextBox 37"/>
            <p:cNvSpPr txBox="1"/>
            <p:nvPr/>
          </p:nvSpPr>
          <p:spPr>
            <a:xfrm>
              <a:off x="8936992" y="1931797"/>
              <a:ext cx="553998" cy="1631216"/>
            </a:xfrm>
            <a:prstGeom prst="rect">
              <a:avLst/>
            </a:prstGeom>
            <a:noFill/>
          </p:spPr>
          <p:txBody>
            <a:bodyPr vert="eaVert" wrap="none" rtlCol="0">
              <a:spAutoFit/>
            </a:bodyPr>
            <a:lstStyle/>
            <a:p>
              <a:r>
                <a:rPr lang="zh-CN" altLang="zh-CN" sz="2400" b="1" dirty="0">
                  <a:latin typeface="+mj-ea"/>
                  <a:ea typeface="+mj-ea"/>
                  <a:cs typeface="微软雅黑"/>
                </a:rPr>
                <a:t>案例分析法</a:t>
              </a:r>
              <a:endParaRPr lang="zh-CN" altLang="en-US" sz="2400" b="1" dirty="0">
                <a:latin typeface="+mj-ea"/>
                <a:ea typeface="+mj-ea"/>
              </a:endParaRPr>
            </a:p>
          </p:txBody>
        </p:sp>
      </p:grpSp>
      <p:sp>
        <p:nvSpPr>
          <p:cNvPr id="22"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1497258701"/>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 presetClass="entr" presetSubtype="8" fill="hold"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14"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2" presetClass="entr" presetSubtype="8" fill="hold" nodeType="withEffect">
                                  <p:stCondLst>
                                    <p:cond delay="25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par>
                                <p:cTn id="29" presetID="2" presetClass="entr" presetSubtype="8" fill="hold" nodeType="withEffect">
                                  <p:stCondLst>
                                    <p:cond delay="25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par>
                          <p:cTn id="33" fill="hold">
                            <p:stCondLst>
                              <p:cond delay="2750"/>
                            </p:stCondLst>
                            <p:childTnLst>
                              <p:par>
                                <p:cTn id="34" presetID="14" presetClass="entr" presetSubtype="1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29078" y="1779864"/>
            <a:ext cx="1261884" cy="523220"/>
          </a:xfrm>
          <a:prstGeom prst="rect">
            <a:avLst/>
          </a:prstGeom>
          <a:noFill/>
        </p:spPr>
        <p:txBody>
          <a:bodyPr wrap="none" rtlCol="0">
            <a:spAutoFit/>
          </a:bodyPr>
          <a:lstStyle/>
          <a:p>
            <a:r>
              <a:rPr lang="zh-CN" altLang="en-US" sz="2800" dirty="0" smtClean="0">
                <a:solidFill>
                  <a:srgbClr val="071F65"/>
                </a:solidFill>
                <a:latin typeface="+mj-ea"/>
                <a:ea typeface="+mj-ea"/>
              </a:rPr>
              <a:t>过渡页</a:t>
            </a:r>
            <a:endParaRPr lang="zh-CN" altLang="en-US" sz="2800" dirty="0">
              <a:solidFill>
                <a:srgbClr val="071F65"/>
              </a:solidFill>
              <a:latin typeface="+mj-ea"/>
              <a:ea typeface="+mj-ea"/>
            </a:endParaRPr>
          </a:p>
        </p:txBody>
      </p:sp>
      <p:sp>
        <p:nvSpPr>
          <p:cNvPr id="3" name="文本框 2"/>
          <p:cNvSpPr txBox="1"/>
          <p:nvPr/>
        </p:nvSpPr>
        <p:spPr>
          <a:xfrm>
            <a:off x="3729078" y="2556163"/>
            <a:ext cx="1146468" cy="1200329"/>
          </a:xfrm>
          <a:prstGeom prst="rect">
            <a:avLst/>
          </a:prstGeom>
          <a:noFill/>
        </p:spPr>
        <p:txBody>
          <a:bodyPr wrap="none" rtlCol="0">
            <a:spAutoFit/>
          </a:bodyPr>
          <a:lstStyle/>
          <a:p>
            <a:r>
              <a:rPr lang="en-US" altLang="zh-CN" b="1" dirty="0" smtClean="0">
                <a:solidFill>
                  <a:schemeClr val="bg1"/>
                </a:solidFill>
              </a:rPr>
              <a:t>Part</a:t>
            </a:r>
            <a:r>
              <a:rPr lang="en-US" altLang="zh-CN" sz="7200" b="1" dirty="0" smtClean="0">
                <a:solidFill>
                  <a:schemeClr val="bg1"/>
                </a:solidFill>
              </a:rPr>
              <a:t>3</a:t>
            </a:r>
            <a:endParaRPr lang="zh-CN" altLang="en-US" sz="7200" b="1" dirty="0">
              <a:solidFill>
                <a:schemeClr val="bg1"/>
              </a:solidFill>
            </a:endParaRPr>
          </a:p>
        </p:txBody>
      </p:sp>
      <p:sp>
        <p:nvSpPr>
          <p:cNvPr id="4" name="矩形 3"/>
          <p:cNvSpPr/>
          <p:nvPr/>
        </p:nvSpPr>
        <p:spPr>
          <a:xfrm>
            <a:off x="5658240" y="2717761"/>
            <a:ext cx="3195105" cy="830997"/>
          </a:xfrm>
          <a:prstGeom prst="rect">
            <a:avLst/>
          </a:prstGeom>
        </p:spPr>
        <p:txBody>
          <a:bodyPr wrap="none">
            <a:spAutoFit/>
          </a:bodyPr>
          <a:lstStyle/>
          <a:p>
            <a:r>
              <a:rPr lang="zh-CN" altLang="en-US" sz="4800" dirty="0" smtClean="0">
                <a:solidFill>
                  <a:schemeClr val="bg1"/>
                </a:solidFill>
                <a:latin typeface="+mj-ea"/>
              </a:rPr>
              <a:t>研 究 过 程</a:t>
            </a:r>
            <a:endParaRPr lang="zh-CN" altLang="en-US" sz="4800"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995" y="1779864"/>
            <a:ext cx="1747257" cy="1747257"/>
          </a:xfrm>
          <a:prstGeom prst="rect">
            <a:avLst/>
          </a:prstGeom>
        </p:spPr>
      </p:pic>
      <p:grpSp>
        <p:nvGrpSpPr>
          <p:cNvPr id="11" name="组合 10"/>
          <p:cNvGrpSpPr/>
          <p:nvPr/>
        </p:nvGrpSpPr>
        <p:grpSpPr>
          <a:xfrm>
            <a:off x="9140243" y="2433795"/>
            <a:ext cx="2095445" cy="1517825"/>
            <a:chOff x="9140243" y="2607999"/>
            <a:chExt cx="2095445" cy="1517825"/>
          </a:xfrm>
        </p:grpSpPr>
        <p:grpSp>
          <p:nvGrpSpPr>
            <p:cNvPr id="9" name="组合 8"/>
            <p:cNvGrpSpPr/>
            <p:nvPr/>
          </p:nvGrpSpPr>
          <p:grpSpPr>
            <a:xfrm>
              <a:off x="9140243" y="2607999"/>
              <a:ext cx="1967205" cy="1148493"/>
              <a:chOff x="9140243" y="2649839"/>
              <a:chExt cx="1967205" cy="1148493"/>
            </a:xfrm>
          </p:grpSpPr>
          <p:sp>
            <p:nvSpPr>
              <p:cNvPr id="6" name="矩形 5"/>
              <p:cNvSpPr/>
              <p:nvPr/>
            </p:nvSpPr>
            <p:spPr>
              <a:xfrm>
                <a:off x="9140243" y="2649839"/>
                <a:ext cx="1877437" cy="369332"/>
              </a:xfrm>
              <a:prstGeom prst="rect">
                <a:avLst/>
              </a:prstGeom>
            </p:spPr>
            <p:txBody>
              <a:bodyPr wrap="none">
                <a:spAutoFit/>
              </a:bodyPr>
              <a:lstStyle/>
              <a:p>
                <a:r>
                  <a:rPr kumimoji="1" lang="en-US" altLang="zh-CN" dirty="0" smtClean="0">
                    <a:solidFill>
                      <a:schemeClr val="bg1"/>
                    </a:solidFill>
                  </a:rPr>
                  <a:t>3-1 PEST</a:t>
                </a:r>
                <a:r>
                  <a:rPr kumimoji="1" lang="zh-CN" altLang="en-US" dirty="0" smtClean="0">
                    <a:solidFill>
                      <a:schemeClr val="bg1"/>
                    </a:solidFill>
                  </a:rPr>
                  <a:t>分析法</a:t>
                </a:r>
                <a:endParaRPr lang="zh-CN" altLang="en-US" dirty="0">
                  <a:solidFill>
                    <a:schemeClr val="bg1"/>
                  </a:solidFill>
                </a:endParaRPr>
              </a:p>
            </p:txBody>
          </p:sp>
          <p:sp>
            <p:nvSpPr>
              <p:cNvPr id="7" name="矩形 6"/>
              <p:cNvSpPr/>
              <p:nvPr/>
            </p:nvSpPr>
            <p:spPr>
              <a:xfrm>
                <a:off x="9140243" y="3037021"/>
                <a:ext cx="1819729" cy="369332"/>
              </a:xfrm>
              <a:prstGeom prst="rect">
                <a:avLst/>
              </a:prstGeom>
            </p:spPr>
            <p:txBody>
              <a:bodyPr wrap="none">
                <a:spAutoFit/>
              </a:bodyPr>
              <a:lstStyle/>
              <a:p>
                <a:r>
                  <a:rPr lang="en-US" altLang="zh-CN" dirty="0">
                    <a:solidFill>
                      <a:schemeClr val="bg1"/>
                    </a:solidFill>
                  </a:rPr>
                  <a:t>3</a:t>
                </a:r>
                <a:r>
                  <a:rPr lang="en-US" altLang="zh-CN" dirty="0" smtClean="0">
                    <a:solidFill>
                      <a:schemeClr val="bg1"/>
                    </a:solidFill>
                  </a:rPr>
                  <a:t>-2 6W+1H</a:t>
                </a:r>
                <a:r>
                  <a:rPr lang="zh-CN" altLang="en-US" dirty="0" smtClean="0">
                    <a:solidFill>
                      <a:schemeClr val="bg1"/>
                    </a:solidFill>
                  </a:rPr>
                  <a:t>模型</a:t>
                </a:r>
                <a:endParaRPr lang="zh-CN" altLang="en-US" dirty="0">
                  <a:solidFill>
                    <a:schemeClr val="bg1"/>
                  </a:solidFill>
                </a:endParaRPr>
              </a:p>
            </p:txBody>
          </p:sp>
          <p:sp>
            <p:nvSpPr>
              <p:cNvPr id="8" name="矩形 7"/>
              <p:cNvSpPr/>
              <p:nvPr/>
            </p:nvSpPr>
            <p:spPr>
              <a:xfrm>
                <a:off x="9140243" y="3429000"/>
                <a:ext cx="1967205" cy="369332"/>
              </a:xfrm>
              <a:prstGeom prst="rect">
                <a:avLst/>
              </a:prstGeom>
            </p:spPr>
            <p:txBody>
              <a:bodyPr wrap="none">
                <a:spAutoFit/>
              </a:bodyPr>
              <a:lstStyle/>
              <a:p>
                <a:r>
                  <a:rPr kumimoji="1" lang="en-US" altLang="zh-CN" dirty="0" smtClean="0">
                    <a:solidFill>
                      <a:schemeClr val="bg1"/>
                    </a:solidFill>
                  </a:rPr>
                  <a:t>3-3 SWOT</a:t>
                </a:r>
                <a:r>
                  <a:rPr kumimoji="1" lang="zh-CN" altLang="en-US" dirty="0" smtClean="0">
                    <a:solidFill>
                      <a:schemeClr val="bg1"/>
                    </a:solidFill>
                  </a:rPr>
                  <a:t>分析法</a:t>
                </a:r>
                <a:endParaRPr lang="zh-CN" altLang="en-US" dirty="0">
                  <a:solidFill>
                    <a:schemeClr val="bg1"/>
                  </a:solidFill>
                </a:endParaRPr>
              </a:p>
            </p:txBody>
          </p:sp>
        </p:grpSp>
        <p:sp>
          <p:nvSpPr>
            <p:cNvPr id="10" name="矩形 9"/>
            <p:cNvSpPr/>
            <p:nvPr/>
          </p:nvSpPr>
          <p:spPr>
            <a:xfrm>
              <a:off x="9140243" y="3756492"/>
              <a:ext cx="2095445" cy="369332"/>
            </a:xfrm>
            <a:prstGeom prst="rect">
              <a:avLst/>
            </a:prstGeom>
          </p:spPr>
          <p:txBody>
            <a:bodyPr wrap="none">
              <a:spAutoFit/>
            </a:bodyPr>
            <a:lstStyle/>
            <a:p>
              <a:r>
                <a:rPr kumimoji="1" lang="en-US" altLang="zh-CN" dirty="0" smtClean="0">
                  <a:solidFill>
                    <a:schemeClr val="bg1"/>
                  </a:solidFill>
                </a:rPr>
                <a:t>3-4 </a:t>
              </a:r>
              <a:r>
                <a:rPr kumimoji="1" lang="zh-CN" altLang="en-US" dirty="0" smtClean="0">
                  <a:solidFill>
                    <a:schemeClr val="bg1"/>
                  </a:solidFill>
                </a:rPr>
                <a:t>创新</a:t>
              </a:r>
              <a:r>
                <a:rPr kumimoji="1" lang="en-US" altLang="zh-CN" dirty="0" smtClean="0">
                  <a:solidFill>
                    <a:schemeClr val="bg1"/>
                  </a:solidFill>
                </a:rPr>
                <a:t>9</a:t>
              </a:r>
              <a:r>
                <a:rPr kumimoji="1" lang="zh-CN" altLang="en-US" dirty="0" smtClean="0">
                  <a:solidFill>
                    <a:schemeClr val="bg1"/>
                  </a:solidFill>
                </a:rPr>
                <a:t>要素模型</a:t>
              </a:r>
              <a:endParaRPr lang="zh-CN" altLang="en-US" dirty="0">
                <a:solidFill>
                  <a:schemeClr val="bg1"/>
                </a:solidFill>
              </a:endParaRPr>
            </a:p>
          </p:txBody>
        </p:sp>
      </p:grpSp>
    </p:spTree>
    <p:extLst>
      <p:ext uri="{BB962C8B-B14F-4D97-AF65-F5344CB8AC3E}">
        <p14:creationId xmlns:p14="http://schemas.microsoft.com/office/powerpoint/2010/main" val="1224069069"/>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2500"/>
                            </p:stCondLst>
                            <p:childTnLst>
                              <p:par>
                                <p:cTn id="24" presetID="2" presetClass="entr" presetSubtype="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956888" y="2433730"/>
            <a:ext cx="8097299" cy="1669106"/>
            <a:chOff x="1956888" y="2433730"/>
            <a:chExt cx="8097299" cy="1669106"/>
          </a:xfrm>
        </p:grpSpPr>
        <p:sp>
          <p:nvSpPr>
            <p:cNvPr id="7" name="AutoShape 5"/>
            <p:cNvSpPr>
              <a:spLocks noChangeArrowheads="1"/>
            </p:cNvSpPr>
            <p:nvPr/>
          </p:nvSpPr>
          <p:spPr bwMode="gray">
            <a:xfrm>
              <a:off x="1956888" y="2433730"/>
              <a:ext cx="8097299" cy="1669106"/>
            </a:xfrm>
            <a:prstGeom prst="roundRect">
              <a:avLst>
                <a:gd name="adj" fmla="val 5186"/>
              </a:avLst>
            </a:prstGeom>
            <a:gradFill rotWithShape="1">
              <a:gsLst>
                <a:gs pos="0">
                  <a:srgbClr val="C6C6C6"/>
                </a:gs>
                <a:gs pos="50000">
                  <a:srgbClr val="DDDDDD"/>
                </a:gs>
                <a:gs pos="100000">
                  <a:srgbClr val="C6C6C6"/>
                </a:gs>
              </a:gsLst>
              <a:lin ang="5400000" scaled="1"/>
            </a:gradFill>
            <a:ln w="19050" algn="ctr">
              <a:solidFill>
                <a:srgbClr val="DDDDDD">
                  <a:alpha val="20000"/>
                </a:srgbClr>
              </a:solidFill>
              <a:round/>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r" eaLnBrk="0" fontAlgn="base" hangingPunct="0">
                <a:spcBef>
                  <a:spcPct val="0"/>
                </a:spcBef>
                <a:spcAft>
                  <a:spcPct val="0"/>
                </a:spcAft>
                <a:defRPr b="1">
                  <a:solidFill>
                    <a:schemeClr val="tx1"/>
                  </a:solidFill>
                  <a:latin typeface="Arial" charset="0"/>
                </a:defRPr>
              </a:lvl6pPr>
              <a:lvl7pPr marL="2971800" indent="-228600" algn="r" eaLnBrk="0" fontAlgn="base" hangingPunct="0">
                <a:spcBef>
                  <a:spcPct val="0"/>
                </a:spcBef>
                <a:spcAft>
                  <a:spcPct val="0"/>
                </a:spcAft>
                <a:defRPr b="1">
                  <a:solidFill>
                    <a:schemeClr val="tx1"/>
                  </a:solidFill>
                  <a:latin typeface="Arial" charset="0"/>
                </a:defRPr>
              </a:lvl7pPr>
              <a:lvl8pPr marL="3429000" indent="-228600" algn="r" eaLnBrk="0" fontAlgn="base" hangingPunct="0">
                <a:spcBef>
                  <a:spcPct val="0"/>
                </a:spcBef>
                <a:spcAft>
                  <a:spcPct val="0"/>
                </a:spcAft>
                <a:defRPr b="1">
                  <a:solidFill>
                    <a:schemeClr val="tx1"/>
                  </a:solidFill>
                  <a:latin typeface="Arial" charset="0"/>
                </a:defRPr>
              </a:lvl8pPr>
              <a:lvl9pPr marL="3886200" indent="-228600" algn="r" eaLnBrk="0" fontAlgn="base" hangingPunct="0">
                <a:spcBef>
                  <a:spcPct val="0"/>
                </a:spcBef>
                <a:spcAft>
                  <a:spcPct val="0"/>
                </a:spcAft>
                <a:defRPr b="1">
                  <a:solidFill>
                    <a:schemeClr val="tx1"/>
                  </a:solidFill>
                  <a:latin typeface="Arial" charset="0"/>
                </a:defRPr>
              </a:lvl9pPr>
            </a:lstStyle>
            <a:p>
              <a:pPr algn="r" defTabSz="914400" eaLnBrk="1" fontAlgn="base" hangingPunct="1">
                <a:spcBef>
                  <a:spcPct val="0"/>
                </a:spcBef>
                <a:spcAft>
                  <a:spcPct val="0"/>
                </a:spcAft>
                <a:defRPr/>
              </a:pPr>
              <a:endParaRPr lang="zh-CN" altLang="en-US" kern="0">
                <a:solidFill>
                  <a:srgbClr val="FFFFFF"/>
                </a:solidFill>
                <a:latin typeface="微软雅黑"/>
                <a:ea typeface="微软雅黑"/>
                <a:cs typeface="微软雅黑"/>
              </a:endParaRPr>
            </a:p>
          </p:txBody>
        </p:sp>
        <p:sp>
          <p:nvSpPr>
            <p:cNvPr id="21" name="Text Box 19"/>
            <p:cNvSpPr txBox="1">
              <a:spLocks noChangeArrowheads="1"/>
            </p:cNvSpPr>
            <p:nvPr/>
          </p:nvSpPr>
          <p:spPr bwMode="gray">
            <a:xfrm>
              <a:off x="2155879" y="2981280"/>
              <a:ext cx="1752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r" eaLnBrk="0" fontAlgn="base" hangingPunct="0">
                <a:spcBef>
                  <a:spcPct val="0"/>
                </a:spcBef>
                <a:spcAft>
                  <a:spcPct val="0"/>
                </a:spcAft>
                <a:defRPr b="1">
                  <a:solidFill>
                    <a:schemeClr val="tx1"/>
                  </a:solidFill>
                  <a:latin typeface="Arial" charset="0"/>
                </a:defRPr>
              </a:lvl6pPr>
              <a:lvl7pPr marL="2971800" indent="-228600" algn="r" eaLnBrk="0" fontAlgn="base" hangingPunct="0">
                <a:spcBef>
                  <a:spcPct val="0"/>
                </a:spcBef>
                <a:spcAft>
                  <a:spcPct val="0"/>
                </a:spcAft>
                <a:defRPr b="1">
                  <a:solidFill>
                    <a:schemeClr val="tx1"/>
                  </a:solidFill>
                  <a:latin typeface="Arial" charset="0"/>
                </a:defRPr>
              </a:lvl7pPr>
              <a:lvl8pPr marL="3429000" indent="-228600" algn="r" eaLnBrk="0" fontAlgn="base" hangingPunct="0">
                <a:spcBef>
                  <a:spcPct val="0"/>
                </a:spcBef>
                <a:spcAft>
                  <a:spcPct val="0"/>
                </a:spcAft>
                <a:defRPr b="1">
                  <a:solidFill>
                    <a:schemeClr val="tx1"/>
                  </a:solidFill>
                  <a:latin typeface="Arial" charset="0"/>
                </a:defRPr>
              </a:lvl8pPr>
              <a:lvl9pPr marL="3886200" indent="-228600" algn="r" eaLnBrk="0" fontAlgn="base" hangingPunct="0">
                <a:spcBef>
                  <a:spcPct val="0"/>
                </a:spcBef>
                <a:spcAft>
                  <a:spcPct val="0"/>
                </a:spcAft>
                <a:defRPr b="1">
                  <a:solidFill>
                    <a:schemeClr val="tx1"/>
                  </a:solidFill>
                  <a:latin typeface="Arial" charset="0"/>
                </a:defRPr>
              </a:lvl9pPr>
            </a:lstStyle>
            <a:p>
              <a:pPr eaLnBrk="1" fontAlgn="base" hangingPunct="1">
                <a:spcBef>
                  <a:spcPct val="50000"/>
                </a:spcBef>
                <a:spcAft>
                  <a:spcPct val="0"/>
                </a:spcAft>
                <a:buFontTx/>
                <a:buChar char="•"/>
                <a:defRPr/>
              </a:pPr>
              <a:r>
                <a:rPr lang="zh-CN" altLang="en-US" sz="1400" kern="0" dirty="0">
                  <a:solidFill>
                    <a:srgbClr val="000000"/>
                  </a:solidFill>
                  <a:latin typeface="微软雅黑"/>
                  <a:ea typeface="微软雅黑"/>
                  <a:cs typeface="微软雅黑"/>
                </a:rPr>
                <a:t>政策向好</a:t>
              </a:r>
              <a:endParaRPr lang="en-US" altLang="zh-CN" sz="1400" kern="0" dirty="0">
                <a:solidFill>
                  <a:srgbClr val="000000"/>
                </a:solidFill>
                <a:latin typeface="微软雅黑"/>
                <a:ea typeface="微软雅黑"/>
                <a:cs typeface="微软雅黑"/>
              </a:endParaRPr>
            </a:p>
            <a:p>
              <a:pPr eaLnBrk="1" fontAlgn="base" hangingPunct="1">
                <a:spcBef>
                  <a:spcPct val="50000"/>
                </a:spcBef>
                <a:spcAft>
                  <a:spcPct val="0"/>
                </a:spcAft>
                <a:buFontTx/>
                <a:buChar char="•"/>
                <a:defRPr/>
              </a:pPr>
              <a:r>
                <a:rPr lang="zh-CN" altLang="en-US" sz="1400" kern="0" dirty="0">
                  <a:solidFill>
                    <a:srgbClr val="000000"/>
                  </a:solidFill>
                  <a:latin typeface="微软雅黑"/>
                  <a:ea typeface="微软雅黑"/>
                  <a:cs typeface="微软雅黑"/>
                </a:rPr>
                <a:t>审批规范</a:t>
              </a:r>
              <a:endParaRPr lang="en-US" altLang="zh-CN" sz="1400" kern="0" dirty="0">
                <a:solidFill>
                  <a:srgbClr val="000000"/>
                </a:solidFill>
                <a:latin typeface="微软雅黑"/>
                <a:ea typeface="微软雅黑"/>
                <a:cs typeface="微软雅黑"/>
              </a:endParaRPr>
            </a:p>
            <a:p>
              <a:pPr eaLnBrk="1" fontAlgn="base" hangingPunct="1">
                <a:spcBef>
                  <a:spcPct val="50000"/>
                </a:spcBef>
                <a:spcAft>
                  <a:spcPct val="0"/>
                </a:spcAft>
                <a:buFontTx/>
                <a:buChar char="•"/>
                <a:defRPr/>
              </a:pPr>
              <a:r>
                <a:rPr lang="zh-CN" altLang="en-US" sz="1400" kern="0" dirty="0">
                  <a:solidFill>
                    <a:srgbClr val="000000"/>
                  </a:solidFill>
                  <a:latin typeface="微软雅黑"/>
                  <a:ea typeface="微软雅黑"/>
                  <a:cs typeface="微软雅黑"/>
                </a:rPr>
                <a:t>国家支持</a:t>
              </a:r>
              <a:endParaRPr lang="en-US" altLang="zh-CN" sz="1400" kern="0" dirty="0">
                <a:solidFill>
                  <a:srgbClr val="000000"/>
                </a:solidFill>
                <a:latin typeface="微软雅黑"/>
                <a:ea typeface="微软雅黑"/>
                <a:cs typeface="微软雅黑"/>
              </a:endParaRPr>
            </a:p>
          </p:txBody>
        </p:sp>
        <p:sp>
          <p:nvSpPr>
            <p:cNvPr id="22" name="Text Box 20"/>
            <p:cNvSpPr txBox="1">
              <a:spLocks noChangeArrowheads="1"/>
            </p:cNvSpPr>
            <p:nvPr/>
          </p:nvSpPr>
          <p:spPr bwMode="gray">
            <a:xfrm>
              <a:off x="4041829" y="2981280"/>
              <a:ext cx="1752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r" eaLnBrk="0" fontAlgn="base" hangingPunct="0">
                <a:spcBef>
                  <a:spcPct val="0"/>
                </a:spcBef>
                <a:spcAft>
                  <a:spcPct val="0"/>
                </a:spcAft>
                <a:defRPr b="1">
                  <a:solidFill>
                    <a:schemeClr val="tx1"/>
                  </a:solidFill>
                  <a:latin typeface="Arial" charset="0"/>
                </a:defRPr>
              </a:lvl6pPr>
              <a:lvl7pPr marL="2971800" indent="-228600" algn="r" eaLnBrk="0" fontAlgn="base" hangingPunct="0">
                <a:spcBef>
                  <a:spcPct val="0"/>
                </a:spcBef>
                <a:spcAft>
                  <a:spcPct val="0"/>
                </a:spcAft>
                <a:defRPr b="1">
                  <a:solidFill>
                    <a:schemeClr val="tx1"/>
                  </a:solidFill>
                  <a:latin typeface="Arial" charset="0"/>
                </a:defRPr>
              </a:lvl7pPr>
              <a:lvl8pPr marL="3429000" indent="-228600" algn="r" eaLnBrk="0" fontAlgn="base" hangingPunct="0">
                <a:spcBef>
                  <a:spcPct val="0"/>
                </a:spcBef>
                <a:spcAft>
                  <a:spcPct val="0"/>
                </a:spcAft>
                <a:defRPr b="1">
                  <a:solidFill>
                    <a:schemeClr val="tx1"/>
                  </a:solidFill>
                  <a:latin typeface="Arial" charset="0"/>
                </a:defRPr>
              </a:lvl8pPr>
              <a:lvl9pPr marL="3886200" indent="-228600" algn="r" eaLnBrk="0" fontAlgn="base" hangingPunct="0">
                <a:spcBef>
                  <a:spcPct val="0"/>
                </a:spcBef>
                <a:spcAft>
                  <a:spcPct val="0"/>
                </a:spcAft>
                <a:defRPr b="1">
                  <a:solidFill>
                    <a:schemeClr val="tx1"/>
                  </a:solidFill>
                  <a:latin typeface="Arial" charset="0"/>
                </a:defRPr>
              </a:lvl9pPr>
            </a:lstStyle>
            <a:p>
              <a:pPr lvl="0" eaLnBrk="1" fontAlgn="base" hangingPunct="1">
                <a:spcBef>
                  <a:spcPct val="50000"/>
                </a:spcBef>
                <a:spcAft>
                  <a:spcPct val="0"/>
                </a:spcAft>
                <a:buFontTx/>
                <a:buChar char="•"/>
                <a:defRPr/>
              </a:pPr>
              <a:r>
                <a:rPr lang="zh-CN" altLang="en-US" sz="1400" kern="0" dirty="0">
                  <a:solidFill>
                    <a:srgbClr val="000000"/>
                  </a:solidFill>
                  <a:latin typeface="微软雅黑"/>
                  <a:ea typeface="微软雅黑"/>
                  <a:cs typeface="微软雅黑"/>
                </a:rPr>
                <a:t>经济向好</a:t>
              </a:r>
              <a:endParaRPr lang="en-US" altLang="zh-CN" sz="1400" kern="0" dirty="0">
                <a:solidFill>
                  <a:srgbClr val="000000"/>
                </a:solidFill>
                <a:latin typeface="微软雅黑"/>
                <a:ea typeface="微软雅黑"/>
                <a:cs typeface="微软雅黑"/>
              </a:endParaRPr>
            </a:p>
            <a:p>
              <a:pPr lvl="0" eaLnBrk="1" fontAlgn="base" hangingPunct="1">
                <a:spcBef>
                  <a:spcPct val="50000"/>
                </a:spcBef>
                <a:spcAft>
                  <a:spcPct val="0"/>
                </a:spcAft>
                <a:buFontTx/>
                <a:buChar char="•"/>
                <a:defRPr/>
              </a:pPr>
              <a:r>
                <a:rPr lang="zh-CN" altLang="en-US" sz="1400" kern="0" dirty="0">
                  <a:solidFill>
                    <a:srgbClr val="000000"/>
                  </a:solidFill>
                  <a:latin typeface="微软雅黑"/>
                  <a:ea typeface="微软雅黑"/>
                  <a:cs typeface="微软雅黑"/>
                </a:rPr>
                <a:t>估值提升</a:t>
              </a:r>
              <a:endParaRPr lang="en-US" altLang="zh-CN" sz="1400" kern="0" dirty="0">
                <a:solidFill>
                  <a:srgbClr val="000000"/>
                </a:solidFill>
                <a:latin typeface="微软雅黑"/>
                <a:ea typeface="微软雅黑"/>
                <a:cs typeface="微软雅黑"/>
              </a:endParaRPr>
            </a:p>
            <a:p>
              <a:pPr lvl="0" eaLnBrk="1" fontAlgn="base" hangingPunct="1">
                <a:spcBef>
                  <a:spcPct val="50000"/>
                </a:spcBef>
                <a:spcAft>
                  <a:spcPct val="0"/>
                </a:spcAft>
                <a:buFontTx/>
                <a:buChar char="•"/>
                <a:defRPr/>
              </a:pPr>
              <a:r>
                <a:rPr lang="zh-CN" altLang="en-US" sz="1400" kern="0" dirty="0">
                  <a:solidFill>
                    <a:srgbClr val="000000"/>
                  </a:solidFill>
                  <a:latin typeface="微软雅黑"/>
                  <a:ea typeface="微软雅黑"/>
                  <a:cs typeface="微软雅黑"/>
                </a:rPr>
                <a:t>融资便利</a:t>
              </a:r>
              <a:endParaRPr lang="en-US" altLang="zh-CN" sz="1400" kern="0" dirty="0">
                <a:solidFill>
                  <a:srgbClr val="000000"/>
                </a:solidFill>
                <a:latin typeface="微软雅黑"/>
                <a:ea typeface="微软雅黑"/>
                <a:cs typeface="微软雅黑"/>
              </a:endParaRPr>
            </a:p>
          </p:txBody>
        </p:sp>
        <p:sp>
          <p:nvSpPr>
            <p:cNvPr id="23" name="Text Box 21"/>
            <p:cNvSpPr txBox="1">
              <a:spLocks noChangeArrowheads="1"/>
            </p:cNvSpPr>
            <p:nvPr/>
          </p:nvSpPr>
          <p:spPr bwMode="gray">
            <a:xfrm>
              <a:off x="5945242" y="2981279"/>
              <a:ext cx="17526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r" eaLnBrk="0" fontAlgn="base" hangingPunct="0">
                <a:spcBef>
                  <a:spcPct val="0"/>
                </a:spcBef>
                <a:spcAft>
                  <a:spcPct val="0"/>
                </a:spcAft>
                <a:defRPr b="1">
                  <a:solidFill>
                    <a:schemeClr val="tx1"/>
                  </a:solidFill>
                  <a:latin typeface="Arial" charset="0"/>
                </a:defRPr>
              </a:lvl6pPr>
              <a:lvl7pPr marL="2971800" indent="-228600" algn="r" eaLnBrk="0" fontAlgn="base" hangingPunct="0">
                <a:spcBef>
                  <a:spcPct val="0"/>
                </a:spcBef>
                <a:spcAft>
                  <a:spcPct val="0"/>
                </a:spcAft>
                <a:defRPr b="1">
                  <a:solidFill>
                    <a:schemeClr val="tx1"/>
                  </a:solidFill>
                  <a:latin typeface="Arial" charset="0"/>
                </a:defRPr>
              </a:lvl7pPr>
              <a:lvl8pPr marL="3429000" indent="-228600" algn="r" eaLnBrk="0" fontAlgn="base" hangingPunct="0">
                <a:spcBef>
                  <a:spcPct val="0"/>
                </a:spcBef>
                <a:spcAft>
                  <a:spcPct val="0"/>
                </a:spcAft>
                <a:defRPr b="1">
                  <a:solidFill>
                    <a:schemeClr val="tx1"/>
                  </a:solidFill>
                  <a:latin typeface="Arial" charset="0"/>
                </a:defRPr>
              </a:lvl8pPr>
              <a:lvl9pPr marL="3886200" indent="-228600" algn="r" eaLnBrk="0" fontAlgn="base" hangingPunct="0">
                <a:spcBef>
                  <a:spcPct val="0"/>
                </a:spcBef>
                <a:spcAft>
                  <a:spcPct val="0"/>
                </a:spcAft>
                <a:defRPr b="1">
                  <a:solidFill>
                    <a:schemeClr val="tx1"/>
                  </a:solidFill>
                  <a:latin typeface="Arial" charset="0"/>
                </a:defRPr>
              </a:lvl9pPr>
            </a:lstStyle>
            <a:p>
              <a:pPr lvl="0" eaLnBrk="1" fontAlgn="base" hangingPunct="1">
                <a:spcBef>
                  <a:spcPct val="50000"/>
                </a:spcBef>
                <a:spcAft>
                  <a:spcPct val="0"/>
                </a:spcAft>
                <a:buFontTx/>
                <a:buChar char="•"/>
                <a:defRPr/>
              </a:pPr>
              <a:r>
                <a:rPr lang="en-US" altLang="zh-CN" sz="1400" kern="0" dirty="0">
                  <a:solidFill>
                    <a:srgbClr val="000000"/>
                  </a:solidFill>
                  <a:latin typeface="微软雅黑"/>
                  <a:ea typeface="微软雅黑"/>
                  <a:cs typeface="微软雅黑"/>
                </a:rPr>
                <a:t>4G</a:t>
              </a:r>
              <a:r>
                <a:rPr lang="zh-CN" altLang="en-US" sz="1400" kern="0" dirty="0">
                  <a:solidFill>
                    <a:srgbClr val="000000"/>
                  </a:solidFill>
                  <a:latin typeface="微软雅黑"/>
                  <a:ea typeface="微软雅黑"/>
                  <a:cs typeface="微软雅黑"/>
                </a:rPr>
                <a:t>上市</a:t>
              </a:r>
              <a:endParaRPr lang="en-US" altLang="zh-CN" sz="1400" kern="0" dirty="0">
                <a:solidFill>
                  <a:srgbClr val="000000"/>
                </a:solidFill>
                <a:latin typeface="微软雅黑"/>
                <a:ea typeface="微软雅黑"/>
                <a:cs typeface="微软雅黑"/>
              </a:endParaRPr>
            </a:p>
            <a:p>
              <a:pPr lvl="0" eaLnBrk="1" fontAlgn="base" hangingPunct="1">
                <a:spcBef>
                  <a:spcPct val="50000"/>
                </a:spcBef>
                <a:spcAft>
                  <a:spcPct val="0"/>
                </a:spcAft>
                <a:buFontTx/>
                <a:buChar char="•"/>
                <a:defRPr/>
              </a:pPr>
              <a:r>
                <a:rPr lang="zh-CN" altLang="en-US" sz="1400" kern="0" dirty="0">
                  <a:solidFill>
                    <a:srgbClr val="000000"/>
                  </a:solidFill>
                  <a:latin typeface="微软雅黑"/>
                  <a:ea typeface="微软雅黑"/>
                  <a:cs typeface="微软雅黑"/>
                </a:rPr>
                <a:t>流量降价</a:t>
              </a:r>
              <a:endParaRPr lang="en-US" altLang="zh-CN" sz="1400" kern="0" dirty="0">
                <a:solidFill>
                  <a:srgbClr val="000000"/>
                </a:solidFill>
                <a:latin typeface="微软雅黑"/>
                <a:ea typeface="微软雅黑"/>
                <a:cs typeface="微软雅黑"/>
              </a:endParaRPr>
            </a:p>
          </p:txBody>
        </p:sp>
        <p:sp>
          <p:nvSpPr>
            <p:cNvPr id="24" name="Text Box 22"/>
            <p:cNvSpPr txBox="1">
              <a:spLocks noChangeArrowheads="1"/>
            </p:cNvSpPr>
            <p:nvPr/>
          </p:nvSpPr>
          <p:spPr bwMode="gray">
            <a:xfrm>
              <a:off x="7869292" y="2981280"/>
              <a:ext cx="1752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r" eaLnBrk="0" fontAlgn="base" hangingPunct="0">
                <a:spcBef>
                  <a:spcPct val="0"/>
                </a:spcBef>
                <a:spcAft>
                  <a:spcPct val="0"/>
                </a:spcAft>
                <a:defRPr b="1">
                  <a:solidFill>
                    <a:schemeClr val="tx1"/>
                  </a:solidFill>
                  <a:latin typeface="Arial" charset="0"/>
                </a:defRPr>
              </a:lvl6pPr>
              <a:lvl7pPr marL="2971800" indent="-228600" algn="r" eaLnBrk="0" fontAlgn="base" hangingPunct="0">
                <a:spcBef>
                  <a:spcPct val="0"/>
                </a:spcBef>
                <a:spcAft>
                  <a:spcPct val="0"/>
                </a:spcAft>
                <a:defRPr b="1">
                  <a:solidFill>
                    <a:schemeClr val="tx1"/>
                  </a:solidFill>
                  <a:latin typeface="Arial" charset="0"/>
                </a:defRPr>
              </a:lvl7pPr>
              <a:lvl8pPr marL="3429000" indent="-228600" algn="r" eaLnBrk="0" fontAlgn="base" hangingPunct="0">
                <a:spcBef>
                  <a:spcPct val="0"/>
                </a:spcBef>
                <a:spcAft>
                  <a:spcPct val="0"/>
                </a:spcAft>
                <a:defRPr b="1">
                  <a:solidFill>
                    <a:schemeClr val="tx1"/>
                  </a:solidFill>
                  <a:latin typeface="Arial" charset="0"/>
                </a:defRPr>
              </a:lvl8pPr>
              <a:lvl9pPr marL="3886200" indent="-228600" algn="r" eaLnBrk="0" fontAlgn="base" hangingPunct="0">
                <a:spcBef>
                  <a:spcPct val="0"/>
                </a:spcBef>
                <a:spcAft>
                  <a:spcPct val="0"/>
                </a:spcAft>
                <a:defRPr b="1">
                  <a:solidFill>
                    <a:schemeClr val="tx1"/>
                  </a:solidFill>
                  <a:latin typeface="Arial" charset="0"/>
                </a:defRPr>
              </a:lvl9pPr>
            </a:lstStyle>
            <a:p>
              <a:pPr lvl="0" eaLnBrk="1" fontAlgn="base" hangingPunct="1">
                <a:spcBef>
                  <a:spcPct val="50000"/>
                </a:spcBef>
                <a:spcAft>
                  <a:spcPct val="0"/>
                </a:spcAft>
                <a:buFontTx/>
                <a:buChar char="•"/>
                <a:defRPr/>
              </a:pPr>
              <a:r>
                <a:rPr lang="zh-CN" altLang="en-US" sz="1400" kern="0" dirty="0">
                  <a:solidFill>
                    <a:srgbClr val="000000"/>
                  </a:solidFill>
                  <a:latin typeface="微软雅黑"/>
                  <a:ea typeface="微软雅黑"/>
                  <a:cs typeface="微软雅黑"/>
                </a:rPr>
                <a:t>交流增多</a:t>
              </a:r>
              <a:endParaRPr lang="en-US" altLang="zh-CN" sz="1400" kern="0" dirty="0">
                <a:solidFill>
                  <a:srgbClr val="000000"/>
                </a:solidFill>
                <a:latin typeface="微软雅黑"/>
                <a:ea typeface="微软雅黑"/>
                <a:cs typeface="微软雅黑"/>
              </a:endParaRPr>
            </a:p>
            <a:p>
              <a:pPr lvl="0" eaLnBrk="1" fontAlgn="base" hangingPunct="1">
                <a:spcBef>
                  <a:spcPct val="50000"/>
                </a:spcBef>
                <a:spcAft>
                  <a:spcPct val="0"/>
                </a:spcAft>
                <a:buFontTx/>
                <a:buChar char="•"/>
                <a:defRPr/>
              </a:pPr>
              <a:r>
                <a:rPr lang="zh-CN" altLang="en-US" sz="1400" kern="0" dirty="0">
                  <a:solidFill>
                    <a:srgbClr val="000000"/>
                  </a:solidFill>
                  <a:latin typeface="微软雅黑"/>
                  <a:ea typeface="微软雅黑"/>
                  <a:cs typeface="微软雅黑"/>
                </a:rPr>
                <a:t>模式创新</a:t>
              </a:r>
              <a:endParaRPr lang="en-US" altLang="zh-CN" sz="1400" kern="0" dirty="0">
                <a:solidFill>
                  <a:srgbClr val="000000"/>
                </a:solidFill>
                <a:latin typeface="微软雅黑"/>
                <a:ea typeface="微软雅黑"/>
                <a:cs typeface="微软雅黑"/>
              </a:endParaRPr>
            </a:p>
            <a:p>
              <a:pPr lvl="0" eaLnBrk="1" fontAlgn="base" hangingPunct="1">
                <a:spcBef>
                  <a:spcPct val="50000"/>
                </a:spcBef>
                <a:spcAft>
                  <a:spcPct val="0"/>
                </a:spcAft>
                <a:buFontTx/>
                <a:buChar char="•"/>
                <a:defRPr/>
              </a:pPr>
              <a:endParaRPr lang="en-US" altLang="zh-CN" sz="1400" kern="0" dirty="0">
                <a:solidFill>
                  <a:srgbClr val="000000"/>
                </a:solidFill>
                <a:latin typeface="微软雅黑"/>
                <a:ea typeface="微软雅黑"/>
                <a:cs typeface="微软雅黑"/>
              </a:endParaRPr>
            </a:p>
          </p:txBody>
        </p:sp>
      </p:grpSp>
      <p:sp>
        <p:nvSpPr>
          <p:cNvPr id="2" name="标题 1"/>
          <p:cNvSpPr>
            <a:spLocks noGrp="1"/>
          </p:cNvSpPr>
          <p:nvPr>
            <p:ph type="title"/>
          </p:nvPr>
        </p:nvSpPr>
        <p:spPr/>
        <p:txBody>
          <a:bodyPr/>
          <a:lstStyle/>
          <a:p>
            <a:r>
              <a:rPr lang="en-US" altLang="zh-CN" dirty="0" smtClean="0">
                <a:solidFill>
                  <a:srgbClr val="071F65"/>
                </a:solidFill>
              </a:rPr>
              <a:t>3-1 PEST</a:t>
            </a:r>
            <a:r>
              <a:rPr lang="zh-CN" altLang="en-US" dirty="0" smtClean="0">
                <a:solidFill>
                  <a:srgbClr val="071F65"/>
                </a:solidFill>
              </a:rPr>
              <a:t>分析法</a:t>
            </a:r>
            <a:endParaRPr lang="zh-CN" altLang="en-US" dirty="0">
              <a:solidFill>
                <a:srgbClr val="071F65"/>
              </a:solidFill>
            </a:endParaRPr>
          </a:p>
        </p:txBody>
      </p:sp>
      <p:sp>
        <p:nvSpPr>
          <p:cNvPr id="4" name="幻灯片编号占位符 3"/>
          <p:cNvSpPr>
            <a:spLocks noGrp="1"/>
          </p:cNvSpPr>
          <p:nvPr>
            <p:ph type="sldNum" sz="quarter" idx="12"/>
          </p:nvPr>
        </p:nvSpPr>
        <p:spPr/>
        <p:txBody>
          <a:bodyPr/>
          <a:lstStyle/>
          <a:p>
            <a:fld id="{23DA680B-B80A-2545-AB30-B9870FE9052E}" type="slidenum">
              <a:rPr lang="zh-CN" altLang="en-US" smtClean="0"/>
              <a:pPr/>
              <a:t>13</a:t>
            </a:fld>
            <a:endParaRPr lang="zh-CN" altLang="en-US"/>
          </a:p>
        </p:txBody>
      </p:sp>
      <p:grpSp>
        <p:nvGrpSpPr>
          <p:cNvPr id="5" name="组合 4"/>
          <p:cNvGrpSpPr/>
          <p:nvPr/>
        </p:nvGrpSpPr>
        <p:grpSpPr>
          <a:xfrm>
            <a:off x="2238951" y="2028570"/>
            <a:ext cx="1802858" cy="774883"/>
            <a:chOff x="2238951" y="2028570"/>
            <a:chExt cx="1802858" cy="774883"/>
          </a:xfrm>
        </p:grpSpPr>
        <p:sp>
          <p:nvSpPr>
            <p:cNvPr id="10" name="AutoShape 8"/>
            <p:cNvSpPr>
              <a:spLocks noChangeArrowheads="1"/>
            </p:cNvSpPr>
            <p:nvPr/>
          </p:nvSpPr>
          <p:spPr bwMode="invGray">
            <a:xfrm>
              <a:off x="2238951" y="2028570"/>
              <a:ext cx="1802858" cy="774883"/>
            </a:xfrm>
            <a:prstGeom prst="chevron">
              <a:avLst>
                <a:gd name="adj" fmla="val 38600"/>
              </a:avLst>
            </a:prstGeom>
            <a:solidFill>
              <a:srgbClr val="071F65"/>
            </a:solid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r" eaLnBrk="0" fontAlgn="base" hangingPunct="0">
                <a:spcBef>
                  <a:spcPct val="0"/>
                </a:spcBef>
                <a:spcAft>
                  <a:spcPct val="0"/>
                </a:spcAft>
                <a:defRPr b="1">
                  <a:solidFill>
                    <a:schemeClr val="tx1"/>
                  </a:solidFill>
                  <a:latin typeface="Arial" charset="0"/>
                </a:defRPr>
              </a:lvl6pPr>
              <a:lvl7pPr marL="2971800" indent="-228600" algn="r" eaLnBrk="0" fontAlgn="base" hangingPunct="0">
                <a:spcBef>
                  <a:spcPct val="0"/>
                </a:spcBef>
                <a:spcAft>
                  <a:spcPct val="0"/>
                </a:spcAft>
                <a:defRPr b="1">
                  <a:solidFill>
                    <a:schemeClr val="tx1"/>
                  </a:solidFill>
                  <a:latin typeface="Arial" charset="0"/>
                </a:defRPr>
              </a:lvl7pPr>
              <a:lvl8pPr marL="3429000" indent="-228600" algn="r" eaLnBrk="0" fontAlgn="base" hangingPunct="0">
                <a:spcBef>
                  <a:spcPct val="0"/>
                </a:spcBef>
                <a:spcAft>
                  <a:spcPct val="0"/>
                </a:spcAft>
                <a:defRPr b="1">
                  <a:solidFill>
                    <a:schemeClr val="tx1"/>
                  </a:solidFill>
                  <a:latin typeface="Arial" charset="0"/>
                </a:defRPr>
              </a:lvl8pPr>
              <a:lvl9pPr marL="3886200" indent="-228600" algn="r" eaLnBrk="0" fontAlgn="base" hangingPunct="0">
                <a:spcBef>
                  <a:spcPct val="0"/>
                </a:spcBef>
                <a:spcAft>
                  <a:spcPct val="0"/>
                </a:spcAft>
                <a:defRPr b="1">
                  <a:solidFill>
                    <a:schemeClr val="tx1"/>
                  </a:solidFill>
                  <a:latin typeface="Arial" charset="0"/>
                </a:defRPr>
              </a:lvl9pPr>
            </a:lstStyle>
            <a:p>
              <a:pPr algn="r" defTabSz="914400" eaLnBrk="1" fontAlgn="base" hangingPunct="1">
                <a:spcBef>
                  <a:spcPct val="0"/>
                </a:spcBef>
                <a:spcAft>
                  <a:spcPct val="0"/>
                </a:spcAft>
                <a:defRPr/>
              </a:pPr>
              <a:endParaRPr lang="zh-CN" altLang="en-US" kern="0">
                <a:solidFill>
                  <a:schemeClr val="bg1"/>
                </a:solidFill>
                <a:latin typeface="微软雅黑"/>
                <a:ea typeface="微软雅黑"/>
                <a:cs typeface="微软雅黑"/>
              </a:endParaRPr>
            </a:p>
          </p:txBody>
        </p:sp>
        <p:sp>
          <p:nvSpPr>
            <p:cNvPr id="11" name="Text Box 9"/>
            <p:cNvSpPr txBox="1">
              <a:spLocks noChangeArrowheads="1"/>
            </p:cNvSpPr>
            <p:nvPr/>
          </p:nvSpPr>
          <p:spPr bwMode="gray">
            <a:xfrm>
              <a:off x="2327330" y="2147842"/>
              <a:ext cx="1577975" cy="519113"/>
            </a:xfrm>
            <a:prstGeom prst="rect">
              <a:avLst/>
            </a:prstGeom>
            <a:noFill/>
            <a:ln w="9525" algn="ctr">
              <a:noFill/>
              <a:miter lim="800000"/>
              <a:headEnd/>
              <a:tailEnd/>
            </a:ln>
            <a:effectLst/>
          </p:spPr>
          <p:txBody>
            <a:bodyPr>
              <a:spAutoFit/>
            </a:bodyPr>
            <a:lstStyle/>
            <a:p>
              <a:pPr algn="ctr" fontAlgn="base">
                <a:spcBef>
                  <a:spcPct val="50000"/>
                </a:spcBef>
                <a:spcAft>
                  <a:spcPct val="0"/>
                </a:spcAft>
                <a:defRPr/>
              </a:pPr>
              <a:r>
                <a:rPr lang="en-US" altLang="zh-CN" sz="2800" b="1" dirty="0">
                  <a:solidFill>
                    <a:schemeClr val="bg1"/>
                  </a:solidFill>
                  <a:latin typeface="微软雅黑"/>
                  <a:ea typeface="微软雅黑"/>
                  <a:cs typeface="微软雅黑"/>
                </a:rPr>
                <a:t>P</a:t>
              </a:r>
            </a:p>
          </p:txBody>
        </p:sp>
      </p:grpSp>
      <p:grpSp>
        <p:nvGrpSpPr>
          <p:cNvPr id="6" name="组合 5"/>
          <p:cNvGrpSpPr/>
          <p:nvPr/>
        </p:nvGrpSpPr>
        <p:grpSpPr>
          <a:xfrm>
            <a:off x="4115377" y="2028570"/>
            <a:ext cx="1802858" cy="774883"/>
            <a:chOff x="4115377" y="2028570"/>
            <a:chExt cx="1802858" cy="774883"/>
          </a:xfrm>
        </p:grpSpPr>
        <p:sp>
          <p:nvSpPr>
            <p:cNvPr id="14" name="AutoShape 12"/>
            <p:cNvSpPr>
              <a:spLocks noChangeArrowheads="1"/>
            </p:cNvSpPr>
            <p:nvPr/>
          </p:nvSpPr>
          <p:spPr bwMode="invGray">
            <a:xfrm>
              <a:off x="4115377" y="2028570"/>
              <a:ext cx="1802858" cy="774883"/>
            </a:xfrm>
            <a:prstGeom prst="chevron">
              <a:avLst>
                <a:gd name="adj" fmla="val 38600"/>
              </a:avLst>
            </a:prstGeom>
            <a:solidFill>
              <a:schemeClr val="bg1">
                <a:lumMod val="50000"/>
              </a:schemeClr>
            </a:solidFill>
            <a:ln>
              <a:noFill/>
              <a:headEnd/>
              <a:tailEnd/>
            </a:ln>
          </p:spPr>
          <p:style>
            <a:lnRef idx="1">
              <a:schemeClr val="accent2"/>
            </a:lnRef>
            <a:fillRef idx="3">
              <a:schemeClr val="accent2"/>
            </a:fillRef>
            <a:effectRef idx="2">
              <a:schemeClr val="accent2"/>
            </a:effectRef>
            <a:fontRef idx="minor">
              <a:schemeClr val="lt1"/>
            </a:fontRef>
          </p:style>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r" eaLnBrk="0" fontAlgn="base" hangingPunct="0">
                <a:spcBef>
                  <a:spcPct val="0"/>
                </a:spcBef>
                <a:spcAft>
                  <a:spcPct val="0"/>
                </a:spcAft>
                <a:defRPr b="1">
                  <a:solidFill>
                    <a:schemeClr val="tx1"/>
                  </a:solidFill>
                  <a:latin typeface="Arial" charset="0"/>
                </a:defRPr>
              </a:lvl6pPr>
              <a:lvl7pPr marL="2971800" indent="-228600" algn="r" eaLnBrk="0" fontAlgn="base" hangingPunct="0">
                <a:spcBef>
                  <a:spcPct val="0"/>
                </a:spcBef>
                <a:spcAft>
                  <a:spcPct val="0"/>
                </a:spcAft>
                <a:defRPr b="1">
                  <a:solidFill>
                    <a:schemeClr val="tx1"/>
                  </a:solidFill>
                  <a:latin typeface="Arial" charset="0"/>
                </a:defRPr>
              </a:lvl7pPr>
              <a:lvl8pPr marL="3429000" indent="-228600" algn="r" eaLnBrk="0" fontAlgn="base" hangingPunct="0">
                <a:spcBef>
                  <a:spcPct val="0"/>
                </a:spcBef>
                <a:spcAft>
                  <a:spcPct val="0"/>
                </a:spcAft>
                <a:defRPr b="1">
                  <a:solidFill>
                    <a:schemeClr val="tx1"/>
                  </a:solidFill>
                  <a:latin typeface="Arial" charset="0"/>
                </a:defRPr>
              </a:lvl8pPr>
              <a:lvl9pPr marL="3886200" indent="-228600" algn="r" eaLnBrk="0" fontAlgn="base" hangingPunct="0">
                <a:spcBef>
                  <a:spcPct val="0"/>
                </a:spcBef>
                <a:spcAft>
                  <a:spcPct val="0"/>
                </a:spcAft>
                <a:defRPr b="1">
                  <a:solidFill>
                    <a:schemeClr val="tx1"/>
                  </a:solidFill>
                  <a:latin typeface="Arial" charset="0"/>
                </a:defRPr>
              </a:lvl9pPr>
            </a:lstStyle>
            <a:p>
              <a:pPr algn="r" defTabSz="914400" eaLnBrk="1" fontAlgn="base" hangingPunct="1">
                <a:spcBef>
                  <a:spcPct val="0"/>
                </a:spcBef>
                <a:spcAft>
                  <a:spcPct val="0"/>
                </a:spcAft>
                <a:defRPr/>
              </a:pPr>
              <a:endParaRPr lang="zh-CN" altLang="en-US" kern="0">
                <a:solidFill>
                  <a:schemeClr val="bg1"/>
                </a:solidFill>
                <a:latin typeface="微软雅黑"/>
                <a:ea typeface="微软雅黑"/>
                <a:cs typeface="微软雅黑"/>
              </a:endParaRPr>
            </a:p>
          </p:txBody>
        </p:sp>
        <p:sp>
          <p:nvSpPr>
            <p:cNvPr id="25" name="Text Box 25"/>
            <p:cNvSpPr txBox="1">
              <a:spLocks noChangeArrowheads="1"/>
            </p:cNvSpPr>
            <p:nvPr/>
          </p:nvSpPr>
          <p:spPr bwMode="gray">
            <a:xfrm>
              <a:off x="4241855" y="2147842"/>
              <a:ext cx="1577975" cy="519113"/>
            </a:xfrm>
            <a:prstGeom prst="rect">
              <a:avLst/>
            </a:prstGeom>
            <a:noFill/>
            <a:ln w="9525" algn="ctr">
              <a:noFill/>
              <a:miter lim="800000"/>
              <a:headEnd/>
              <a:tailEnd/>
            </a:ln>
            <a:effectLst/>
          </p:spPr>
          <p:txBody>
            <a:bodyPr>
              <a:spAutoFit/>
            </a:bodyPr>
            <a:lstStyle/>
            <a:p>
              <a:pPr algn="ctr" fontAlgn="base">
                <a:spcBef>
                  <a:spcPct val="50000"/>
                </a:spcBef>
                <a:spcAft>
                  <a:spcPct val="0"/>
                </a:spcAft>
                <a:defRPr/>
              </a:pPr>
              <a:r>
                <a:rPr lang="en-US" altLang="zh-CN" sz="2800" b="1" dirty="0">
                  <a:solidFill>
                    <a:schemeClr val="bg1"/>
                  </a:solidFill>
                  <a:latin typeface="微软雅黑"/>
                  <a:ea typeface="微软雅黑"/>
                  <a:cs typeface="微软雅黑"/>
                </a:rPr>
                <a:t>E</a:t>
              </a:r>
            </a:p>
          </p:txBody>
        </p:sp>
      </p:grpSp>
      <p:grpSp>
        <p:nvGrpSpPr>
          <p:cNvPr id="8" name="组合 7"/>
          <p:cNvGrpSpPr/>
          <p:nvPr/>
        </p:nvGrpSpPr>
        <p:grpSpPr>
          <a:xfrm>
            <a:off x="6001326" y="2028570"/>
            <a:ext cx="1802857" cy="774883"/>
            <a:chOff x="6001326" y="2028570"/>
            <a:chExt cx="1802857" cy="774883"/>
          </a:xfrm>
        </p:grpSpPr>
        <p:sp>
          <p:nvSpPr>
            <p:cNvPr id="17" name="AutoShape 15"/>
            <p:cNvSpPr>
              <a:spLocks noChangeArrowheads="1"/>
            </p:cNvSpPr>
            <p:nvPr/>
          </p:nvSpPr>
          <p:spPr bwMode="invGray">
            <a:xfrm>
              <a:off x="6001326" y="2028570"/>
              <a:ext cx="1802857" cy="774883"/>
            </a:xfrm>
            <a:prstGeom prst="chevron">
              <a:avLst>
                <a:gd name="adj" fmla="val 38600"/>
              </a:avLst>
            </a:prstGeom>
            <a:solidFill>
              <a:srgbClr val="071F65"/>
            </a:solidFill>
            <a:ln>
              <a:noFill/>
              <a:headEnd/>
              <a:tailEnd/>
            </a:ln>
          </p:spPr>
          <p:style>
            <a:lnRef idx="1">
              <a:schemeClr val="accent3"/>
            </a:lnRef>
            <a:fillRef idx="3">
              <a:schemeClr val="accent3"/>
            </a:fillRef>
            <a:effectRef idx="2">
              <a:schemeClr val="accent3"/>
            </a:effectRef>
            <a:fontRef idx="minor">
              <a:schemeClr val="lt1"/>
            </a:fontRef>
          </p:style>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r" eaLnBrk="0" fontAlgn="base" hangingPunct="0">
                <a:spcBef>
                  <a:spcPct val="0"/>
                </a:spcBef>
                <a:spcAft>
                  <a:spcPct val="0"/>
                </a:spcAft>
                <a:defRPr b="1">
                  <a:solidFill>
                    <a:schemeClr val="tx1"/>
                  </a:solidFill>
                  <a:latin typeface="Arial" charset="0"/>
                </a:defRPr>
              </a:lvl6pPr>
              <a:lvl7pPr marL="2971800" indent="-228600" algn="r" eaLnBrk="0" fontAlgn="base" hangingPunct="0">
                <a:spcBef>
                  <a:spcPct val="0"/>
                </a:spcBef>
                <a:spcAft>
                  <a:spcPct val="0"/>
                </a:spcAft>
                <a:defRPr b="1">
                  <a:solidFill>
                    <a:schemeClr val="tx1"/>
                  </a:solidFill>
                  <a:latin typeface="Arial" charset="0"/>
                </a:defRPr>
              </a:lvl7pPr>
              <a:lvl8pPr marL="3429000" indent="-228600" algn="r" eaLnBrk="0" fontAlgn="base" hangingPunct="0">
                <a:spcBef>
                  <a:spcPct val="0"/>
                </a:spcBef>
                <a:spcAft>
                  <a:spcPct val="0"/>
                </a:spcAft>
                <a:defRPr b="1">
                  <a:solidFill>
                    <a:schemeClr val="tx1"/>
                  </a:solidFill>
                  <a:latin typeface="Arial" charset="0"/>
                </a:defRPr>
              </a:lvl8pPr>
              <a:lvl9pPr marL="3886200" indent="-228600" algn="r" eaLnBrk="0" fontAlgn="base" hangingPunct="0">
                <a:spcBef>
                  <a:spcPct val="0"/>
                </a:spcBef>
                <a:spcAft>
                  <a:spcPct val="0"/>
                </a:spcAft>
                <a:defRPr b="1">
                  <a:solidFill>
                    <a:schemeClr val="tx1"/>
                  </a:solidFill>
                  <a:latin typeface="Arial" charset="0"/>
                </a:defRPr>
              </a:lvl9pPr>
            </a:lstStyle>
            <a:p>
              <a:pPr algn="r" defTabSz="914400" eaLnBrk="1" fontAlgn="base" hangingPunct="1">
                <a:spcBef>
                  <a:spcPct val="0"/>
                </a:spcBef>
                <a:spcAft>
                  <a:spcPct val="0"/>
                </a:spcAft>
                <a:defRPr/>
              </a:pPr>
              <a:endParaRPr lang="zh-CN" altLang="en-US" kern="0">
                <a:solidFill>
                  <a:schemeClr val="bg1"/>
                </a:solidFill>
                <a:latin typeface="微软雅黑"/>
                <a:ea typeface="微软雅黑"/>
                <a:cs typeface="微软雅黑"/>
              </a:endParaRPr>
            </a:p>
          </p:txBody>
        </p:sp>
        <p:sp>
          <p:nvSpPr>
            <p:cNvPr id="26" name="Text Box 26"/>
            <p:cNvSpPr txBox="1">
              <a:spLocks noChangeArrowheads="1"/>
            </p:cNvSpPr>
            <p:nvPr/>
          </p:nvSpPr>
          <p:spPr bwMode="gray">
            <a:xfrm>
              <a:off x="6124630" y="2147842"/>
              <a:ext cx="1577975" cy="519113"/>
            </a:xfrm>
            <a:prstGeom prst="rect">
              <a:avLst/>
            </a:prstGeom>
            <a:noFill/>
            <a:ln w="9525" algn="ctr">
              <a:noFill/>
              <a:miter lim="800000"/>
              <a:headEnd/>
              <a:tailEnd/>
            </a:ln>
            <a:effectLst/>
          </p:spPr>
          <p:txBody>
            <a:bodyPr>
              <a:spAutoFit/>
            </a:bodyPr>
            <a:lstStyle/>
            <a:p>
              <a:pPr algn="ctr" fontAlgn="base">
                <a:spcBef>
                  <a:spcPct val="50000"/>
                </a:spcBef>
                <a:spcAft>
                  <a:spcPct val="0"/>
                </a:spcAft>
                <a:defRPr/>
              </a:pPr>
              <a:r>
                <a:rPr lang="en-US" altLang="zh-CN" sz="2800" b="1" dirty="0">
                  <a:solidFill>
                    <a:schemeClr val="bg1"/>
                  </a:solidFill>
                  <a:latin typeface="微软雅黑"/>
                  <a:ea typeface="微软雅黑"/>
                  <a:cs typeface="微软雅黑"/>
                </a:rPr>
                <a:t>S</a:t>
              </a:r>
            </a:p>
          </p:txBody>
        </p:sp>
      </p:grpSp>
      <p:grpSp>
        <p:nvGrpSpPr>
          <p:cNvPr id="9" name="组合 8"/>
          <p:cNvGrpSpPr/>
          <p:nvPr/>
        </p:nvGrpSpPr>
        <p:grpSpPr>
          <a:xfrm>
            <a:off x="7877752" y="2028570"/>
            <a:ext cx="1802858" cy="774883"/>
            <a:chOff x="7877752" y="2028570"/>
            <a:chExt cx="1802858" cy="774883"/>
          </a:xfrm>
        </p:grpSpPr>
        <p:sp>
          <p:nvSpPr>
            <p:cNvPr id="20" name="AutoShape 18"/>
            <p:cNvSpPr>
              <a:spLocks noChangeArrowheads="1"/>
            </p:cNvSpPr>
            <p:nvPr/>
          </p:nvSpPr>
          <p:spPr bwMode="invGray">
            <a:xfrm>
              <a:off x="7877752" y="2028570"/>
              <a:ext cx="1802858" cy="774883"/>
            </a:xfrm>
            <a:prstGeom prst="chevron">
              <a:avLst>
                <a:gd name="adj" fmla="val 38600"/>
              </a:avLst>
            </a:prstGeom>
            <a:solidFill>
              <a:schemeClr val="bg1">
                <a:lumMod val="50000"/>
              </a:schemeClr>
            </a:solidFill>
            <a:ln>
              <a:noFill/>
              <a:headEnd/>
              <a:tailEnd/>
            </a:ln>
          </p:spPr>
          <p:style>
            <a:lnRef idx="1">
              <a:schemeClr val="accent4"/>
            </a:lnRef>
            <a:fillRef idx="3">
              <a:schemeClr val="accent4"/>
            </a:fillRef>
            <a:effectRef idx="2">
              <a:schemeClr val="accent4"/>
            </a:effectRef>
            <a:fontRef idx="minor">
              <a:schemeClr val="lt1"/>
            </a:fontRef>
          </p:style>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algn="r" eaLnBrk="0" fontAlgn="base" hangingPunct="0">
                <a:spcBef>
                  <a:spcPct val="0"/>
                </a:spcBef>
                <a:spcAft>
                  <a:spcPct val="0"/>
                </a:spcAft>
                <a:defRPr b="1">
                  <a:solidFill>
                    <a:schemeClr val="tx1"/>
                  </a:solidFill>
                  <a:latin typeface="Arial" charset="0"/>
                </a:defRPr>
              </a:lvl6pPr>
              <a:lvl7pPr marL="2971800" indent="-228600" algn="r" eaLnBrk="0" fontAlgn="base" hangingPunct="0">
                <a:spcBef>
                  <a:spcPct val="0"/>
                </a:spcBef>
                <a:spcAft>
                  <a:spcPct val="0"/>
                </a:spcAft>
                <a:defRPr b="1">
                  <a:solidFill>
                    <a:schemeClr val="tx1"/>
                  </a:solidFill>
                  <a:latin typeface="Arial" charset="0"/>
                </a:defRPr>
              </a:lvl7pPr>
              <a:lvl8pPr marL="3429000" indent="-228600" algn="r" eaLnBrk="0" fontAlgn="base" hangingPunct="0">
                <a:spcBef>
                  <a:spcPct val="0"/>
                </a:spcBef>
                <a:spcAft>
                  <a:spcPct val="0"/>
                </a:spcAft>
                <a:defRPr b="1">
                  <a:solidFill>
                    <a:schemeClr val="tx1"/>
                  </a:solidFill>
                  <a:latin typeface="Arial" charset="0"/>
                </a:defRPr>
              </a:lvl8pPr>
              <a:lvl9pPr marL="3886200" indent="-228600" algn="r" eaLnBrk="0" fontAlgn="base" hangingPunct="0">
                <a:spcBef>
                  <a:spcPct val="0"/>
                </a:spcBef>
                <a:spcAft>
                  <a:spcPct val="0"/>
                </a:spcAft>
                <a:defRPr b="1">
                  <a:solidFill>
                    <a:schemeClr val="tx1"/>
                  </a:solidFill>
                  <a:latin typeface="Arial" charset="0"/>
                </a:defRPr>
              </a:lvl9pPr>
            </a:lstStyle>
            <a:p>
              <a:pPr algn="r" defTabSz="914400" eaLnBrk="1" fontAlgn="base" hangingPunct="1">
                <a:spcBef>
                  <a:spcPct val="0"/>
                </a:spcBef>
                <a:spcAft>
                  <a:spcPct val="0"/>
                </a:spcAft>
                <a:defRPr/>
              </a:pPr>
              <a:endParaRPr lang="zh-CN" altLang="en-US" kern="0">
                <a:solidFill>
                  <a:schemeClr val="bg1"/>
                </a:solidFill>
                <a:latin typeface="微软雅黑"/>
                <a:ea typeface="微软雅黑"/>
                <a:cs typeface="微软雅黑"/>
              </a:endParaRPr>
            </a:p>
          </p:txBody>
        </p:sp>
        <p:sp>
          <p:nvSpPr>
            <p:cNvPr id="27" name="Text Box 27"/>
            <p:cNvSpPr txBox="1">
              <a:spLocks noChangeArrowheads="1"/>
            </p:cNvSpPr>
            <p:nvPr/>
          </p:nvSpPr>
          <p:spPr bwMode="gray">
            <a:xfrm>
              <a:off x="8016930" y="2147842"/>
              <a:ext cx="1577975" cy="519113"/>
            </a:xfrm>
            <a:prstGeom prst="rect">
              <a:avLst/>
            </a:prstGeom>
            <a:noFill/>
            <a:ln w="9525" algn="ctr">
              <a:noFill/>
              <a:miter lim="800000"/>
              <a:headEnd/>
              <a:tailEnd/>
            </a:ln>
            <a:effectLst/>
          </p:spPr>
          <p:txBody>
            <a:bodyPr>
              <a:spAutoFit/>
            </a:bodyPr>
            <a:lstStyle/>
            <a:p>
              <a:pPr algn="ctr" fontAlgn="base">
                <a:spcBef>
                  <a:spcPct val="50000"/>
                </a:spcBef>
                <a:spcAft>
                  <a:spcPct val="0"/>
                </a:spcAft>
                <a:defRPr/>
              </a:pPr>
              <a:r>
                <a:rPr lang="en-US" altLang="zh-CN" sz="2800" b="1" dirty="0">
                  <a:solidFill>
                    <a:schemeClr val="bg1"/>
                  </a:solidFill>
                  <a:latin typeface="微软雅黑"/>
                  <a:ea typeface="微软雅黑"/>
                  <a:cs typeface="微软雅黑"/>
                </a:rPr>
                <a:t>T</a:t>
              </a:r>
            </a:p>
          </p:txBody>
        </p:sp>
      </p:grpSp>
      <p:sp>
        <p:nvSpPr>
          <p:cNvPr id="28" name="矩形 27"/>
          <p:cNvSpPr/>
          <p:nvPr/>
        </p:nvSpPr>
        <p:spPr>
          <a:xfrm>
            <a:off x="2655171" y="4482936"/>
            <a:ext cx="7247349" cy="1077218"/>
          </a:xfrm>
          <a:prstGeom prst="rect">
            <a:avLst/>
          </a:prstGeom>
        </p:spPr>
        <p:txBody>
          <a:bodyPr wrap="square">
            <a:spAutoFit/>
          </a:bodyPr>
          <a:lstStyle/>
          <a:p>
            <a:r>
              <a:rPr lang="zh-CN" altLang="zh-CN" sz="1600" dirty="0">
                <a:latin typeface="微软雅黑"/>
                <a:ea typeface="微软雅黑"/>
                <a:cs typeface="微软雅黑"/>
              </a:rPr>
              <a:t>通过</a:t>
            </a:r>
            <a:r>
              <a:rPr lang="en-US" altLang="zh-CN" sz="1600" dirty="0">
                <a:latin typeface="微软雅黑"/>
                <a:ea typeface="微软雅黑"/>
                <a:cs typeface="微软雅黑"/>
              </a:rPr>
              <a:t>PEST</a:t>
            </a:r>
            <a:r>
              <a:rPr lang="zh-CN" altLang="zh-CN" sz="1600" dirty="0">
                <a:latin typeface="微软雅黑"/>
                <a:ea typeface="微软雅黑"/>
                <a:cs typeface="微软雅黑"/>
              </a:rPr>
              <a:t>分析法对手机游戏行业进行一个整体的分析，可以充分了解这个行业的发现现状，以及清晰的认识到风险和机遇。从政治</a:t>
            </a:r>
            <a:r>
              <a:rPr lang="zh-CN" altLang="zh-CN" sz="1600" dirty="0">
                <a:solidFill>
                  <a:schemeClr val="accent1"/>
                </a:solidFill>
                <a:latin typeface="微软雅黑"/>
                <a:ea typeface="微软雅黑"/>
                <a:cs typeface="微软雅黑"/>
              </a:rPr>
              <a:t>（</a:t>
            </a:r>
            <a:r>
              <a:rPr lang="en-US" altLang="zh-CN" sz="1600" dirty="0">
                <a:solidFill>
                  <a:schemeClr val="accent1"/>
                </a:solidFill>
                <a:latin typeface="微软雅黑"/>
                <a:ea typeface="微软雅黑"/>
                <a:cs typeface="微软雅黑"/>
              </a:rPr>
              <a:t>Political</a:t>
            </a:r>
            <a:r>
              <a:rPr lang="zh-CN" altLang="zh-CN" sz="1600" dirty="0">
                <a:solidFill>
                  <a:schemeClr val="accent1"/>
                </a:solidFill>
                <a:latin typeface="微软雅黑"/>
                <a:ea typeface="微软雅黑"/>
                <a:cs typeface="微软雅黑"/>
              </a:rPr>
              <a:t>）</a:t>
            </a:r>
            <a:r>
              <a:rPr lang="zh-CN" altLang="zh-CN" sz="1600" dirty="0">
                <a:latin typeface="微软雅黑"/>
                <a:ea typeface="微软雅黑"/>
                <a:cs typeface="微软雅黑"/>
              </a:rPr>
              <a:t>、经济</a:t>
            </a:r>
            <a:r>
              <a:rPr lang="zh-CN" altLang="zh-CN" sz="1600" dirty="0">
                <a:solidFill>
                  <a:schemeClr val="accent2"/>
                </a:solidFill>
                <a:latin typeface="微软雅黑"/>
                <a:ea typeface="微软雅黑"/>
                <a:cs typeface="微软雅黑"/>
              </a:rPr>
              <a:t>（</a:t>
            </a:r>
            <a:r>
              <a:rPr lang="en-US" altLang="zh-CN" sz="1600" dirty="0">
                <a:solidFill>
                  <a:schemeClr val="accent2"/>
                </a:solidFill>
                <a:latin typeface="微软雅黑"/>
                <a:ea typeface="微软雅黑"/>
                <a:cs typeface="微软雅黑"/>
              </a:rPr>
              <a:t>Economic</a:t>
            </a:r>
            <a:r>
              <a:rPr lang="zh-CN" altLang="zh-CN" sz="1600" dirty="0">
                <a:solidFill>
                  <a:schemeClr val="accent2"/>
                </a:solidFill>
                <a:latin typeface="微软雅黑"/>
                <a:ea typeface="微软雅黑"/>
                <a:cs typeface="微软雅黑"/>
              </a:rPr>
              <a:t>）</a:t>
            </a:r>
            <a:r>
              <a:rPr lang="zh-CN" altLang="zh-CN" sz="1600" dirty="0">
                <a:latin typeface="微软雅黑"/>
                <a:ea typeface="微软雅黑"/>
                <a:cs typeface="微软雅黑"/>
              </a:rPr>
              <a:t>、社会</a:t>
            </a:r>
            <a:r>
              <a:rPr lang="zh-CN" altLang="zh-CN" sz="1600" dirty="0">
                <a:solidFill>
                  <a:schemeClr val="accent3"/>
                </a:solidFill>
                <a:latin typeface="微软雅黑"/>
                <a:ea typeface="微软雅黑"/>
                <a:cs typeface="微软雅黑"/>
              </a:rPr>
              <a:t>（</a:t>
            </a:r>
            <a:r>
              <a:rPr lang="en-US" altLang="zh-CN" sz="1600" dirty="0">
                <a:solidFill>
                  <a:schemeClr val="accent3"/>
                </a:solidFill>
                <a:latin typeface="微软雅黑"/>
                <a:ea typeface="微软雅黑"/>
                <a:cs typeface="微软雅黑"/>
              </a:rPr>
              <a:t>society</a:t>
            </a:r>
            <a:r>
              <a:rPr lang="zh-CN" altLang="zh-CN" sz="1600" dirty="0">
                <a:solidFill>
                  <a:schemeClr val="accent3"/>
                </a:solidFill>
                <a:latin typeface="微软雅黑"/>
                <a:ea typeface="微软雅黑"/>
                <a:cs typeface="微软雅黑"/>
              </a:rPr>
              <a:t>）</a:t>
            </a:r>
            <a:r>
              <a:rPr lang="zh-CN" altLang="zh-CN" sz="1600" dirty="0">
                <a:latin typeface="微软雅黑"/>
                <a:ea typeface="微软雅黑"/>
                <a:cs typeface="微软雅黑"/>
              </a:rPr>
              <a:t>和技术</a:t>
            </a:r>
            <a:r>
              <a:rPr lang="zh-CN" altLang="zh-CN" sz="1600" dirty="0">
                <a:solidFill>
                  <a:schemeClr val="accent4"/>
                </a:solidFill>
                <a:latin typeface="微软雅黑"/>
                <a:ea typeface="微软雅黑"/>
                <a:cs typeface="微软雅黑"/>
              </a:rPr>
              <a:t>（</a:t>
            </a:r>
            <a:r>
              <a:rPr lang="en-US" altLang="zh-CN" sz="1600" dirty="0">
                <a:solidFill>
                  <a:schemeClr val="accent4"/>
                </a:solidFill>
                <a:latin typeface="微软雅黑"/>
                <a:ea typeface="微软雅黑"/>
                <a:cs typeface="微软雅黑"/>
              </a:rPr>
              <a:t>Technological</a:t>
            </a:r>
            <a:r>
              <a:rPr lang="zh-CN" altLang="zh-CN" sz="1600" dirty="0">
                <a:solidFill>
                  <a:schemeClr val="accent4"/>
                </a:solidFill>
                <a:latin typeface="微软雅黑"/>
                <a:ea typeface="微软雅黑"/>
                <a:cs typeface="微软雅黑"/>
              </a:rPr>
              <a:t>）</a:t>
            </a:r>
            <a:r>
              <a:rPr lang="zh-CN" altLang="zh-CN" sz="1600" dirty="0">
                <a:latin typeface="微软雅黑"/>
                <a:ea typeface="微软雅黑"/>
                <a:cs typeface="微软雅黑"/>
              </a:rPr>
              <a:t>这四大类影响行业的主要外部环境因素进行分析。</a:t>
            </a:r>
          </a:p>
        </p:txBody>
      </p:sp>
      <p:sp>
        <p:nvSpPr>
          <p:cNvPr id="29" name="Line 3"/>
          <p:cNvSpPr>
            <a:spLocks noChangeShapeType="1"/>
          </p:cNvSpPr>
          <p:nvPr/>
        </p:nvSpPr>
        <p:spPr bwMode="black">
          <a:xfrm>
            <a:off x="2420991" y="4322219"/>
            <a:ext cx="0" cy="1286410"/>
          </a:xfrm>
          <a:prstGeom prst="line">
            <a:avLst/>
          </a:prstGeom>
          <a:noFill/>
          <a:ln w="28575">
            <a:solidFill>
              <a:schemeClr val="accent5">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30" name="Group 4"/>
          <p:cNvGrpSpPr>
            <a:grpSpLocks/>
          </p:cNvGrpSpPr>
          <p:nvPr/>
        </p:nvGrpSpPr>
        <p:grpSpPr bwMode="auto">
          <a:xfrm>
            <a:off x="2327330" y="4544569"/>
            <a:ext cx="168275" cy="168275"/>
            <a:chOff x="2928" y="2208"/>
            <a:chExt cx="262" cy="262"/>
          </a:xfrm>
        </p:grpSpPr>
        <p:sp>
          <p:nvSpPr>
            <p:cNvPr id="31" name="Oval 5"/>
            <p:cNvSpPr>
              <a:spLocks noChangeArrowheads="1"/>
            </p:cNvSpPr>
            <p:nvPr/>
          </p:nvSpPr>
          <p:spPr bwMode="gray">
            <a:xfrm>
              <a:off x="2928" y="2208"/>
              <a:ext cx="262" cy="262"/>
            </a:xfrm>
            <a:prstGeom prst="ellipse">
              <a:avLst/>
            </a:prstGeom>
            <a:gradFill rotWithShape="1">
              <a:gsLst>
                <a:gs pos="0">
                  <a:schemeClr val="accent2">
                    <a:gamma/>
                    <a:tint val="28627"/>
                    <a:invGamma/>
                  </a:schemeClr>
                </a:gs>
                <a:gs pos="100000">
                  <a:schemeClr val="accent2"/>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endParaRPr lang="zh-CN" altLang="en-US"/>
            </a:p>
          </p:txBody>
        </p:sp>
        <p:sp>
          <p:nvSpPr>
            <p:cNvPr id="32" name="Oval 6"/>
            <p:cNvSpPr>
              <a:spLocks noChangeArrowheads="1"/>
            </p:cNvSpPr>
            <p:nvPr/>
          </p:nvSpPr>
          <p:spPr bwMode="gray">
            <a:xfrm>
              <a:off x="2949" y="2230"/>
              <a:ext cx="218" cy="218"/>
            </a:xfrm>
            <a:prstGeom prst="ellipse">
              <a:avLst/>
            </a:prstGeom>
            <a:ln/>
            <a:extLst/>
          </p:spPr>
          <p:style>
            <a:lnRef idx="1">
              <a:schemeClr val="accent6"/>
            </a:lnRef>
            <a:fillRef idx="3">
              <a:schemeClr val="accent6"/>
            </a:fillRef>
            <a:effectRef idx="2">
              <a:schemeClr val="accent6"/>
            </a:effectRef>
            <a:fontRef idx="minor">
              <a:schemeClr val="lt1"/>
            </a:fontRef>
          </p:style>
          <p:txBody>
            <a:bodyPr wrap="none" anchor="ctr"/>
            <a:lstStyle/>
            <a:p>
              <a:endParaRPr lang="zh-CN" altLang="en-US"/>
            </a:p>
          </p:txBody>
        </p:sp>
      </p:grpSp>
      <p:sp>
        <p:nvSpPr>
          <p:cNvPr id="33"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2172509552"/>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3000"/>
                            </p:stCondLst>
                            <p:childTnLst>
                              <p:par>
                                <p:cTn id="26" presetID="15"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22" presetClass="entr" presetSubtype="1"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up)">
                                      <p:cBhvr>
                                        <p:cTn id="41" dur="500"/>
                                        <p:tgtEl>
                                          <p:spTgt spid="29"/>
                                        </p:tgtEl>
                                      </p:cBhvr>
                                    </p:animEffect>
                                  </p:childTnLst>
                                </p:cTn>
                              </p:par>
                            </p:childTnLst>
                          </p:cTn>
                        </p:par>
                        <p:par>
                          <p:cTn id="42" fill="hold">
                            <p:stCondLst>
                              <p:cond delay="5500"/>
                            </p:stCondLst>
                            <p:childTnLst>
                              <p:par>
                                <p:cTn id="43" presetID="53" presetClass="entr" presetSubtype="16"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childTnLst>
                          </p:cTn>
                        </p:par>
                        <p:par>
                          <p:cTn id="48" fill="hold">
                            <p:stCondLst>
                              <p:cond delay="6000"/>
                            </p:stCondLst>
                            <p:childTnLst>
                              <p:par>
                                <p:cTn id="49" presetID="14" presetClass="entr" presetSubtype="10"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randombar(horizontal)">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3-2 6W+1H</a:t>
            </a:r>
            <a:r>
              <a:rPr lang="zh-CN" altLang="en-US" dirty="0" smtClean="0"/>
              <a:t>分析模型</a:t>
            </a:r>
            <a:endParaRPr lang="zh-CN" altLang="en-US" dirty="0"/>
          </a:p>
        </p:txBody>
      </p:sp>
      <p:sp>
        <p:nvSpPr>
          <p:cNvPr id="4" name="幻灯片编号占位符 3"/>
          <p:cNvSpPr>
            <a:spLocks noGrp="1"/>
          </p:cNvSpPr>
          <p:nvPr>
            <p:ph type="sldNum" sz="quarter" idx="12"/>
          </p:nvPr>
        </p:nvSpPr>
        <p:spPr/>
        <p:txBody>
          <a:bodyPr/>
          <a:lstStyle/>
          <a:p>
            <a:fld id="{23DA680B-B80A-2545-AB30-B9870FE9052E}" type="slidenum">
              <a:rPr lang="zh-CN" altLang="en-US" smtClean="0"/>
              <a:pPr/>
              <a:t>14</a:t>
            </a:fld>
            <a:endParaRPr lang="zh-CN" altLang="en-US"/>
          </a:p>
        </p:txBody>
      </p:sp>
      <p:sp>
        <p:nvSpPr>
          <p:cNvPr id="6" name="AutoShape 3"/>
          <p:cNvSpPr>
            <a:spLocks noChangeArrowheads="1"/>
          </p:cNvSpPr>
          <p:nvPr/>
        </p:nvSpPr>
        <p:spPr bwMode="auto">
          <a:xfrm>
            <a:off x="5242390" y="3045496"/>
            <a:ext cx="1670875" cy="1152559"/>
          </a:xfrm>
          <a:prstGeom prst="flowChartDecision">
            <a:avLst/>
          </a:prstGeom>
          <a:solidFill>
            <a:srgbClr val="071F65"/>
          </a:solidFill>
          <a:ln/>
        </p:spPr>
        <p:style>
          <a:lnRef idx="1">
            <a:schemeClr val="dk1"/>
          </a:lnRef>
          <a:fillRef idx="3">
            <a:schemeClr val="dk1"/>
          </a:fillRef>
          <a:effectRef idx="2">
            <a:schemeClr val="dk1"/>
          </a:effectRef>
          <a:fontRef idx="minor">
            <a:schemeClr val="lt1"/>
          </a:fontRef>
        </p:style>
        <p:txBody>
          <a:bodyPr wrap="none" anchor="ctr"/>
          <a:lstStyle/>
          <a:p>
            <a:pPr algn="ctr" defTabSz="914400" fontAlgn="base">
              <a:spcBef>
                <a:spcPct val="0"/>
              </a:spcBef>
              <a:spcAft>
                <a:spcPct val="0"/>
              </a:spcAft>
              <a:defRPr/>
            </a:pPr>
            <a:r>
              <a:rPr kumimoji="1" lang="en-US" altLang="zh-CN" b="1" kern="0" dirty="0">
                <a:solidFill>
                  <a:srgbClr val="FFFFFF"/>
                </a:solidFill>
                <a:latin typeface="+mn-ea"/>
              </a:rPr>
              <a:t>6W</a:t>
            </a:r>
            <a:r>
              <a:rPr kumimoji="1" lang="zh-CN" altLang="en-US" b="1" kern="0" dirty="0">
                <a:solidFill>
                  <a:srgbClr val="FFFFFF"/>
                </a:solidFill>
                <a:latin typeface="+mn-ea"/>
              </a:rPr>
              <a:t>＋</a:t>
            </a:r>
            <a:r>
              <a:rPr kumimoji="1" lang="en-US" altLang="zh-CN" b="1" kern="0" dirty="0">
                <a:solidFill>
                  <a:srgbClr val="FFFFFF"/>
                </a:solidFill>
                <a:latin typeface="+mn-ea"/>
              </a:rPr>
              <a:t>1H</a:t>
            </a:r>
          </a:p>
        </p:txBody>
      </p:sp>
      <p:sp>
        <p:nvSpPr>
          <p:cNvPr id="7" name="Rectangle 4"/>
          <p:cNvSpPr>
            <a:spLocks noChangeArrowheads="1"/>
          </p:cNvSpPr>
          <p:nvPr/>
        </p:nvSpPr>
        <p:spPr bwMode="auto">
          <a:xfrm>
            <a:off x="3513649" y="2124317"/>
            <a:ext cx="1267261" cy="633401"/>
          </a:xfrm>
          <a:prstGeom prst="rect">
            <a:avLst/>
          </a:prstGeom>
          <a:solidFill>
            <a:srgbClr val="071F65"/>
          </a:solidFill>
          <a:ln>
            <a:noFill/>
            <a:headEnd/>
            <a:tailEnd/>
          </a:ln>
        </p:spPr>
        <p:style>
          <a:lnRef idx="1">
            <a:schemeClr val="accent1"/>
          </a:lnRef>
          <a:fillRef idx="3">
            <a:schemeClr val="accent1"/>
          </a:fillRef>
          <a:effectRef idx="2">
            <a:schemeClr val="accent1"/>
          </a:effectRef>
          <a:fontRef idx="minor">
            <a:schemeClr val="lt1"/>
          </a:fontRef>
        </p:style>
        <p:txBody>
          <a:bodyPr wrap="none" anchor="ctr">
            <a:flatTx/>
          </a:bodyPr>
          <a:lstStyle/>
          <a:p>
            <a:pPr algn="ctr" defTabSz="914400" fontAlgn="base">
              <a:spcBef>
                <a:spcPct val="0"/>
              </a:spcBef>
              <a:spcAft>
                <a:spcPct val="0"/>
              </a:spcAft>
              <a:defRPr/>
            </a:pPr>
            <a:r>
              <a:rPr kumimoji="1" lang="en-US" altLang="zh-CN" sz="1600" b="1" kern="0" dirty="0">
                <a:solidFill>
                  <a:schemeClr val="accent6"/>
                </a:solidFill>
                <a:latin typeface="+mj-ea"/>
                <a:ea typeface="+mj-ea"/>
              </a:rPr>
              <a:t>W</a:t>
            </a:r>
            <a:r>
              <a:rPr kumimoji="1" lang="en-US" altLang="zh-CN" sz="1600" b="1" kern="0" dirty="0">
                <a:solidFill>
                  <a:srgbClr val="FFFFFF"/>
                </a:solidFill>
                <a:latin typeface="+mj-ea"/>
                <a:ea typeface="+mj-ea"/>
              </a:rPr>
              <a:t>ho</a:t>
            </a:r>
          </a:p>
          <a:p>
            <a:pPr algn="ctr" defTabSz="914400" fontAlgn="base">
              <a:spcBef>
                <a:spcPct val="0"/>
              </a:spcBef>
              <a:spcAft>
                <a:spcPct val="0"/>
              </a:spcAft>
              <a:defRPr/>
            </a:pPr>
            <a:r>
              <a:rPr kumimoji="1" lang="zh-CN" altLang="en-US" sz="1600" b="1" kern="0" dirty="0">
                <a:solidFill>
                  <a:srgbClr val="FFFFFF"/>
                </a:solidFill>
                <a:latin typeface="+mj-ea"/>
                <a:ea typeface="+mj-ea"/>
              </a:rPr>
              <a:t>谁构成市场</a:t>
            </a:r>
          </a:p>
        </p:txBody>
      </p:sp>
      <p:sp>
        <p:nvSpPr>
          <p:cNvPr id="8" name="Rectangle 5"/>
          <p:cNvSpPr>
            <a:spLocks noChangeArrowheads="1"/>
          </p:cNvSpPr>
          <p:nvPr/>
        </p:nvSpPr>
        <p:spPr bwMode="auto">
          <a:xfrm>
            <a:off x="5472406" y="2124317"/>
            <a:ext cx="1267261" cy="633401"/>
          </a:xfrm>
          <a:prstGeom prst="rect">
            <a:avLst/>
          </a:prstGeom>
          <a:solidFill>
            <a:schemeClr val="tx1">
              <a:lumMod val="75000"/>
            </a:schemeClr>
          </a:solidFill>
          <a:ln>
            <a:noFill/>
            <a:headEnd/>
            <a:tailEnd/>
          </a:ln>
        </p:spPr>
        <p:style>
          <a:lnRef idx="1">
            <a:schemeClr val="accent2"/>
          </a:lnRef>
          <a:fillRef idx="3">
            <a:schemeClr val="accent2"/>
          </a:fillRef>
          <a:effectRef idx="2">
            <a:schemeClr val="accent2"/>
          </a:effectRef>
          <a:fontRef idx="minor">
            <a:schemeClr val="lt1"/>
          </a:fontRef>
        </p:style>
        <p:txBody>
          <a:bodyPr wrap="none" anchor="ctr">
            <a:flatTx/>
          </a:bodyPr>
          <a:lstStyle/>
          <a:p>
            <a:pPr algn="ctr" defTabSz="914400" fontAlgn="base">
              <a:spcBef>
                <a:spcPct val="0"/>
              </a:spcBef>
              <a:spcAft>
                <a:spcPct val="0"/>
              </a:spcAft>
              <a:defRPr/>
            </a:pPr>
            <a:r>
              <a:rPr kumimoji="1" lang="en-US" altLang="zh-CN" sz="1600" b="1" kern="0" dirty="0">
                <a:solidFill>
                  <a:schemeClr val="accent6"/>
                </a:solidFill>
                <a:latin typeface="+mj-ea"/>
                <a:ea typeface="+mj-ea"/>
              </a:rPr>
              <a:t>W</a:t>
            </a:r>
            <a:r>
              <a:rPr kumimoji="1" lang="en-US" altLang="zh-CN" sz="1600" b="1" kern="0" dirty="0">
                <a:solidFill>
                  <a:srgbClr val="FFFFFF"/>
                </a:solidFill>
                <a:latin typeface="+mj-ea"/>
                <a:ea typeface="+mj-ea"/>
              </a:rPr>
              <a:t>hat</a:t>
            </a:r>
          </a:p>
          <a:p>
            <a:pPr algn="ctr" defTabSz="914400" fontAlgn="base">
              <a:spcBef>
                <a:spcPct val="0"/>
              </a:spcBef>
              <a:spcAft>
                <a:spcPct val="0"/>
              </a:spcAft>
              <a:defRPr/>
            </a:pPr>
            <a:r>
              <a:rPr kumimoji="1" lang="zh-CN" altLang="en-US" sz="1600" b="1" kern="0" dirty="0">
                <a:solidFill>
                  <a:srgbClr val="FFFFFF"/>
                </a:solidFill>
                <a:latin typeface="+mj-ea"/>
                <a:ea typeface="+mj-ea"/>
              </a:rPr>
              <a:t>购买什么</a:t>
            </a:r>
          </a:p>
        </p:txBody>
      </p:sp>
      <p:sp>
        <p:nvSpPr>
          <p:cNvPr id="9" name="Rectangle 6"/>
          <p:cNvSpPr>
            <a:spLocks noChangeArrowheads="1"/>
          </p:cNvSpPr>
          <p:nvPr/>
        </p:nvSpPr>
        <p:spPr bwMode="auto">
          <a:xfrm>
            <a:off x="7431163" y="2124317"/>
            <a:ext cx="1267261" cy="633401"/>
          </a:xfrm>
          <a:prstGeom prst="rect">
            <a:avLst/>
          </a:prstGeom>
          <a:solidFill>
            <a:schemeClr val="bg1">
              <a:lumMod val="50000"/>
            </a:schemeClr>
          </a:solidFill>
          <a:ln>
            <a:noFill/>
            <a:headEnd/>
            <a:tailEnd/>
          </a:ln>
        </p:spPr>
        <p:style>
          <a:lnRef idx="1">
            <a:schemeClr val="accent3"/>
          </a:lnRef>
          <a:fillRef idx="3">
            <a:schemeClr val="accent3"/>
          </a:fillRef>
          <a:effectRef idx="2">
            <a:schemeClr val="accent3"/>
          </a:effectRef>
          <a:fontRef idx="minor">
            <a:schemeClr val="lt1"/>
          </a:fontRef>
        </p:style>
        <p:txBody>
          <a:bodyPr wrap="none" anchor="ctr">
            <a:flatTx/>
          </a:bodyPr>
          <a:lstStyle/>
          <a:p>
            <a:pPr algn="ctr" defTabSz="914400" fontAlgn="base">
              <a:spcBef>
                <a:spcPct val="0"/>
              </a:spcBef>
              <a:spcAft>
                <a:spcPct val="0"/>
              </a:spcAft>
              <a:defRPr/>
            </a:pPr>
            <a:r>
              <a:rPr kumimoji="1" lang="en-US" altLang="zh-CN" sz="1600" b="1" kern="0" dirty="0">
                <a:solidFill>
                  <a:schemeClr val="accent6"/>
                </a:solidFill>
                <a:latin typeface="+mj-ea"/>
                <a:ea typeface="+mj-ea"/>
              </a:rPr>
              <a:t>W</a:t>
            </a:r>
            <a:r>
              <a:rPr kumimoji="1" lang="en-US" altLang="zh-CN" sz="1600" b="1" kern="0" dirty="0">
                <a:solidFill>
                  <a:srgbClr val="FFFFFF"/>
                </a:solidFill>
                <a:latin typeface="+mj-ea"/>
                <a:ea typeface="+mj-ea"/>
              </a:rPr>
              <a:t>hy</a:t>
            </a:r>
          </a:p>
          <a:p>
            <a:pPr algn="ctr" defTabSz="914400" fontAlgn="base">
              <a:spcBef>
                <a:spcPct val="0"/>
              </a:spcBef>
              <a:spcAft>
                <a:spcPct val="0"/>
              </a:spcAft>
              <a:defRPr/>
            </a:pPr>
            <a:r>
              <a:rPr kumimoji="1" lang="zh-CN" altLang="en-US" sz="1600" b="1" kern="0" dirty="0">
                <a:solidFill>
                  <a:srgbClr val="FFFFFF"/>
                </a:solidFill>
                <a:latin typeface="+mj-ea"/>
                <a:ea typeface="+mj-ea"/>
              </a:rPr>
              <a:t>为何购买</a:t>
            </a:r>
          </a:p>
        </p:txBody>
      </p:sp>
      <p:sp>
        <p:nvSpPr>
          <p:cNvPr id="10" name="Rectangle 7"/>
          <p:cNvSpPr>
            <a:spLocks noChangeArrowheads="1"/>
          </p:cNvSpPr>
          <p:nvPr/>
        </p:nvSpPr>
        <p:spPr bwMode="auto">
          <a:xfrm>
            <a:off x="7431163" y="4543678"/>
            <a:ext cx="1267261" cy="633401"/>
          </a:xfrm>
          <a:prstGeom prst="rect">
            <a:avLst/>
          </a:prstGeom>
          <a:solidFill>
            <a:srgbClr val="071F65"/>
          </a:solidFill>
          <a:ln>
            <a:noFill/>
            <a:headEnd/>
            <a:tailEnd/>
          </a:ln>
        </p:spPr>
        <p:style>
          <a:lnRef idx="1">
            <a:schemeClr val="accent1"/>
          </a:lnRef>
          <a:fillRef idx="3">
            <a:schemeClr val="accent1"/>
          </a:fillRef>
          <a:effectRef idx="2">
            <a:schemeClr val="accent1"/>
          </a:effectRef>
          <a:fontRef idx="minor">
            <a:schemeClr val="lt1"/>
          </a:fontRef>
        </p:style>
        <p:txBody>
          <a:bodyPr wrap="none" anchor="ctr">
            <a:flatTx/>
          </a:bodyPr>
          <a:lstStyle/>
          <a:p>
            <a:pPr algn="ctr" defTabSz="914400" fontAlgn="base">
              <a:spcBef>
                <a:spcPct val="0"/>
              </a:spcBef>
              <a:spcAft>
                <a:spcPct val="0"/>
              </a:spcAft>
              <a:defRPr/>
            </a:pPr>
            <a:r>
              <a:rPr kumimoji="1" lang="en-US" altLang="zh-CN" sz="1600" b="1" kern="0" dirty="0">
                <a:solidFill>
                  <a:schemeClr val="accent6"/>
                </a:solidFill>
                <a:latin typeface="+mj-ea"/>
                <a:ea typeface="+mj-ea"/>
              </a:rPr>
              <a:t>W</a:t>
            </a:r>
            <a:r>
              <a:rPr kumimoji="1" lang="en-US" altLang="zh-CN" sz="1600" b="1" kern="0" dirty="0">
                <a:solidFill>
                  <a:srgbClr val="FFFFFF"/>
                </a:solidFill>
                <a:latin typeface="+mj-ea"/>
                <a:ea typeface="+mj-ea"/>
              </a:rPr>
              <a:t>ho</a:t>
            </a:r>
          </a:p>
          <a:p>
            <a:pPr algn="ctr" defTabSz="914400" fontAlgn="base">
              <a:spcBef>
                <a:spcPct val="0"/>
              </a:spcBef>
              <a:spcAft>
                <a:spcPct val="0"/>
              </a:spcAft>
              <a:defRPr/>
            </a:pPr>
            <a:r>
              <a:rPr kumimoji="1" lang="zh-CN" altLang="en-US" sz="1600" b="1" kern="0" dirty="0">
                <a:solidFill>
                  <a:srgbClr val="FFFFFF"/>
                </a:solidFill>
                <a:latin typeface="+mj-ea"/>
                <a:ea typeface="+mj-ea"/>
              </a:rPr>
              <a:t>谁参与购买</a:t>
            </a:r>
          </a:p>
        </p:txBody>
      </p:sp>
      <p:sp>
        <p:nvSpPr>
          <p:cNvPr id="11" name="Rectangle 8"/>
          <p:cNvSpPr>
            <a:spLocks noChangeArrowheads="1"/>
          </p:cNvSpPr>
          <p:nvPr/>
        </p:nvSpPr>
        <p:spPr bwMode="auto">
          <a:xfrm>
            <a:off x="5472406" y="4543678"/>
            <a:ext cx="1267261" cy="633401"/>
          </a:xfrm>
          <a:prstGeom prst="rect">
            <a:avLst/>
          </a:prstGeom>
          <a:solidFill>
            <a:schemeClr val="tx1">
              <a:lumMod val="75000"/>
            </a:schemeClr>
          </a:solidFill>
          <a:ln>
            <a:noFill/>
            <a:headEnd/>
            <a:tailEnd/>
          </a:ln>
        </p:spPr>
        <p:style>
          <a:lnRef idx="1">
            <a:schemeClr val="accent2"/>
          </a:lnRef>
          <a:fillRef idx="3">
            <a:schemeClr val="accent2"/>
          </a:fillRef>
          <a:effectRef idx="2">
            <a:schemeClr val="accent2"/>
          </a:effectRef>
          <a:fontRef idx="minor">
            <a:schemeClr val="lt1"/>
          </a:fontRef>
        </p:style>
        <p:txBody>
          <a:bodyPr wrap="none" anchor="ctr">
            <a:flatTx/>
          </a:bodyPr>
          <a:lstStyle/>
          <a:p>
            <a:pPr algn="ctr" defTabSz="914400" fontAlgn="base">
              <a:spcBef>
                <a:spcPct val="0"/>
              </a:spcBef>
              <a:spcAft>
                <a:spcPct val="0"/>
              </a:spcAft>
              <a:defRPr/>
            </a:pPr>
            <a:r>
              <a:rPr kumimoji="1" lang="en-US" altLang="zh-CN" sz="1600" b="1" kern="0" dirty="0">
                <a:solidFill>
                  <a:schemeClr val="accent6"/>
                </a:solidFill>
                <a:latin typeface="+mj-ea"/>
                <a:ea typeface="+mj-ea"/>
              </a:rPr>
              <a:t>W</a:t>
            </a:r>
            <a:r>
              <a:rPr kumimoji="1" lang="en-US" altLang="zh-CN" sz="1600" b="1" kern="0" dirty="0">
                <a:solidFill>
                  <a:srgbClr val="FFFFFF"/>
                </a:solidFill>
                <a:latin typeface="+mj-ea"/>
                <a:ea typeface="+mj-ea"/>
              </a:rPr>
              <a:t>hen</a:t>
            </a:r>
          </a:p>
          <a:p>
            <a:pPr algn="ctr" defTabSz="914400" fontAlgn="base">
              <a:spcBef>
                <a:spcPct val="0"/>
              </a:spcBef>
              <a:spcAft>
                <a:spcPct val="0"/>
              </a:spcAft>
              <a:defRPr/>
            </a:pPr>
            <a:r>
              <a:rPr kumimoji="1" lang="zh-CN" altLang="en-US" sz="1600" b="1" kern="0" dirty="0">
                <a:solidFill>
                  <a:srgbClr val="FFFFFF"/>
                </a:solidFill>
                <a:latin typeface="+mj-ea"/>
                <a:ea typeface="+mj-ea"/>
              </a:rPr>
              <a:t>何时购买</a:t>
            </a:r>
          </a:p>
        </p:txBody>
      </p:sp>
      <p:sp>
        <p:nvSpPr>
          <p:cNvPr id="12" name="Rectangle 9"/>
          <p:cNvSpPr>
            <a:spLocks noChangeArrowheads="1"/>
          </p:cNvSpPr>
          <p:nvPr/>
        </p:nvSpPr>
        <p:spPr bwMode="auto">
          <a:xfrm>
            <a:off x="3513649" y="4543678"/>
            <a:ext cx="1267261" cy="633401"/>
          </a:xfrm>
          <a:prstGeom prst="rect">
            <a:avLst/>
          </a:prstGeom>
          <a:solidFill>
            <a:schemeClr val="bg1">
              <a:lumMod val="50000"/>
            </a:schemeClr>
          </a:solidFill>
          <a:ln>
            <a:noFill/>
            <a:headEnd/>
            <a:tailEnd/>
          </a:ln>
        </p:spPr>
        <p:style>
          <a:lnRef idx="1">
            <a:schemeClr val="accent3"/>
          </a:lnRef>
          <a:fillRef idx="3">
            <a:schemeClr val="accent3"/>
          </a:fillRef>
          <a:effectRef idx="2">
            <a:schemeClr val="accent3"/>
          </a:effectRef>
          <a:fontRef idx="minor">
            <a:schemeClr val="lt1"/>
          </a:fontRef>
        </p:style>
        <p:txBody>
          <a:bodyPr wrap="none" anchor="ctr">
            <a:flatTx/>
          </a:bodyPr>
          <a:lstStyle/>
          <a:p>
            <a:pPr algn="ctr" defTabSz="914400" fontAlgn="base">
              <a:spcBef>
                <a:spcPct val="0"/>
              </a:spcBef>
              <a:spcAft>
                <a:spcPct val="0"/>
              </a:spcAft>
              <a:defRPr/>
            </a:pPr>
            <a:r>
              <a:rPr kumimoji="1" lang="en-US" altLang="zh-CN" sz="1600" b="1" kern="0" dirty="0">
                <a:solidFill>
                  <a:schemeClr val="accent6"/>
                </a:solidFill>
                <a:latin typeface="+mj-ea"/>
                <a:ea typeface="+mj-ea"/>
              </a:rPr>
              <a:t>W</a:t>
            </a:r>
            <a:r>
              <a:rPr kumimoji="1" lang="en-US" altLang="zh-CN" sz="1600" b="1" kern="0" dirty="0">
                <a:solidFill>
                  <a:srgbClr val="FFFFFF"/>
                </a:solidFill>
                <a:latin typeface="+mj-ea"/>
                <a:ea typeface="+mj-ea"/>
              </a:rPr>
              <a:t>here</a:t>
            </a:r>
          </a:p>
          <a:p>
            <a:pPr algn="ctr" defTabSz="914400" fontAlgn="base">
              <a:spcBef>
                <a:spcPct val="0"/>
              </a:spcBef>
              <a:spcAft>
                <a:spcPct val="0"/>
              </a:spcAft>
              <a:defRPr/>
            </a:pPr>
            <a:r>
              <a:rPr kumimoji="1" lang="zh-CN" altLang="en-US" sz="1600" b="1" kern="0" dirty="0">
                <a:solidFill>
                  <a:srgbClr val="FFFFFF"/>
                </a:solidFill>
                <a:latin typeface="+mj-ea"/>
                <a:ea typeface="+mj-ea"/>
              </a:rPr>
              <a:t>何地购买</a:t>
            </a:r>
          </a:p>
        </p:txBody>
      </p:sp>
      <p:sp>
        <p:nvSpPr>
          <p:cNvPr id="13" name="Rectangle 10"/>
          <p:cNvSpPr>
            <a:spLocks noChangeArrowheads="1"/>
          </p:cNvSpPr>
          <p:nvPr/>
        </p:nvSpPr>
        <p:spPr bwMode="auto">
          <a:xfrm>
            <a:off x="3513649" y="3333274"/>
            <a:ext cx="1267261" cy="634847"/>
          </a:xfrm>
          <a:prstGeom prst="rect">
            <a:avLst/>
          </a:prstGeom>
          <a:solidFill>
            <a:schemeClr val="tx1">
              <a:lumMod val="75000"/>
            </a:schemeClr>
          </a:solidFill>
          <a:ln>
            <a:noFill/>
            <a:headEnd/>
            <a:tailEnd/>
          </a:ln>
        </p:spPr>
        <p:style>
          <a:lnRef idx="1">
            <a:schemeClr val="accent2"/>
          </a:lnRef>
          <a:fillRef idx="3">
            <a:schemeClr val="accent2"/>
          </a:fillRef>
          <a:effectRef idx="2">
            <a:schemeClr val="accent2"/>
          </a:effectRef>
          <a:fontRef idx="minor">
            <a:schemeClr val="lt1"/>
          </a:fontRef>
        </p:style>
        <p:txBody>
          <a:bodyPr wrap="none" anchor="ctr">
            <a:flatTx/>
          </a:bodyPr>
          <a:lstStyle/>
          <a:p>
            <a:pPr algn="ctr" defTabSz="914400" fontAlgn="base">
              <a:spcBef>
                <a:spcPct val="0"/>
              </a:spcBef>
              <a:spcAft>
                <a:spcPct val="0"/>
              </a:spcAft>
              <a:defRPr/>
            </a:pPr>
            <a:r>
              <a:rPr kumimoji="1" lang="en-US" altLang="zh-CN" sz="1600" b="1" kern="0" dirty="0">
                <a:solidFill>
                  <a:schemeClr val="accent6"/>
                </a:solidFill>
                <a:latin typeface="+mj-ea"/>
                <a:ea typeface="+mj-ea"/>
              </a:rPr>
              <a:t>H</a:t>
            </a:r>
            <a:r>
              <a:rPr kumimoji="1" lang="en-US" altLang="zh-CN" sz="1600" b="1" kern="0" dirty="0">
                <a:solidFill>
                  <a:srgbClr val="FFFFFF"/>
                </a:solidFill>
                <a:latin typeface="+mj-ea"/>
                <a:ea typeface="+mj-ea"/>
              </a:rPr>
              <a:t>ow</a:t>
            </a:r>
          </a:p>
          <a:p>
            <a:pPr algn="ctr" defTabSz="914400" fontAlgn="base">
              <a:spcBef>
                <a:spcPct val="0"/>
              </a:spcBef>
              <a:spcAft>
                <a:spcPct val="0"/>
              </a:spcAft>
              <a:defRPr/>
            </a:pPr>
            <a:r>
              <a:rPr kumimoji="1" lang="zh-CN" altLang="en-US" sz="1600" b="1" kern="0" dirty="0">
                <a:solidFill>
                  <a:srgbClr val="FFFFFF"/>
                </a:solidFill>
                <a:latin typeface="+mj-ea"/>
                <a:ea typeface="+mj-ea"/>
              </a:rPr>
              <a:t>如何购买</a:t>
            </a:r>
          </a:p>
        </p:txBody>
      </p:sp>
      <p:sp>
        <p:nvSpPr>
          <p:cNvPr id="14" name="Line 11"/>
          <p:cNvSpPr>
            <a:spLocks noChangeShapeType="1"/>
          </p:cNvSpPr>
          <p:nvPr/>
        </p:nvSpPr>
        <p:spPr bwMode="auto">
          <a:xfrm>
            <a:off x="4780910" y="2757718"/>
            <a:ext cx="898366" cy="561095"/>
          </a:xfrm>
          <a:prstGeom prst="line">
            <a:avLst/>
          </a:prstGeom>
          <a:noFill/>
          <a:ln w="28575">
            <a:solidFill>
              <a:schemeClr val="tx1"/>
            </a:solidFill>
            <a:miter lim="800000"/>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defTabSz="914400" eaLnBrk="0" fontAlgn="base" hangingPunct="0">
              <a:lnSpc>
                <a:spcPct val="95000"/>
              </a:lnSpc>
              <a:spcBef>
                <a:spcPct val="0"/>
              </a:spcBef>
              <a:spcAft>
                <a:spcPct val="0"/>
              </a:spcAft>
              <a:defRPr/>
            </a:pPr>
            <a:endParaRPr lang="zh-CN" altLang="en-US" sz="2400" b="1" kern="0">
              <a:solidFill>
                <a:srgbClr val="0A2068"/>
              </a:solidFill>
              <a:latin typeface="+mn-ea"/>
            </a:endParaRPr>
          </a:p>
        </p:txBody>
      </p:sp>
      <p:sp>
        <p:nvSpPr>
          <p:cNvPr id="15" name="Line 12"/>
          <p:cNvSpPr>
            <a:spLocks noChangeShapeType="1"/>
          </p:cNvSpPr>
          <p:nvPr/>
        </p:nvSpPr>
        <p:spPr bwMode="auto">
          <a:xfrm>
            <a:off x="4780910" y="3622499"/>
            <a:ext cx="461480" cy="0"/>
          </a:xfrm>
          <a:prstGeom prst="line">
            <a:avLst/>
          </a:prstGeom>
          <a:noFill/>
          <a:ln w="28575">
            <a:solidFill>
              <a:schemeClr val="tx1"/>
            </a:solidFill>
            <a:miter lim="800000"/>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defTabSz="914400" eaLnBrk="0" fontAlgn="base" hangingPunct="0">
              <a:lnSpc>
                <a:spcPct val="95000"/>
              </a:lnSpc>
              <a:spcBef>
                <a:spcPct val="0"/>
              </a:spcBef>
              <a:spcAft>
                <a:spcPct val="0"/>
              </a:spcAft>
              <a:defRPr/>
            </a:pPr>
            <a:endParaRPr lang="zh-CN" altLang="en-US" sz="2400" b="1" kern="0">
              <a:solidFill>
                <a:srgbClr val="0A2068"/>
              </a:solidFill>
              <a:latin typeface="+mn-ea"/>
            </a:endParaRPr>
          </a:p>
        </p:txBody>
      </p:sp>
      <p:sp>
        <p:nvSpPr>
          <p:cNvPr id="16" name="Line 13"/>
          <p:cNvSpPr>
            <a:spLocks noChangeShapeType="1"/>
          </p:cNvSpPr>
          <p:nvPr/>
        </p:nvSpPr>
        <p:spPr bwMode="auto">
          <a:xfrm flipV="1">
            <a:off x="4780910" y="3968122"/>
            <a:ext cx="921513" cy="575556"/>
          </a:xfrm>
          <a:prstGeom prst="line">
            <a:avLst/>
          </a:prstGeom>
          <a:noFill/>
          <a:ln w="28575">
            <a:solidFill>
              <a:schemeClr val="tx1"/>
            </a:solidFill>
            <a:miter lim="800000"/>
            <a:headEnd type="none"/>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defTabSz="914400" eaLnBrk="0" fontAlgn="base" hangingPunct="0">
              <a:lnSpc>
                <a:spcPct val="95000"/>
              </a:lnSpc>
              <a:spcBef>
                <a:spcPct val="0"/>
              </a:spcBef>
              <a:spcAft>
                <a:spcPct val="0"/>
              </a:spcAft>
              <a:defRPr/>
            </a:pPr>
            <a:endParaRPr lang="zh-CN" altLang="en-US" sz="2400" b="1" kern="0">
              <a:solidFill>
                <a:srgbClr val="0A2068"/>
              </a:solidFill>
              <a:latin typeface="+mn-ea"/>
            </a:endParaRPr>
          </a:p>
        </p:txBody>
      </p:sp>
      <p:sp>
        <p:nvSpPr>
          <p:cNvPr id="17" name="Line 14"/>
          <p:cNvSpPr>
            <a:spLocks noChangeShapeType="1"/>
          </p:cNvSpPr>
          <p:nvPr/>
        </p:nvSpPr>
        <p:spPr bwMode="auto">
          <a:xfrm>
            <a:off x="6106037" y="4198055"/>
            <a:ext cx="0" cy="345623"/>
          </a:xfrm>
          <a:prstGeom prst="line">
            <a:avLst/>
          </a:prstGeom>
          <a:noFill/>
          <a:ln w="28575">
            <a:solidFill>
              <a:schemeClr val="tx1"/>
            </a:solidFill>
            <a:miter lim="800000"/>
            <a:headEnd type="triangle"/>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defTabSz="914400" eaLnBrk="0" fontAlgn="base" hangingPunct="0">
              <a:lnSpc>
                <a:spcPct val="95000"/>
              </a:lnSpc>
              <a:spcBef>
                <a:spcPct val="0"/>
              </a:spcBef>
              <a:spcAft>
                <a:spcPct val="0"/>
              </a:spcAft>
              <a:defRPr/>
            </a:pPr>
            <a:endParaRPr lang="zh-CN" altLang="en-US" sz="2400" b="1" kern="0">
              <a:solidFill>
                <a:srgbClr val="0A2068"/>
              </a:solidFill>
              <a:latin typeface="+mn-ea"/>
            </a:endParaRPr>
          </a:p>
        </p:txBody>
      </p:sp>
      <p:sp>
        <p:nvSpPr>
          <p:cNvPr id="18" name="Line 15"/>
          <p:cNvSpPr>
            <a:spLocks noChangeShapeType="1"/>
          </p:cNvSpPr>
          <p:nvPr/>
        </p:nvSpPr>
        <p:spPr bwMode="auto">
          <a:xfrm flipH="1" flipV="1">
            <a:off x="6509650" y="3910277"/>
            <a:ext cx="921513" cy="633401"/>
          </a:xfrm>
          <a:prstGeom prst="line">
            <a:avLst/>
          </a:prstGeom>
          <a:noFill/>
          <a:ln w="28575">
            <a:solidFill>
              <a:schemeClr val="tx1"/>
            </a:solidFill>
            <a:miter lim="800000"/>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defTabSz="914400" eaLnBrk="0" fontAlgn="base" hangingPunct="0">
              <a:lnSpc>
                <a:spcPct val="95000"/>
              </a:lnSpc>
              <a:spcBef>
                <a:spcPct val="0"/>
              </a:spcBef>
              <a:spcAft>
                <a:spcPct val="0"/>
              </a:spcAft>
              <a:defRPr/>
            </a:pPr>
            <a:endParaRPr lang="zh-CN" altLang="en-US" sz="2400" b="1" kern="0">
              <a:solidFill>
                <a:srgbClr val="0A2068"/>
              </a:solidFill>
              <a:latin typeface="+mn-ea"/>
            </a:endParaRPr>
          </a:p>
        </p:txBody>
      </p:sp>
      <p:sp>
        <p:nvSpPr>
          <p:cNvPr id="19" name="Line 16"/>
          <p:cNvSpPr>
            <a:spLocks noChangeShapeType="1"/>
          </p:cNvSpPr>
          <p:nvPr/>
        </p:nvSpPr>
        <p:spPr bwMode="auto">
          <a:xfrm flipH="1">
            <a:off x="6509650" y="2757718"/>
            <a:ext cx="921513" cy="561095"/>
          </a:xfrm>
          <a:prstGeom prst="line">
            <a:avLst/>
          </a:prstGeom>
          <a:noFill/>
          <a:ln w="28575">
            <a:solidFill>
              <a:schemeClr val="tx1"/>
            </a:solidFill>
            <a:miter lim="800000"/>
            <a:headEnd type="none" w="sm" len="lg"/>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defTabSz="914400" eaLnBrk="0" fontAlgn="base" hangingPunct="0">
              <a:lnSpc>
                <a:spcPct val="95000"/>
              </a:lnSpc>
              <a:spcBef>
                <a:spcPct val="0"/>
              </a:spcBef>
              <a:spcAft>
                <a:spcPct val="0"/>
              </a:spcAft>
              <a:defRPr/>
            </a:pPr>
            <a:endParaRPr lang="zh-CN" altLang="en-US" sz="2400" b="1" kern="0">
              <a:solidFill>
                <a:srgbClr val="0A2068"/>
              </a:solidFill>
              <a:latin typeface="+mn-ea"/>
            </a:endParaRPr>
          </a:p>
        </p:txBody>
      </p:sp>
      <p:sp>
        <p:nvSpPr>
          <p:cNvPr id="20" name="Line 17"/>
          <p:cNvSpPr>
            <a:spLocks noChangeShapeType="1"/>
          </p:cNvSpPr>
          <p:nvPr/>
        </p:nvSpPr>
        <p:spPr bwMode="auto">
          <a:xfrm flipV="1">
            <a:off x="6106037" y="2757718"/>
            <a:ext cx="0" cy="319593"/>
          </a:xfrm>
          <a:prstGeom prst="line">
            <a:avLst/>
          </a:prstGeom>
          <a:noFill/>
          <a:ln w="28575">
            <a:solidFill>
              <a:schemeClr val="tx1"/>
            </a:solidFill>
            <a:miter lim="800000"/>
            <a:headEnd type="triangle"/>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defTabSz="914400" eaLnBrk="0" fontAlgn="base" hangingPunct="0">
              <a:lnSpc>
                <a:spcPct val="95000"/>
              </a:lnSpc>
              <a:spcBef>
                <a:spcPct val="0"/>
              </a:spcBef>
              <a:spcAft>
                <a:spcPct val="0"/>
              </a:spcAft>
              <a:defRPr/>
            </a:pPr>
            <a:endParaRPr lang="zh-CN" altLang="en-US" sz="2400" b="1" kern="0">
              <a:solidFill>
                <a:srgbClr val="0A2068"/>
              </a:solidFill>
              <a:latin typeface="+mn-ea"/>
            </a:endParaRPr>
          </a:p>
        </p:txBody>
      </p:sp>
      <p:sp>
        <p:nvSpPr>
          <p:cNvPr id="21" name="Rectangle 18"/>
          <p:cNvSpPr>
            <a:spLocks noChangeArrowheads="1"/>
          </p:cNvSpPr>
          <p:nvPr/>
        </p:nvSpPr>
        <p:spPr bwMode="gray">
          <a:xfrm>
            <a:off x="5357934" y="1517084"/>
            <a:ext cx="1496203" cy="52322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txBody>
          <a:bodyPr wrap="square">
            <a:spAutoFit/>
          </a:bodyPr>
          <a:lstStyle/>
          <a:p>
            <a:pPr fontAlgn="base">
              <a:spcBef>
                <a:spcPct val="0"/>
              </a:spcBef>
              <a:spcAft>
                <a:spcPct val="0"/>
              </a:spcAft>
            </a:pPr>
            <a:r>
              <a:rPr lang="zh-CN" altLang="en-US" sz="1400" dirty="0">
                <a:latin typeface="+mn-ea"/>
              </a:rPr>
              <a:t>购买多少商品或服务，购买多少</a:t>
            </a:r>
          </a:p>
        </p:txBody>
      </p:sp>
      <p:sp>
        <p:nvSpPr>
          <p:cNvPr id="22" name="Rectangle 19"/>
          <p:cNvSpPr>
            <a:spLocks noChangeArrowheads="1"/>
          </p:cNvSpPr>
          <p:nvPr/>
        </p:nvSpPr>
        <p:spPr bwMode="gray">
          <a:xfrm>
            <a:off x="7351476" y="1517084"/>
            <a:ext cx="1546644" cy="52322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txBody>
          <a:bodyPr wrap="square">
            <a:spAutoFit/>
          </a:bodyPr>
          <a:lstStyle/>
          <a:p>
            <a:pPr fontAlgn="base">
              <a:spcBef>
                <a:spcPct val="0"/>
              </a:spcBef>
              <a:spcAft>
                <a:spcPct val="0"/>
              </a:spcAft>
            </a:pPr>
            <a:r>
              <a:rPr lang="zh-CN" altLang="en-US" sz="1400" dirty="0">
                <a:latin typeface="+mn-ea"/>
              </a:rPr>
              <a:t>购买的原因，或是购买动机分析</a:t>
            </a:r>
          </a:p>
        </p:txBody>
      </p:sp>
      <p:sp>
        <p:nvSpPr>
          <p:cNvPr id="23" name="Rectangle 20"/>
          <p:cNvSpPr>
            <a:spLocks noChangeArrowheads="1"/>
          </p:cNvSpPr>
          <p:nvPr/>
        </p:nvSpPr>
        <p:spPr bwMode="gray">
          <a:xfrm>
            <a:off x="5510295" y="5272329"/>
            <a:ext cx="1135063" cy="52322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txBody>
          <a:bodyPr>
            <a:spAutoFit/>
          </a:bodyPr>
          <a:lstStyle/>
          <a:p>
            <a:pPr algn="ctr" fontAlgn="base">
              <a:spcBef>
                <a:spcPct val="0"/>
              </a:spcBef>
              <a:spcAft>
                <a:spcPct val="0"/>
              </a:spcAft>
            </a:pPr>
            <a:r>
              <a:rPr lang="zh-CN" altLang="en-US" sz="1400">
                <a:latin typeface="+mn-ea"/>
              </a:rPr>
              <a:t>指消费者的购买时间</a:t>
            </a:r>
          </a:p>
        </p:txBody>
      </p:sp>
      <p:sp>
        <p:nvSpPr>
          <p:cNvPr id="24" name="Rectangle 21"/>
          <p:cNvSpPr>
            <a:spLocks noChangeArrowheads="1"/>
          </p:cNvSpPr>
          <p:nvPr/>
        </p:nvSpPr>
        <p:spPr bwMode="gray">
          <a:xfrm>
            <a:off x="3545616" y="5268465"/>
            <a:ext cx="1203325" cy="52322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txBody>
          <a:bodyPr>
            <a:spAutoFit/>
          </a:bodyPr>
          <a:lstStyle/>
          <a:p>
            <a:pPr algn="ctr" fontAlgn="base">
              <a:spcBef>
                <a:spcPct val="0"/>
              </a:spcBef>
              <a:spcAft>
                <a:spcPct val="0"/>
              </a:spcAft>
            </a:pPr>
            <a:r>
              <a:rPr lang="zh-CN" altLang="en-US" sz="1400" dirty="0">
                <a:latin typeface="+mn-ea"/>
              </a:rPr>
              <a:t>指消费者的购买地点</a:t>
            </a:r>
          </a:p>
        </p:txBody>
      </p:sp>
      <p:sp>
        <p:nvSpPr>
          <p:cNvPr id="25" name="Rectangle 22"/>
          <p:cNvSpPr>
            <a:spLocks noChangeArrowheads="1"/>
          </p:cNvSpPr>
          <p:nvPr/>
        </p:nvSpPr>
        <p:spPr bwMode="gray">
          <a:xfrm>
            <a:off x="7528218" y="5377675"/>
            <a:ext cx="1073150" cy="3048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txBody>
          <a:bodyPr wrap="none">
            <a:spAutoFit/>
          </a:bodyPr>
          <a:lstStyle/>
          <a:p>
            <a:pPr algn="ctr" fontAlgn="base">
              <a:spcBef>
                <a:spcPct val="0"/>
              </a:spcBef>
              <a:spcAft>
                <a:spcPct val="0"/>
              </a:spcAft>
            </a:pPr>
            <a:r>
              <a:rPr lang="zh-CN" altLang="en-US" sz="1400">
                <a:latin typeface="+mn-ea"/>
              </a:rPr>
              <a:t>指购买角色</a:t>
            </a:r>
          </a:p>
        </p:txBody>
      </p:sp>
      <p:sp>
        <p:nvSpPr>
          <p:cNvPr id="26" name="Rectangle 23"/>
          <p:cNvSpPr>
            <a:spLocks noChangeArrowheads="1"/>
          </p:cNvSpPr>
          <p:nvPr/>
        </p:nvSpPr>
        <p:spPr bwMode="gray">
          <a:xfrm>
            <a:off x="2417481" y="3498297"/>
            <a:ext cx="1073150" cy="3048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txBody>
          <a:bodyPr wrap="none">
            <a:spAutoFit/>
          </a:bodyPr>
          <a:lstStyle/>
          <a:p>
            <a:pPr algn="ctr" fontAlgn="base">
              <a:spcBef>
                <a:spcPct val="0"/>
              </a:spcBef>
              <a:spcAft>
                <a:spcPct val="0"/>
              </a:spcAft>
            </a:pPr>
            <a:r>
              <a:rPr lang="zh-CN" altLang="en-US" sz="1400" dirty="0">
                <a:latin typeface="+mn-ea"/>
              </a:rPr>
              <a:t>指购买方式</a:t>
            </a:r>
          </a:p>
        </p:txBody>
      </p:sp>
      <p:sp>
        <p:nvSpPr>
          <p:cNvPr id="27" name="Rectangle 24"/>
          <p:cNvSpPr>
            <a:spLocks noChangeArrowheads="1"/>
          </p:cNvSpPr>
          <p:nvPr/>
        </p:nvSpPr>
        <p:spPr bwMode="gray">
          <a:xfrm>
            <a:off x="2323114" y="2287128"/>
            <a:ext cx="1261884" cy="307777"/>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kx="-3284103" algn="br" rotWithShape="0">
                    <a:schemeClr val="bg2">
                      <a:alpha val="50000"/>
                    </a:schemeClr>
                  </a:outerShdw>
                </a:effectLst>
              </a14:hiddenEffects>
            </a:ext>
          </a:extLst>
        </p:spPr>
        <p:txBody>
          <a:bodyPr wrap="none">
            <a:spAutoFit/>
          </a:bodyPr>
          <a:lstStyle/>
          <a:p>
            <a:pPr algn="ctr" fontAlgn="base">
              <a:spcBef>
                <a:spcPct val="0"/>
              </a:spcBef>
              <a:spcAft>
                <a:spcPct val="0"/>
              </a:spcAft>
            </a:pPr>
            <a:r>
              <a:rPr lang="zh-CN" altLang="en-US" sz="1400" dirty="0">
                <a:latin typeface="+mn-ea"/>
              </a:rPr>
              <a:t>由谁构成市场</a:t>
            </a:r>
          </a:p>
        </p:txBody>
      </p:sp>
      <p:sp>
        <p:nvSpPr>
          <p:cNvPr id="28"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2020993438"/>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right)">
                                      <p:cBhvr>
                                        <p:cTn id="54" dur="500"/>
                                        <p:tgtEl>
                                          <p:spTgt spid="19"/>
                                        </p:tgtEl>
                                      </p:cBhvr>
                                    </p:animEffect>
                                  </p:childTnLst>
                                </p:cTn>
                              </p:par>
                            </p:childTnLst>
                          </p:cTn>
                        </p:par>
                        <p:par>
                          <p:cTn id="55" fill="hold">
                            <p:stCondLst>
                              <p:cond delay="1000"/>
                            </p:stCondLst>
                            <p:childTnLst>
                              <p:par>
                                <p:cTn id="56" presetID="14" presetClass="entr" presetSubtype="10"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randombar(horizontal)">
                                      <p:cBhvr>
                                        <p:cTn id="58" dur="1000"/>
                                        <p:tgtEl>
                                          <p:spTgt spid="6"/>
                                        </p:tgtEl>
                                      </p:cBhvr>
                                    </p:animEffect>
                                  </p:childTnLst>
                                </p:cTn>
                              </p:par>
                            </p:childTnLst>
                          </p:cTn>
                        </p:par>
                        <p:par>
                          <p:cTn id="59" fill="hold">
                            <p:stCondLst>
                              <p:cond delay="2000"/>
                            </p:stCondLst>
                            <p:childTnLst>
                              <p:par>
                                <p:cTn id="60" presetID="14" presetClass="entr" presetSubtype="1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randombar(horizontal)">
                                      <p:cBhvr>
                                        <p:cTn id="62" dur="500"/>
                                        <p:tgtEl>
                                          <p:spTgt spid="21"/>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randombar(horizontal)">
                                      <p:cBhvr>
                                        <p:cTn id="65" dur="500"/>
                                        <p:tgtEl>
                                          <p:spTgt spid="22"/>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randombar(horizontal)">
                                      <p:cBhvr>
                                        <p:cTn id="68" dur="500"/>
                                        <p:tgtEl>
                                          <p:spTgt spid="27"/>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randombar(horizontal)">
                                      <p:cBhvr>
                                        <p:cTn id="71" dur="500"/>
                                        <p:tgtEl>
                                          <p:spTgt spid="26"/>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randombar(horizontal)">
                                      <p:cBhvr>
                                        <p:cTn id="74" dur="500"/>
                                        <p:tgtEl>
                                          <p:spTgt spid="24"/>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randombar(horizontal)">
                                      <p:cBhvr>
                                        <p:cTn id="77" dur="500"/>
                                        <p:tgtEl>
                                          <p:spTgt spid="23"/>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randombar(horizontal)">
                                      <p:cBhvr>
                                        <p:cTn id="8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1"/>
          <p:cNvSpPr>
            <a:spLocks noGrp="1"/>
          </p:cNvSpPr>
          <p:nvPr>
            <p:ph type="title"/>
          </p:nvPr>
        </p:nvSpPr>
        <p:spPr/>
        <p:txBody>
          <a:bodyPr/>
          <a:lstStyle/>
          <a:p>
            <a:r>
              <a:rPr lang="en-US" altLang="zh-CN" dirty="0" smtClean="0"/>
              <a:t>3-3 SWOT</a:t>
            </a:r>
            <a:r>
              <a:rPr lang="zh-CN" altLang="en-US" dirty="0" smtClean="0"/>
              <a:t>分析法</a:t>
            </a:r>
            <a:endParaRPr lang="zh-CN" altLang="en-US" dirty="0"/>
          </a:p>
        </p:txBody>
      </p:sp>
      <p:sp>
        <p:nvSpPr>
          <p:cNvPr id="3" name="灯片编号占位符 2"/>
          <p:cNvSpPr>
            <a:spLocks noGrp="1"/>
          </p:cNvSpPr>
          <p:nvPr>
            <p:ph type="sldNum" sz="quarter" idx="12"/>
          </p:nvPr>
        </p:nvSpPr>
        <p:spPr/>
        <p:txBody>
          <a:bodyPr/>
          <a:lstStyle/>
          <a:p>
            <a:fld id="{23DA680B-B80A-2545-AB30-B9870FE9052E}" type="slidenum">
              <a:rPr lang="zh-CN" altLang="en-US" smtClean="0"/>
              <a:pPr/>
              <a:t>15</a:t>
            </a:fld>
            <a:endParaRPr lang="zh-CN" altLang="en-US"/>
          </a:p>
        </p:txBody>
      </p:sp>
      <p:sp>
        <p:nvSpPr>
          <p:cNvPr id="4" name="Ellipse 28"/>
          <p:cNvSpPr/>
          <p:nvPr/>
        </p:nvSpPr>
        <p:spPr>
          <a:xfrm>
            <a:off x="6208714" y="1947863"/>
            <a:ext cx="1562100" cy="1562100"/>
          </a:xfrm>
          <a:prstGeom prst="ellipse">
            <a:avLst/>
          </a:prstGeom>
          <a:solidFill>
            <a:srgbClr val="F7F7F7">
              <a:alpha val="80000"/>
            </a:srgbClr>
          </a:solidFill>
          <a:ln w="76200">
            <a:solidFill>
              <a:schemeClr val="bg1">
                <a:lumMod val="50000"/>
              </a:schemeClr>
            </a:solidFill>
          </a:ln>
          <a:extLst/>
        </p:spPr>
        <p:txBody>
          <a:bodyPr anchor="ctr" anchorCtr="1"/>
          <a:lstStyle/>
          <a:p>
            <a:pPr algn="ctr">
              <a:defRPr/>
            </a:pPr>
            <a:r>
              <a:rPr lang="zh-CN" altLang="en-US" sz="2400" dirty="0" smtClean="0">
                <a:solidFill>
                  <a:srgbClr val="1C1C1C"/>
                </a:solidFill>
                <a:latin typeface="+mn-ea"/>
              </a:rPr>
              <a:t>劣势</a:t>
            </a:r>
            <a:endParaRPr lang="fr-FR" altLang="zh-CN" sz="2400" dirty="0">
              <a:solidFill>
                <a:srgbClr val="1C1C1C"/>
              </a:solidFill>
              <a:latin typeface="+mn-ea"/>
            </a:endParaRPr>
          </a:p>
        </p:txBody>
      </p:sp>
      <p:sp>
        <p:nvSpPr>
          <p:cNvPr id="5" name="Freeform 95"/>
          <p:cNvSpPr>
            <a:spLocks/>
          </p:cNvSpPr>
          <p:nvPr/>
        </p:nvSpPr>
        <p:spPr bwMode="auto">
          <a:xfrm>
            <a:off x="7285040" y="1882777"/>
            <a:ext cx="485775" cy="490537"/>
          </a:xfrm>
          <a:custGeom>
            <a:avLst/>
            <a:gdLst>
              <a:gd name="T0" fmla="*/ 2147483646 w 275"/>
              <a:gd name="T1" fmla="*/ 2147483646 h 275"/>
              <a:gd name="T2" fmla="*/ 2147483646 w 275"/>
              <a:gd name="T3" fmla="*/ 2147483646 h 275"/>
              <a:gd name="T4" fmla="*/ 2147483646 w 275"/>
              <a:gd name="T5" fmla="*/ 2147483646 h 275"/>
              <a:gd name="T6" fmla="*/ 2147483646 w 275"/>
              <a:gd name="T7" fmla="*/ 2147483646 h 275"/>
              <a:gd name="T8" fmla="*/ 0 w 275"/>
              <a:gd name="T9" fmla="*/ 2147483646 h 275"/>
              <a:gd name="T10" fmla="*/ 2147483646 w 275"/>
              <a:gd name="T11" fmla="*/ 2147483646 h 275"/>
              <a:gd name="T12" fmla="*/ 2147483646 w 275"/>
              <a:gd name="T13" fmla="*/ 2147483646 h 275"/>
              <a:gd name="T14" fmla="*/ 2147483646 w 275"/>
              <a:gd name="T15" fmla="*/ 2147483646 h 275"/>
              <a:gd name="T16" fmla="*/ 2147483646 w 275"/>
              <a:gd name="T17" fmla="*/ 2147483646 h 275"/>
              <a:gd name="T18" fmla="*/ 2147483646 w 275"/>
              <a:gd name="T19" fmla="*/ 2147483646 h 275"/>
              <a:gd name="T20" fmla="*/ 2147483646 w 275"/>
              <a:gd name="T21" fmla="*/ 2147483646 h 275"/>
              <a:gd name="T22" fmla="*/ 2147483646 w 275"/>
              <a:gd name="T23" fmla="*/ 2147483646 h 275"/>
              <a:gd name="T24" fmla="*/ 2147483646 w 275"/>
              <a:gd name="T25" fmla="*/ 2147483646 h 275"/>
              <a:gd name="T26" fmla="*/ 2147483646 w 275"/>
              <a:gd name="T27" fmla="*/ 2147483646 h 275"/>
              <a:gd name="T28" fmla="*/ 2147483646 w 275"/>
              <a:gd name="T29" fmla="*/ 2147483646 h 275"/>
              <a:gd name="T30" fmla="*/ 2147483646 w 275"/>
              <a:gd name="T31" fmla="*/ 2147483646 h 275"/>
              <a:gd name="T32" fmla="*/ 2147483646 w 275"/>
              <a:gd name="T33" fmla="*/ 2147483646 h 275"/>
              <a:gd name="T34" fmla="*/ 2147483646 w 275"/>
              <a:gd name="T35" fmla="*/ 2147483646 h 275"/>
              <a:gd name="T36" fmla="*/ 2147483646 w 275"/>
              <a:gd name="T37" fmla="*/ 2147483646 h 275"/>
              <a:gd name="T38" fmla="*/ 2147483646 w 275"/>
              <a:gd name="T39" fmla="*/ 0 h 275"/>
              <a:gd name="T40" fmla="*/ 2147483646 w 275"/>
              <a:gd name="T41" fmla="*/ 0 h 275"/>
              <a:gd name="T42" fmla="*/ 2147483646 w 275"/>
              <a:gd name="T43" fmla="*/ 2147483646 h 275"/>
              <a:gd name="T44" fmla="*/ 2147483646 w 275"/>
              <a:gd name="T45" fmla="*/ 2147483646 h 275"/>
              <a:gd name="T46" fmla="*/ 2147483646 w 275"/>
              <a:gd name="T47" fmla="*/ 2147483646 h 275"/>
              <a:gd name="T48" fmla="*/ 2147483646 w 275"/>
              <a:gd name="T49" fmla="*/ 2147483646 h 275"/>
              <a:gd name="T50" fmla="*/ 2147483646 w 275"/>
              <a:gd name="T51" fmla="*/ 2147483646 h 275"/>
              <a:gd name="T52" fmla="*/ 2147483646 w 275"/>
              <a:gd name="T53" fmla="*/ 2147483646 h 275"/>
              <a:gd name="T54" fmla="*/ 2147483646 w 275"/>
              <a:gd name="T55" fmla="*/ 2147483646 h 275"/>
              <a:gd name="T56" fmla="*/ 2147483646 w 275"/>
              <a:gd name="T57" fmla="*/ 2147483646 h 275"/>
              <a:gd name="T58" fmla="*/ 2147483646 w 275"/>
              <a:gd name="T59" fmla="*/ 2147483646 h 275"/>
              <a:gd name="T60" fmla="*/ 2147483646 w 275"/>
              <a:gd name="T61" fmla="*/ 2147483646 h 275"/>
              <a:gd name="T62" fmla="*/ 2147483646 w 275"/>
              <a:gd name="T63" fmla="*/ 2147483646 h 275"/>
              <a:gd name="T64" fmla="*/ 2147483646 w 275"/>
              <a:gd name="T65" fmla="*/ 2147483646 h 275"/>
              <a:gd name="T66" fmla="*/ 2147483646 w 275"/>
              <a:gd name="T67" fmla="*/ 2147483646 h 275"/>
              <a:gd name="T68" fmla="*/ 2147483646 w 275"/>
              <a:gd name="T69" fmla="*/ 2147483646 h 275"/>
              <a:gd name="T70" fmla="*/ 2147483646 w 275"/>
              <a:gd name="T71" fmla="*/ 2147483646 h 275"/>
              <a:gd name="T72" fmla="*/ 2147483646 w 275"/>
              <a:gd name="T73" fmla="*/ 2147483646 h 275"/>
              <a:gd name="T74" fmla="*/ 2147483646 w 275"/>
              <a:gd name="T75" fmla="*/ 2147483646 h 275"/>
              <a:gd name="T76" fmla="*/ 2147483646 w 275"/>
              <a:gd name="T77" fmla="*/ 2147483646 h 2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5"/>
              <a:gd name="T118" fmla="*/ 0 h 275"/>
              <a:gd name="T119" fmla="*/ 275 w 275"/>
              <a:gd name="T120" fmla="*/ 275 h 2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28" y="229"/>
                </a:lnTo>
                <a:lnTo>
                  <a:pt x="39" y="224"/>
                </a:lnTo>
                <a:lnTo>
                  <a:pt x="32" y="214"/>
                </a:lnTo>
                <a:lnTo>
                  <a:pt x="26" y="206"/>
                </a:lnTo>
                <a:lnTo>
                  <a:pt x="21" y="196"/>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101" y="6"/>
                </a:lnTo>
                <a:lnTo>
                  <a:pt x="113" y="2"/>
                </a:lnTo>
                <a:lnTo>
                  <a:pt x="127"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85" y="260"/>
                </a:lnTo>
                <a:lnTo>
                  <a:pt x="168" y="267"/>
                </a:lnTo>
                <a:lnTo>
                  <a:pt x="152" y="271"/>
                </a:lnTo>
                <a:lnTo>
                  <a:pt x="134" y="274"/>
                </a:lnTo>
                <a:lnTo>
                  <a:pt x="117" y="275"/>
                </a:lnTo>
                <a:close/>
              </a:path>
            </a:pathLst>
          </a:custGeom>
          <a:solidFill>
            <a:schemeClr val="bg1">
              <a:lumMod val="50000"/>
            </a:schemeClr>
          </a:solidFill>
          <a:ln w="38100">
            <a:solidFill>
              <a:srgbClr val="F7F7F7"/>
            </a:solidFill>
            <a:round/>
            <a:headEnd/>
            <a:tailEnd/>
          </a:ln>
        </p:spPr>
        <p:txBody>
          <a:bodyPr anchor="ctr" anchorCtr="1"/>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fr-FR" altLang="zh-CN" sz="2400" dirty="0" smtClean="0">
                <a:solidFill>
                  <a:srgbClr val="071F65"/>
                </a:solidFill>
                <a:latin typeface="+mj-lt"/>
                <a:ea typeface="微软雅黑" panose="020B0503020204020204" pitchFamily="34" charset="-122"/>
              </a:rPr>
              <a:t>W</a:t>
            </a:r>
            <a:endParaRPr lang="fr-FR" altLang="zh-CN" sz="2400" dirty="0">
              <a:solidFill>
                <a:srgbClr val="071F65"/>
              </a:solidFill>
              <a:latin typeface="+mj-lt"/>
              <a:ea typeface="微软雅黑" panose="020B0503020204020204" pitchFamily="34" charset="-122"/>
            </a:endParaRPr>
          </a:p>
        </p:txBody>
      </p:sp>
      <p:sp>
        <p:nvSpPr>
          <p:cNvPr id="6" name="Freeform 185"/>
          <p:cNvSpPr>
            <a:spLocks/>
          </p:cNvSpPr>
          <p:nvPr/>
        </p:nvSpPr>
        <p:spPr bwMode="auto">
          <a:xfrm flipH="1">
            <a:off x="7527926" y="2212977"/>
            <a:ext cx="501650" cy="1246187"/>
          </a:xfrm>
          <a:custGeom>
            <a:avLst/>
            <a:gdLst>
              <a:gd name="T0" fmla="*/ 2147483646 w 283"/>
              <a:gd name="T1" fmla="*/ 2147483646 h 702"/>
              <a:gd name="T2" fmla="*/ 2147483646 w 283"/>
              <a:gd name="T3" fmla="*/ 2147483646 h 702"/>
              <a:gd name="T4" fmla="*/ 2147483646 w 283"/>
              <a:gd name="T5" fmla="*/ 2147483646 h 702"/>
              <a:gd name="T6" fmla="*/ 2147483646 w 283"/>
              <a:gd name="T7" fmla="*/ 2147483646 h 702"/>
              <a:gd name="T8" fmla="*/ 2147483646 w 283"/>
              <a:gd name="T9" fmla="*/ 2147483646 h 702"/>
              <a:gd name="T10" fmla="*/ 2147483646 w 283"/>
              <a:gd name="T11" fmla="*/ 2147483646 h 702"/>
              <a:gd name="T12" fmla="*/ 2147483646 w 283"/>
              <a:gd name="T13" fmla="*/ 2147483646 h 702"/>
              <a:gd name="T14" fmla="*/ 2147483646 w 283"/>
              <a:gd name="T15" fmla="*/ 2147483646 h 702"/>
              <a:gd name="T16" fmla="*/ 2147483646 w 283"/>
              <a:gd name="T17" fmla="*/ 2147483646 h 702"/>
              <a:gd name="T18" fmla="*/ 2147483646 w 283"/>
              <a:gd name="T19" fmla="*/ 2147483646 h 702"/>
              <a:gd name="T20" fmla="*/ 2147483646 w 283"/>
              <a:gd name="T21" fmla="*/ 2147483646 h 702"/>
              <a:gd name="T22" fmla="*/ 2147483646 w 283"/>
              <a:gd name="T23" fmla="*/ 2147483646 h 702"/>
              <a:gd name="T24" fmla="*/ 2147483646 w 283"/>
              <a:gd name="T25" fmla="*/ 2147483646 h 702"/>
              <a:gd name="T26" fmla="*/ 2147483646 w 283"/>
              <a:gd name="T27" fmla="*/ 2147483646 h 702"/>
              <a:gd name="T28" fmla="*/ 2147483646 w 283"/>
              <a:gd name="T29" fmla="*/ 2147483646 h 702"/>
              <a:gd name="T30" fmla="*/ 2147483646 w 283"/>
              <a:gd name="T31" fmla="*/ 2147483646 h 702"/>
              <a:gd name="T32" fmla="*/ 2147483646 w 283"/>
              <a:gd name="T33" fmla="*/ 2147483646 h 702"/>
              <a:gd name="T34" fmla="*/ 2147483646 w 283"/>
              <a:gd name="T35" fmla="*/ 0 h 702"/>
              <a:gd name="T36" fmla="*/ 2147483646 w 283"/>
              <a:gd name="T37" fmla="*/ 2147483646 h 702"/>
              <a:gd name="T38" fmla="*/ 2147483646 w 283"/>
              <a:gd name="T39" fmla="*/ 2147483646 h 702"/>
              <a:gd name="T40" fmla="*/ 2147483646 w 283"/>
              <a:gd name="T41" fmla="*/ 2147483646 h 702"/>
              <a:gd name="T42" fmla="*/ 2147483646 w 283"/>
              <a:gd name="T43" fmla="*/ 2147483646 h 702"/>
              <a:gd name="T44" fmla="*/ 2147483646 w 283"/>
              <a:gd name="T45" fmla="*/ 2147483646 h 702"/>
              <a:gd name="T46" fmla="*/ 0 w 283"/>
              <a:gd name="T47" fmla="*/ 2147483646 h 702"/>
              <a:gd name="T48" fmla="*/ 0 w 283"/>
              <a:gd name="T49" fmla="*/ 2147483646 h 702"/>
              <a:gd name="T50" fmla="*/ 2147483646 w 283"/>
              <a:gd name="T51" fmla="*/ 2147483646 h 702"/>
              <a:gd name="T52" fmla="*/ 2147483646 w 283"/>
              <a:gd name="T53" fmla="*/ 2147483646 h 702"/>
              <a:gd name="T54" fmla="*/ 2147483646 w 283"/>
              <a:gd name="T55" fmla="*/ 2147483646 h 702"/>
              <a:gd name="T56" fmla="*/ 2147483646 w 283"/>
              <a:gd name="T57" fmla="*/ 2147483646 h 702"/>
              <a:gd name="T58" fmla="*/ 2147483646 w 283"/>
              <a:gd name="T59" fmla="*/ 2147483646 h 702"/>
              <a:gd name="T60" fmla="*/ 2147483646 w 283"/>
              <a:gd name="T61" fmla="*/ 2147483646 h 702"/>
              <a:gd name="T62" fmla="*/ 2147483646 w 283"/>
              <a:gd name="T63" fmla="*/ 2147483646 h 702"/>
              <a:gd name="T64" fmla="*/ 2147483646 w 283"/>
              <a:gd name="T65" fmla="*/ 2147483646 h 702"/>
              <a:gd name="T66" fmla="*/ 2147483646 w 283"/>
              <a:gd name="T67" fmla="*/ 2147483646 h 702"/>
              <a:gd name="T68" fmla="*/ 2147483646 w 283"/>
              <a:gd name="T69" fmla="*/ 2147483646 h 702"/>
              <a:gd name="T70" fmla="*/ 2147483646 w 283"/>
              <a:gd name="T71" fmla="*/ 2147483646 h 702"/>
              <a:gd name="T72" fmla="*/ 2147483646 w 283"/>
              <a:gd name="T73" fmla="*/ 2147483646 h 702"/>
              <a:gd name="T74" fmla="*/ 2147483646 w 283"/>
              <a:gd name="T75" fmla="*/ 2147483646 h 7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2" y="268"/>
                </a:lnTo>
                <a:lnTo>
                  <a:pt x="105" y="243"/>
                </a:lnTo>
                <a:lnTo>
                  <a:pt x="108" y="220"/>
                </a:lnTo>
                <a:lnTo>
                  <a:pt x="114" y="197"/>
                </a:lnTo>
                <a:lnTo>
                  <a:pt x="120" y="174"/>
                </a:lnTo>
                <a:lnTo>
                  <a:pt x="128" y="152"/>
                </a:lnTo>
                <a:lnTo>
                  <a:pt x="136" y="131"/>
                </a:lnTo>
                <a:lnTo>
                  <a:pt x="146" y="110"/>
                </a:lnTo>
                <a:lnTo>
                  <a:pt x="135" y="99"/>
                </a:lnTo>
                <a:lnTo>
                  <a:pt x="127" y="87"/>
                </a:lnTo>
                <a:lnTo>
                  <a:pt x="118" y="74"/>
                </a:lnTo>
                <a:lnTo>
                  <a:pt x="111" y="60"/>
                </a:lnTo>
                <a:lnTo>
                  <a:pt x="106" y="46"/>
                </a:lnTo>
                <a:lnTo>
                  <a:pt x="101" y="31"/>
                </a:lnTo>
                <a:lnTo>
                  <a:pt x="99" y="15"/>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76" y="693"/>
                </a:lnTo>
                <a:lnTo>
                  <a:pt x="188" y="686"/>
                </a:lnTo>
                <a:lnTo>
                  <a:pt x="202" y="680"/>
                </a:lnTo>
                <a:lnTo>
                  <a:pt x="216" y="674"/>
                </a:lnTo>
                <a:lnTo>
                  <a:pt x="231" y="670"/>
                </a:lnTo>
                <a:lnTo>
                  <a:pt x="245" y="668"/>
                </a:lnTo>
                <a:lnTo>
                  <a:pt x="261" y="667"/>
                </a:lnTo>
                <a:lnTo>
                  <a:pt x="277" y="665"/>
                </a:lnTo>
                <a:lnTo>
                  <a:pt x="283" y="667"/>
                </a:lnTo>
                <a:close/>
              </a:path>
            </a:pathLst>
          </a:custGeom>
          <a:solidFill>
            <a:schemeClr val="bg1">
              <a:lumMod val="50000"/>
              <a:alpha val="80000"/>
            </a:schemeClr>
          </a:solidFill>
          <a:ln w="9525">
            <a:solidFill>
              <a:schemeClr val="bg1"/>
            </a:solidFill>
            <a:round/>
            <a:headEnd/>
            <a:tailEnd/>
          </a:ln>
        </p:spPr>
        <p:txBody>
          <a:bodyPr/>
          <a:lstStyle/>
          <a:p>
            <a:endParaRPr lang="zh-CN" altLang="en-US"/>
          </a:p>
        </p:txBody>
      </p:sp>
      <p:sp>
        <p:nvSpPr>
          <p:cNvPr id="7" name="Ellipse 28"/>
          <p:cNvSpPr/>
          <p:nvPr/>
        </p:nvSpPr>
        <p:spPr>
          <a:xfrm>
            <a:off x="4351340" y="1947863"/>
            <a:ext cx="1563687" cy="1562100"/>
          </a:xfrm>
          <a:prstGeom prst="ellipse">
            <a:avLst/>
          </a:prstGeom>
          <a:solidFill>
            <a:srgbClr val="F7F7F7">
              <a:alpha val="80000"/>
            </a:srgbClr>
          </a:solidFill>
          <a:ln w="76200">
            <a:solidFill>
              <a:srgbClr val="071F65"/>
            </a:solidFill>
          </a:ln>
          <a:extLst/>
        </p:spPr>
        <p:txBody>
          <a:bodyPr anchor="ctr" anchorCtr="1"/>
          <a:lstStyle/>
          <a:p>
            <a:pPr algn="ctr">
              <a:defRPr/>
            </a:pPr>
            <a:r>
              <a:rPr lang="zh-CN" altLang="en-US" sz="2400" dirty="0">
                <a:solidFill>
                  <a:srgbClr val="1C1C1C"/>
                </a:solidFill>
                <a:latin typeface="+mn-ea"/>
              </a:rPr>
              <a:t>优势</a:t>
            </a:r>
            <a:endParaRPr lang="fr-FR" sz="2400" dirty="0">
              <a:solidFill>
                <a:srgbClr val="1C1C1C"/>
              </a:solidFill>
              <a:latin typeface="+mn-ea"/>
            </a:endParaRPr>
          </a:p>
        </p:txBody>
      </p:sp>
      <p:sp>
        <p:nvSpPr>
          <p:cNvPr id="8" name="Freeform 95"/>
          <p:cNvSpPr>
            <a:spLocks/>
          </p:cNvSpPr>
          <p:nvPr/>
        </p:nvSpPr>
        <p:spPr bwMode="auto">
          <a:xfrm flipH="1">
            <a:off x="4351339" y="1882777"/>
            <a:ext cx="487362" cy="490537"/>
          </a:xfrm>
          <a:custGeom>
            <a:avLst/>
            <a:gdLst>
              <a:gd name="T0" fmla="*/ 2147483646 w 275"/>
              <a:gd name="T1" fmla="*/ 2147483646 h 275"/>
              <a:gd name="T2" fmla="*/ 2147483646 w 275"/>
              <a:gd name="T3" fmla="*/ 2147483646 h 275"/>
              <a:gd name="T4" fmla="*/ 2147483646 w 275"/>
              <a:gd name="T5" fmla="*/ 2147483646 h 275"/>
              <a:gd name="T6" fmla="*/ 2147483646 w 275"/>
              <a:gd name="T7" fmla="*/ 2147483646 h 275"/>
              <a:gd name="T8" fmla="*/ 0 w 275"/>
              <a:gd name="T9" fmla="*/ 2147483646 h 275"/>
              <a:gd name="T10" fmla="*/ 2147483646 w 275"/>
              <a:gd name="T11" fmla="*/ 2147483646 h 275"/>
              <a:gd name="T12" fmla="*/ 2147483646 w 275"/>
              <a:gd name="T13" fmla="*/ 2147483646 h 275"/>
              <a:gd name="T14" fmla="*/ 2147483646 w 275"/>
              <a:gd name="T15" fmla="*/ 2147483646 h 275"/>
              <a:gd name="T16" fmla="*/ 2147483646 w 275"/>
              <a:gd name="T17" fmla="*/ 2147483646 h 275"/>
              <a:gd name="T18" fmla="*/ 2147483646 w 275"/>
              <a:gd name="T19" fmla="*/ 2147483646 h 275"/>
              <a:gd name="T20" fmla="*/ 2147483646 w 275"/>
              <a:gd name="T21" fmla="*/ 2147483646 h 275"/>
              <a:gd name="T22" fmla="*/ 2147483646 w 275"/>
              <a:gd name="T23" fmla="*/ 2147483646 h 275"/>
              <a:gd name="T24" fmla="*/ 2147483646 w 275"/>
              <a:gd name="T25" fmla="*/ 2147483646 h 275"/>
              <a:gd name="T26" fmla="*/ 2147483646 w 275"/>
              <a:gd name="T27" fmla="*/ 2147483646 h 275"/>
              <a:gd name="T28" fmla="*/ 2147483646 w 275"/>
              <a:gd name="T29" fmla="*/ 2147483646 h 275"/>
              <a:gd name="T30" fmla="*/ 2147483646 w 275"/>
              <a:gd name="T31" fmla="*/ 2147483646 h 275"/>
              <a:gd name="T32" fmla="*/ 2147483646 w 275"/>
              <a:gd name="T33" fmla="*/ 2147483646 h 275"/>
              <a:gd name="T34" fmla="*/ 2147483646 w 275"/>
              <a:gd name="T35" fmla="*/ 2147483646 h 275"/>
              <a:gd name="T36" fmla="*/ 2147483646 w 275"/>
              <a:gd name="T37" fmla="*/ 2147483646 h 275"/>
              <a:gd name="T38" fmla="*/ 2147483646 w 275"/>
              <a:gd name="T39" fmla="*/ 0 h 275"/>
              <a:gd name="T40" fmla="*/ 2147483646 w 275"/>
              <a:gd name="T41" fmla="*/ 0 h 275"/>
              <a:gd name="T42" fmla="*/ 2147483646 w 275"/>
              <a:gd name="T43" fmla="*/ 2147483646 h 275"/>
              <a:gd name="T44" fmla="*/ 2147483646 w 275"/>
              <a:gd name="T45" fmla="*/ 2147483646 h 275"/>
              <a:gd name="T46" fmla="*/ 2147483646 w 275"/>
              <a:gd name="T47" fmla="*/ 2147483646 h 275"/>
              <a:gd name="T48" fmla="*/ 2147483646 w 275"/>
              <a:gd name="T49" fmla="*/ 2147483646 h 275"/>
              <a:gd name="T50" fmla="*/ 2147483646 w 275"/>
              <a:gd name="T51" fmla="*/ 2147483646 h 275"/>
              <a:gd name="T52" fmla="*/ 2147483646 w 275"/>
              <a:gd name="T53" fmla="*/ 2147483646 h 275"/>
              <a:gd name="T54" fmla="*/ 2147483646 w 275"/>
              <a:gd name="T55" fmla="*/ 2147483646 h 275"/>
              <a:gd name="T56" fmla="*/ 2147483646 w 275"/>
              <a:gd name="T57" fmla="*/ 2147483646 h 275"/>
              <a:gd name="T58" fmla="*/ 2147483646 w 275"/>
              <a:gd name="T59" fmla="*/ 2147483646 h 275"/>
              <a:gd name="T60" fmla="*/ 2147483646 w 275"/>
              <a:gd name="T61" fmla="*/ 2147483646 h 275"/>
              <a:gd name="T62" fmla="*/ 2147483646 w 275"/>
              <a:gd name="T63" fmla="*/ 2147483646 h 275"/>
              <a:gd name="T64" fmla="*/ 2147483646 w 275"/>
              <a:gd name="T65" fmla="*/ 2147483646 h 275"/>
              <a:gd name="T66" fmla="*/ 2147483646 w 275"/>
              <a:gd name="T67" fmla="*/ 2147483646 h 275"/>
              <a:gd name="T68" fmla="*/ 2147483646 w 275"/>
              <a:gd name="T69" fmla="*/ 2147483646 h 275"/>
              <a:gd name="T70" fmla="*/ 2147483646 w 275"/>
              <a:gd name="T71" fmla="*/ 2147483646 h 275"/>
              <a:gd name="T72" fmla="*/ 2147483646 w 275"/>
              <a:gd name="T73" fmla="*/ 2147483646 h 275"/>
              <a:gd name="T74" fmla="*/ 2147483646 w 275"/>
              <a:gd name="T75" fmla="*/ 2147483646 h 275"/>
              <a:gd name="T76" fmla="*/ 2147483646 w 275"/>
              <a:gd name="T77" fmla="*/ 2147483646 h 2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5"/>
              <a:gd name="T118" fmla="*/ 0 h 275"/>
              <a:gd name="T119" fmla="*/ 275 w 275"/>
              <a:gd name="T120" fmla="*/ 275 h 2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28" y="229"/>
                </a:lnTo>
                <a:lnTo>
                  <a:pt x="39" y="224"/>
                </a:lnTo>
                <a:lnTo>
                  <a:pt x="32" y="214"/>
                </a:lnTo>
                <a:lnTo>
                  <a:pt x="26" y="206"/>
                </a:lnTo>
                <a:lnTo>
                  <a:pt x="21" y="196"/>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101" y="6"/>
                </a:lnTo>
                <a:lnTo>
                  <a:pt x="113" y="2"/>
                </a:lnTo>
                <a:lnTo>
                  <a:pt x="127"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85" y="260"/>
                </a:lnTo>
                <a:lnTo>
                  <a:pt x="168" y="267"/>
                </a:lnTo>
                <a:lnTo>
                  <a:pt x="152" y="271"/>
                </a:lnTo>
                <a:lnTo>
                  <a:pt x="134" y="274"/>
                </a:lnTo>
                <a:lnTo>
                  <a:pt x="117" y="275"/>
                </a:lnTo>
                <a:close/>
              </a:path>
            </a:pathLst>
          </a:custGeom>
          <a:solidFill>
            <a:srgbClr val="071F65"/>
          </a:solidFill>
          <a:ln w="38100">
            <a:solidFill>
              <a:srgbClr val="F7F7F7"/>
            </a:solidFill>
            <a:round/>
            <a:headEnd/>
            <a:tailEnd/>
          </a:ln>
        </p:spPr>
        <p:txBody>
          <a:bodyPr anchor="ctr" anchorCtr="1"/>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fr-FR" altLang="zh-CN" sz="2400" dirty="0" smtClean="0">
                <a:solidFill>
                  <a:schemeClr val="bg1"/>
                </a:solidFill>
                <a:latin typeface="+mj-lt"/>
                <a:ea typeface="微软雅黑" panose="020B0503020204020204" pitchFamily="34" charset="-122"/>
              </a:rPr>
              <a:t>S</a:t>
            </a:r>
            <a:endParaRPr lang="fr-FR" altLang="zh-CN" sz="2400" dirty="0">
              <a:solidFill>
                <a:schemeClr val="bg1"/>
              </a:solidFill>
              <a:latin typeface="+mj-lt"/>
              <a:ea typeface="微软雅黑" panose="020B0503020204020204" pitchFamily="34" charset="-122"/>
            </a:endParaRPr>
          </a:p>
        </p:txBody>
      </p:sp>
      <p:sp>
        <p:nvSpPr>
          <p:cNvPr id="9" name="Freeform 185"/>
          <p:cNvSpPr>
            <a:spLocks/>
          </p:cNvSpPr>
          <p:nvPr/>
        </p:nvSpPr>
        <p:spPr bwMode="auto">
          <a:xfrm>
            <a:off x="4094164" y="2212977"/>
            <a:ext cx="501650" cy="1246187"/>
          </a:xfrm>
          <a:custGeom>
            <a:avLst/>
            <a:gdLst>
              <a:gd name="T0" fmla="*/ 2147483646 w 283"/>
              <a:gd name="T1" fmla="*/ 2147483646 h 702"/>
              <a:gd name="T2" fmla="*/ 2147483646 w 283"/>
              <a:gd name="T3" fmla="*/ 2147483646 h 702"/>
              <a:gd name="T4" fmla="*/ 2147483646 w 283"/>
              <a:gd name="T5" fmla="*/ 2147483646 h 702"/>
              <a:gd name="T6" fmla="*/ 2147483646 w 283"/>
              <a:gd name="T7" fmla="*/ 2147483646 h 702"/>
              <a:gd name="T8" fmla="*/ 2147483646 w 283"/>
              <a:gd name="T9" fmla="*/ 2147483646 h 702"/>
              <a:gd name="T10" fmla="*/ 2147483646 w 283"/>
              <a:gd name="T11" fmla="*/ 2147483646 h 702"/>
              <a:gd name="T12" fmla="*/ 2147483646 w 283"/>
              <a:gd name="T13" fmla="*/ 2147483646 h 702"/>
              <a:gd name="T14" fmla="*/ 2147483646 w 283"/>
              <a:gd name="T15" fmla="*/ 2147483646 h 702"/>
              <a:gd name="T16" fmla="*/ 2147483646 w 283"/>
              <a:gd name="T17" fmla="*/ 2147483646 h 702"/>
              <a:gd name="T18" fmla="*/ 2147483646 w 283"/>
              <a:gd name="T19" fmla="*/ 2147483646 h 702"/>
              <a:gd name="T20" fmla="*/ 2147483646 w 283"/>
              <a:gd name="T21" fmla="*/ 2147483646 h 702"/>
              <a:gd name="T22" fmla="*/ 2147483646 w 283"/>
              <a:gd name="T23" fmla="*/ 2147483646 h 702"/>
              <a:gd name="T24" fmla="*/ 2147483646 w 283"/>
              <a:gd name="T25" fmla="*/ 2147483646 h 702"/>
              <a:gd name="T26" fmla="*/ 2147483646 w 283"/>
              <a:gd name="T27" fmla="*/ 2147483646 h 702"/>
              <a:gd name="T28" fmla="*/ 2147483646 w 283"/>
              <a:gd name="T29" fmla="*/ 2147483646 h 702"/>
              <a:gd name="T30" fmla="*/ 2147483646 w 283"/>
              <a:gd name="T31" fmla="*/ 2147483646 h 702"/>
              <a:gd name="T32" fmla="*/ 2147483646 w 283"/>
              <a:gd name="T33" fmla="*/ 2147483646 h 702"/>
              <a:gd name="T34" fmla="*/ 2147483646 w 283"/>
              <a:gd name="T35" fmla="*/ 0 h 702"/>
              <a:gd name="T36" fmla="*/ 2147483646 w 283"/>
              <a:gd name="T37" fmla="*/ 2147483646 h 702"/>
              <a:gd name="T38" fmla="*/ 2147483646 w 283"/>
              <a:gd name="T39" fmla="*/ 2147483646 h 702"/>
              <a:gd name="T40" fmla="*/ 2147483646 w 283"/>
              <a:gd name="T41" fmla="*/ 2147483646 h 702"/>
              <a:gd name="T42" fmla="*/ 2147483646 w 283"/>
              <a:gd name="T43" fmla="*/ 2147483646 h 702"/>
              <a:gd name="T44" fmla="*/ 2147483646 w 283"/>
              <a:gd name="T45" fmla="*/ 2147483646 h 702"/>
              <a:gd name="T46" fmla="*/ 0 w 283"/>
              <a:gd name="T47" fmla="*/ 2147483646 h 702"/>
              <a:gd name="T48" fmla="*/ 0 w 283"/>
              <a:gd name="T49" fmla="*/ 2147483646 h 702"/>
              <a:gd name="T50" fmla="*/ 2147483646 w 283"/>
              <a:gd name="T51" fmla="*/ 2147483646 h 702"/>
              <a:gd name="T52" fmla="*/ 2147483646 w 283"/>
              <a:gd name="T53" fmla="*/ 2147483646 h 702"/>
              <a:gd name="T54" fmla="*/ 2147483646 w 283"/>
              <a:gd name="T55" fmla="*/ 2147483646 h 702"/>
              <a:gd name="T56" fmla="*/ 2147483646 w 283"/>
              <a:gd name="T57" fmla="*/ 2147483646 h 702"/>
              <a:gd name="T58" fmla="*/ 2147483646 w 283"/>
              <a:gd name="T59" fmla="*/ 2147483646 h 702"/>
              <a:gd name="T60" fmla="*/ 2147483646 w 283"/>
              <a:gd name="T61" fmla="*/ 2147483646 h 702"/>
              <a:gd name="T62" fmla="*/ 2147483646 w 283"/>
              <a:gd name="T63" fmla="*/ 2147483646 h 702"/>
              <a:gd name="T64" fmla="*/ 2147483646 w 283"/>
              <a:gd name="T65" fmla="*/ 2147483646 h 702"/>
              <a:gd name="T66" fmla="*/ 2147483646 w 283"/>
              <a:gd name="T67" fmla="*/ 2147483646 h 702"/>
              <a:gd name="T68" fmla="*/ 2147483646 w 283"/>
              <a:gd name="T69" fmla="*/ 2147483646 h 702"/>
              <a:gd name="T70" fmla="*/ 2147483646 w 283"/>
              <a:gd name="T71" fmla="*/ 2147483646 h 702"/>
              <a:gd name="T72" fmla="*/ 2147483646 w 283"/>
              <a:gd name="T73" fmla="*/ 2147483646 h 702"/>
              <a:gd name="T74" fmla="*/ 2147483646 w 283"/>
              <a:gd name="T75" fmla="*/ 2147483646 h 7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2" y="268"/>
                </a:lnTo>
                <a:lnTo>
                  <a:pt x="105" y="243"/>
                </a:lnTo>
                <a:lnTo>
                  <a:pt x="108" y="220"/>
                </a:lnTo>
                <a:lnTo>
                  <a:pt x="114" y="197"/>
                </a:lnTo>
                <a:lnTo>
                  <a:pt x="120" y="174"/>
                </a:lnTo>
                <a:lnTo>
                  <a:pt x="128" y="152"/>
                </a:lnTo>
                <a:lnTo>
                  <a:pt x="136" y="131"/>
                </a:lnTo>
                <a:lnTo>
                  <a:pt x="146" y="110"/>
                </a:lnTo>
                <a:lnTo>
                  <a:pt x="135" y="99"/>
                </a:lnTo>
                <a:lnTo>
                  <a:pt x="127" y="87"/>
                </a:lnTo>
                <a:lnTo>
                  <a:pt x="118" y="74"/>
                </a:lnTo>
                <a:lnTo>
                  <a:pt x="111" y="60"/>
                </a:lnTo>
                <a:lnTo>
                  <a:pt x="106" y="46"/>
                </a:lnTo>
                <a:lnTo>
                  <a:pt x="101" y="31"/>
                </a:lnTo>
                <a:lnTo>
                  <a:pt x="99" y="15"/>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76" y="693"/>
                </a:lnTo>
                <a:lnTo>
                  <a:pt x="188" y="686"/>
                </a:lnTo>
                <a:lnTo>
                  <a:pt x="202" y="680"/>
                </a:lnTo>
                <a:lnTo>
                  <a:pt x="216" y="674"/>
                </a:lnTo>
                <a:lnTo>
                  <a:pt x="231" y="670"/>
                </a:lnTo>
                <a:lnTo>
                  <a:pt x="245" y="668"/>
                </a:lnTo>
                <a:lnTo>
                  <a:pt x="261" y="667"/>
                </a:lnTo>
                <a:lnTo>
                  <a:pt x="277" y="665"/>
                </a:lnTo>
                <a:lnTo>
                  <a:pt x="283" y="667"/>
                </a:lnTo>
                <a:close/>
              </a:path>
            </a:pathLst>
          </a:custGeom>
          <a:solidFill>
            <a:srgbClr val="071F65"/>
          </a:solidFill>
          <a:ln w="9525">
            <a:solidFill>
              <a:schemeClr val="bg1"/>
            </a:solidFill>
            <a:round/>
            <a:headEnd/>
            <a:tailEnd/>
          </a:ln>
        </p:spPr>
        <p:txBody>
          <a:bodyPr/>
          <a:lstStyle/>
          <a:p>
            <a:endParaRPr lang="zh-CN" altLang="en-US"/>
          </a:p>
        </p:txBody>
      </p:sp>
      <p:sp>
        <p:nvSpPr>
          <p:cNvPr id="10" name="Ellipse 28"/>
          <p:cNvSpPr/>
          <p:nvPr/>
        </p:nvSpPr>
        <p:spPr>
          <a:xfrm>
            <a:off x="6208714" y="3894138"/>
            <a:ext cx="1562100" cy="1562100"/>
          </a:xfrm>
          <a:prstGeom prst="ellipse">
            <a:avLst/>
          </a:prstGeom>
          <a:solidFill>
            <a:srgbClr val="F7F7F7"/>
          </a:solidFill>
          <a:ln w="76200">
            <a:solidFill>
              <a:srgbClr val="071F65"/>
            </a:solidFill>
          </a:ln>
          <a:extLst/>
        </p:spPr>
        <p:txBody>
          <a:bodyPr anchor="ctr" anchorCtr="1"/>
          <a:lstStyle/>
          <a:p>
            <a:pPr algn="ctr">
              <a:defRPr/>
            </a:pPr>
            <a:r>
              <a:rPr lang="zh-CN" altLang="en-US" sz="2400" dirty="0" smtClean="0">
                <a:solidFill>
                  <a:srgbClr val="1C1C1C"/>
                </a:solidFill>
                <a:latin typeface="+mn-ea"/>
              </a:rPr>
              <a:t>威胁</a:t>
            </a:r>
            <a:endParaRPr lang="fr-FR" altLang="zh-CN" sz="2400" dirty="0">
              <a:solidFill>
                <a:srgbClr val="1C1C1C"/>
              </a:solidFill>
              <a:latin typeface="+mn-ea"/>
            </a:endParaRPr>
          </a:p>
        </p:txBody>
      </p:sp>
      <p:sp>
        <p:nvSpPr>
          <p:cNvPr id="11" name="Freeform 95"/>
          <p:cNvSpPr>
            <a:spLocks/>
          </p:cNvSpPr>
          <p:nvPr/>
        </p:nvSpPr>
        <p:spPr bwMode="auto">
          <a:xfrm>
            <a:off x="7285040" y="3829052"/>
            <a:ext cx="485775" cy="490537"/>
          </a:xfrm>
          <a:custGeom>
            <a:avLst/>
            <a:gdLst>
              <a:gd name="T0" fmla="*/ 117 w 275"/>
              <a:gd name="T1" fmla="*/ 275 h 275"/>
              <a:gd name="T2" fmla="*/ 77 w 275"/>
              <a:gd name="T3" fmla="*/ 271 h 275"/>
              <a:gd name="T4" fmla="*/ 45 w 275"/>
              <a:gd name="T5" fmla="*/ 262 h 275"/>
              <a:gd name="T6" fmla="*/ 24 w 275"/>
              <a:gd name="T7" fmla="*/ 252 h 275"/>
              <a:gd name="T8" fmla="*/ 0 w 275"/>
              <a:gd name="T9" fmla="*/ 239 h 275"/>
              <a:gd name="T10" fmla="*/ 16 w 275"/>
              <a:gd name="T11" fmla="*/ 234 h 275"/>
              <a:gd name="T12" fmla="*/ 39 w 275"/>
              <a:gd name="T13" fmla="*/ 224 h 275"/>
              <a:gd name="T14" fmla="*/ 32 w 275"/>
              <a:gd name="T15" fmla="*/ 214 h 275"/>
              <a:gd name="T16" fmla="*/ 21 w 275"/>
              <a:gd name="T17" fmla="*/ 196 h 275"/>
              <a:gd name="T18" fmla="*/ 16 w 275"/>
              <a:gd name="T19" fmla="*/ 185 h 275"/>
              <a:gd name="T20" fmla="*/ 8 w 275"/>
              <a:gd name="T21" fmla="*/ 160 h 275"/>
              <a:gd name="T22" fmla="*/ 5 w 275"/>
              <a:gd name="T23" fmla="*/ 133 h 275"/>
              <a:gd name="T24" fmla="*/ 8 w 275"/>
              <a:gd name="T25" fmla="*/ 108 h 275"/>
              <a:gd name="T26" fmla="*/ 16 w 275"/>
              <a:gd name="T27" fmla="*/ 82 h 275"/>
              <a:gd name="T28" fmla="*/ 28 w 275"/>
              <a:gd name="T29" fmla="*/ 59 h 275"/>
              <a:gd name="T30" fmla="*/ 44 w 275"/>
              <a:gd name="T31" fmla="*/ 40 h 275"/>
              <a:gd name="T32" fmla="*/ 65 w 275"/>
              <a:gd name="T33" fmla="*/ 23 h 275"/>
              <a:gd name="T34" fmla="*/ 89 w 275"/>
              <a:gd name="T35" fmla="*/ 9 h 275"/>
              <a:gd name="T36" fmla="*/ 101 w 275"/>
              <a:gd name="T37" fmla="*/ 6 h 275"/>
              <a:gd name="T38" fmla="*/ 127 w 275"/>
              <a:gd name="T39" fmla="*/ 0 h 275"/>
              <a:gd name="T40" fmla="*/ 140 w 275"/>
              <a:gd name="T41" fmla="*/ 0 h 275"/>
              <a:gd name="T42" fmla="*/ 161 w 275"/>
              <a:gd name="T43" fmla="*/ 1 h 275"/>
              <a:gd name="T44" fmla="*/ 180 w 275"/>
              <a:gd name="T45" fmla="*/ 6 h 275"/>
              <a:gd name="T46" fmla="*/ 215 w 275"/>
              <a:gd name="T47" fmla="*/ 22 h 275"/>
              <a:gd name="T48" fmla="*/ 244 w 275"/>
              <a:gd name="T49" fmla="*/ 48 h 275"/>
              <a:gd name="T50" fmla="*/ 255 w 275"/>
              <a:gd name="T51" fmla="*/ 64 h 275"/>
              <a:gd name="T52" fmla="*/ 264 w 275"/>
              <a:gd name="T53" fmla="*/ 82 h 275"/>
              <a:gd name="T54" fmla="*/ 269 w 275"/>
              <a:gd name="T55" fmla="*/ 96 h 275"/>
              <a:gd name="T56" fmla="*/ 273 w 275"/>
              <a:gd name="T57" fmla="*/ 122 h 275"/>
              <a:gd name="T58" fmla="*/ 273 w 275"/>
              <a:gd name="T59" fmla="*/ 148 h 275"/>
              <a:gd name="T60" fmla="*/ 269 w 275"/>
              <a:gd name="T61" fmla="*/ 173 h 275"/>
              <a:gd name="T62" fmla="*/ 259 w 275"/>
              <a:gd name="T63" fmla="*/ 197 h 275"/>
              <a:gd name="T64" fmla="*/ 244 w 275"/>
              <a:gd name="T65" fmla="*/ 218 h 275"/>
              <a:gd name="T66" fmla="*/ 226 w 275"/>
              <a:gd name="T67" fmla="*/ 237 h 275"/>
              <a:gd name="T68" fmla="*/ 204 w 275"/>
              <a:gd name="T69" fmla="*/ 252 h 275"/>
              <a:gd name="T70" fmla="*/ 192 w 275"/>
              <a:gd name="T71" fmla="*/ 258 h 275"/>
              <a:gd name="T72" fmla="*/ 185 w 275"/>
              <a:gd name="T73" fmla="*/ 260 h 275"/>
              <a:gd name="T74" fmla="*/ 152 w 275"/>
              <a:gd name="T75" fmla="*/ 271 h 275"/>
              <a:gd name="T76" fmla="*/ 117 w 275"/>
              <a:gd name="T77"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16" y="234"/>
                </a:lnTo>
                <a:lnTo>
                  <a:pt x="28" y="229"/>
                </a:lnTo>
                <a:lnTo>
                  <a:pt x="39" y="224"/>
                </a:lnTo>
                <a:lnTo>
                  <a:pt x="39" y="224"/>
                </a:lnTo>
                <a:lnTo>
                  <a:pt x="32" y="214"/>
                </a:lnTo>
                <a:lnTo>
                  <a:pt x="26" y="206"/>
                </a:lnTo>
                <a:lnTo>
                  <a:pt x="21" y="196"/>
                </a:lnTo>
                <a:lnTo>
                  <a:pt x="16" y="185"/>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89" y="9"/>
                </a:lnTo>
                <a:lnTo>
                  <a:pt x="101" y="6"/>
                </a:lnTo>
                <a:lnTo>
                  <a:pt x="113" y="2"/>
                </a:lnTo>
                <a:lnTo>
                  <a:pt x="127" y="0"/>
                </a:lnTo>
                <a:lnTo>
                  <a:pt x="140"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92" y="258"/>
                </a:lnTo>
                <a:lnTo>
                  <a:pt x="185" y="260"/>
                </a:lnTo>
                <a:lnTo>
                  <a:pt x="185" y="260"/>
                </a:lnTo>
                <a:lnTo>
                  <a:pt x="168" y="267"/>
                </a:lnTo>
                <a:lnTo>
                  <a:pt x="152" y="271"/>
                </a:lnTo>
                <a:lnTo>
                  <a:pt x="134" y="274"/>
                </a:lnTo>
                <a:lnTo>
                  <a:pt x="117" y="275"/>
                </a:lnTo>
                <a:lnTo>
                  <a:pt x="117" y="275"/>
                </a:lnTo>
                <a:close/>
              </a:path>
            </a:pathLst>
          </a:custGeom>
          <a:solidFill>
            <a:srgbClr val="071F65"/>
          </a:solidFill>
          <a:ln w="38100">
            <a:solidFill>
              <a:srgbClr val="F7F7F7"/>
            </a:solidFill>
            <a:round/>
            <a:headEnd/>
            <a:tailEnd/>
          </a:ln>
          <a:extLst/>
        </p:spPr>
        <p:txBody>
          <a:bodyPr anchor="ctr" anchorCtr="1"/>
          <a:lstStyle/>
          <a:p>
            <a:pPr>
              <a:defRPr/>
            </a:pPr>
            <a:r>
              <a:rPr lang="fr-FR" sz="2400" dirty="0" smtClean="0">
                <a:solidFill>
                  <a:schemeClr val="bg1"/>
                </a:solidFill>
                <a:latin typeface="+mj-lt"/>
              </a:rPr>
              <a:t>T</a:t>
            </a:r>
            <a:endParaRPr lang="fr-FR" sz="2400" dirty="0">
              <a:solidFill>
                <a:schemeClr val="bg1"/>
              </a:solidFill>
              <a:latin typeface="+mj-lt"/>
            </a:endParaRPr>
          </a:p>
        </p:txBody>
      </p:sp>
      <p:sp>
        <p:nvSpPr>
          <p:cNvPr id="12" name="Freeform 185"/>
          <p:cNvSpPr>
            <a:spLocks/>
          </p:cNvSpPr>
          <p:nvPr/>
        </p:nvSpPr>
        <p:spPr bwMode="auto">
          <a:xfrm flipH="1">
            <a:off x="7527926" y="4159252"/>
            <a:ext cx="501650" cy="1246187"/>
          </a:xfrm>
          <a:custGeom>
            <a:avLst/>
            <a:gdLst>
              <a:gd name="T0" fmla="*/ 283 w 283"/>
              <a:gd name="T1" fmla="*/ 667 h 702"/>
              <a:gd name="T2" fmla="*/ 242 w 283"/>
              <a:gd name="T3" fmla="*/ 633 h 702"/>
              <a:gd name="T4" fmla="*/ 205 w 283"/>
              <a:gd name="T5" fmla="*/ 594 h 702"/>
              <a:gd name="T6" fmla="*/ 174 w 283"/>
              <a:gd name="T7" fmla="*/ 551 h 702"/>
              <a:gd name="T8" fmla="*/ 147 w 283"/>
              <a:gd name="T9" fmla="*/ 505 h 702"/>
              <a:gd name="T10" fmla="*/ 125 w 283"/>
              <a:gd name="T11" fmla="*/ 456 h 702"/>
              <a:gd name="T12" fmla="*/ 111 w 283"/>
              <a:gd name="T13" fmla="*/ 403 h 702"/>
              <a:gd name="T14" fmla="*/ 102 w 283"/>
              <a:gd name="T15" fmla="*/ 349 h 702"/>
              <a:gd name="T16" fmla="*/ 101 w 283"/>
              <a:gd name="T17" fmla="*/ 292 h 702"/>
              <a:gd name="T18" fmla="*/ 102 w 283"/>
              <a:gd name="T19" fmla="*/ 268 h 702"/>
              <a:gd name="T20" fmla="*/ 108 w 283"/>
              <a:gd name="T21" fmla="*/ 220 h 702"/>
              <a:gd name="T22" fmla="*/ 120 w 283"/>
              <a:gd name="T23" fmla="*/ 174 h 702"/>
              <a:gd name="T24" fmla="*/ 136 w 283"/>
              <a:gd name="T25" fmla="*/ 131 h 702"/>
              <a:gd name="T26" fmla="*/ 146 w 283"/>
              <a:gd name="T27" fmla="*/ 110 h 702"/>
              <a:gd name="T28" fmla="*/ 127 w 283"/>
              <a:gd name="T29" fmla="*/ 87 h 702"/>
              <a:gd name="T30" fmla="*/ 111 w 283"/>
              <a:gd name="T31" fmla="*/ 60 h 702"/>
              <a:gd name="T32" fmla="*/ 101 w 283"/>
              <a:gd name="T33" fmla="*/ 31 h 702"/>
              <a:gd name="T34" fmla="*/ 97 w 283"/>
              <a:gd name="T35" fmla="*/ 0 h 702"/>
              <a:gd name="T36" fmla="*/ 77 w 283"/>
              <a:gd name="T37" fmla="*/ 32 h 702"/>
              <a:gd name="T38" fmla="*/ 43 w 283"/>
              <a:gd name="T39" fmla="*/ 100 h 702"/>
              <a:gd name="T40" fmla="*/ 17 w 283"/>
              <a:gd name="T41" fmla="*/ 174 h 702"/>
              <a:gd name="T42" fmla="*/ 9 w 283"/>
              <a:gd name="T43" fmla="*/ 213 h 702"/>
              <a:gd name="T44" fmla="*/ 3 w 283"/>
              <a:gd name="T45" fmla="*/ 253 h 702"/>
              <a:gd name="T46" fmla="*/ 0 w 283"/>
              <a:gd name="T47" fmla="*/ 294 h 702"/>
              <a:gd name="T48" fmla="*/ 0 w 283"/>
              <a:gd name="T49" fmla="*/ 323 h 702"/>
              <a:gd name="T50" fmla="*/ 4 w 283"/>
              <a:gd name="T51" fmla="*/ 382 h 702"/>
              <a:gd name="T52" fmla="*/ 15 w 283"/>
              <a:gd name="T53" fmla="*/ 439 h 702"/>
              <a:gd name="T54" fmla="*/ 31 w 283"/>
              <a:gd name="T55" fmla="*/ 492 h 702"/>
              <a:gd name="T56" fmla="*/ 51 w 283"/>
              <a:gd name="T57" fmla="*/ 544 h 702"/>
              <a:gd name="T58" fmla="*/ 78 w 283"/>
              <a:gd name="T59" fmla="*/ 593 h 702"/>
              <a:gd name="T60" fmla="*/ 110 w 283"/>
              <a:gd name="T61" fmla="*/ 639 h 702"/>
              <a:gd name="T62" fmla="*/ 145 w 283"/>
              <a:gd name="T63" fmla="*/ 681 h 702"/>
              <a:gd name="T64" fmla="*/ 163 w 283"/>
              <a:gd name="T65" fmla="*/ 702 h 702"/>
              <a:gd name="T66" fmla="*/ 188 w 283"/>
              <a:gd name="T67" fmla="*/ 686 h 702"/>
              <a:gd name="T68" fmla="*/ 216 w 283"/>
              <a:gd name="T69" fmla="*/ 674 h 702"/>
              <a:gd name="T70" fmla="*/ 245 w 283"/>
              <a:gd name="T71" fmla="*/ 668 h 702"/>
              <a:gd name="T72" fmla="*/ 277 w 283"/>
              <a:gd name="T73" fmla="*/ 665 h 702"/>
              <a:gd name="T74" fmla="*/ 283 w 283"/>
              <a:gd name="T75" fmla="*/ 66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1" y="292"/>
                </a:lnTo>
                <a:lnTo>
                  <a:pt x="102" y="268"/>
                </a:lnTo>
                <a:lnTo>
                  <a:pt x="105" y="243"/>
                </a:lnTo>
                <a:lnTo>
                  <a:pt x="108" y="220"/>
                </a:lnTo>
                <a:lnTo>
                  <a:pt x="114" y="197"/>
                </a:lnTo>
                <a:lnTo>
                  <a:pt x="120" y="174"/>
                </a:lnTo>
                <a:lnTo>
                  <a:pt x="128" y="152"/>
                </a:lnTo>
                <a:lnTo>
                  <a:pt x="136" y="131"/>
                </a:lnTo>
                <a:lnTo>
                  <a:pt x="146" y="110"/>
                </a:lnTo>
                <a:lnTo>
                  <a:pt x="146" y="110"/>
                </a:lnTo>
                <a:lnTo>
                  <a:pt x="135" y="99"/>
                </a:lnTo>
                <a:lnTo>
                  <a:pt x="127" y="87"/>
                </a:lnTo>
                <a:lnTo>
                  <a:pt x="118" y="74"/>
                </a:lnTo>
                <a:lnTo>
                  <a:pt x="111" y="60"/>
                </a:lnTo>
                <a:lnTo>
                  <a:pt x="106" y="46"/>
                </a:lnTo>
                <a:lnTo>
                  <a:pt x="101" y="31"/>
                </a:lnTo>
                <a:lnTo>
                  <a:pt x="99" y="15"/>
                </a:lnTo>
                <a:lnTo>
                  <a:pt x="97" y="0"/>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63" y="702"/>
                </a:lnTo>
                <a:lnTo>
                  <a:pt x="176" y="693"/>
                </a:lnTo>
                <a:lnTo>
                  <a:pt x="188" y="686"/>
                </a:lnTo>
                <a:lnTo>
                  <a:pt x="202" y="680"/>
                </a:lnTo>
                <a:lnTo>
                  <a:pt x="216" y="674"/>
                </a:lnTo>
                <a:lnTo>
                  <a:pt x="231" y="670"/>
                </a:lnTo>
                <a:lnTo>
                  <a:pt x="245" y="668"/>
                </a:lnTo>
                <a:lnTo>
                  <a:pt x="261" y="667"/>
                </a:lnTo>
                <a:lnTo>
                  <a:pt x="277" y="665"/>
                </a:lnTo>
                <a:lnTo>
                  <a:pt x="277" y="665"/>
                </a:lnTo>
                <a:lnTo>
                  <a:pt x="283" y="667"/>
                </a:lnTo>
                <a:lnTo>
                  <a:pt x="283" y="667"/>
                </a:lnTo>
                <a:close/>
              </a:path>
            </a:pathLst>
          </a:custGeom>
          <a:solidFill>
            <a:srgbClr val="071F65"/>
          </a:solidFill>
          <a:ln w="9525">
            <a:solidFill>
              <a:schemeClr val="bg1"/>
            </a:solidFill>
            <a:round/>
            <a:headEnd/>
            <a:tailEnd/>
          </a:ln>
          <a:extLst/>
        </p:spPr>
        <p:txBody>
          <a:bodyPr/>
          <a:lstStyle/>
          <a:p>
            <a:pPr>
              <a:defRPr/>
            </a:pPr>
            <a:endParaRPr lang="fr-FR" sz="500"/>
          </a:p>
        </p:txBody>
      </p:sp>
      <p:sp>
        <p:nvSpPr>
          <p:cNvPr id="13" name="Ellipse 28"/>
          <p:cNvSpPr/>
          <p:nvPr/>
        </p:nvSpPr>
        <p:spPr>
          <a:xfrm>
            <a:off x="4351340" y="3894138"/>
            <a:ext cx="1563687" cy="1562100"/>
          </a:xfrm>
          <a:prstGeom prst="ellipse">
            <a:avLst/>
          </a:prstGeom>
          <a:solidFill>
            <a:srgbClr val="F7F7F7"/>
          </a:solidFill>
          <a:ln w="76200">
            <a:solidFill>
              <a:schemeClr val="bg1">
                <a:lumMod val="50000"/>
              </a:schemeClr>
            </a:solidFill>
          </a:ln>
          <a:extLst/>
        </p:spPr>
        <p:txBody>
          <a:bodyPr anchor="ctr" anchorCtr="1"/>
          <a:lstStyle/>
          <a:p>
            <a:pPr algn="ctr">
              <a:defRPr/>
            </a:pPr>
            <a:r>
              <a:rPr lang="zh-CN" altLang="en-US" sz="2400" dirty="0" smtClean="0">
                <a:solidFill>
                  <a:srgbClr val="1C1C1C"/>
                </a:solidFill>
                <a:latin typeface="+mn-ea"/>
              </a:rPr>
              <a:t>机会</a:t>
            </a:r>
            <a:endParaRPr lang="fr-FR" altLang="zh-CN" sz="2400" dirty="0">
              <a:solidFill>
                <a:srgbClr val="1C1C1C"/>
              </a:solidFill>
              <a:latin typeface="+mn-ea"/>
            </a:endParaRPr>
          </a:p>
        </p:txBody>
      </p:sp>
      <p:sp>
        <p:nvSpPr>
          <p:cNvPr id="14" name="Freeform 95"/>
          <p:cNvSpPr>
            <a:spLocks/>
          </p:cNvSpPr>
          <p:nvPr/>
        </p:nvSpPr>
        <p:spPr bwMode="auto">
          <a:xfrm flipH="1">
            <a:off x="4351339" y="3829052"/>
            <a:ext cx="487362" cy="490537"/>
          </a:xfrm>
          <a:custGeom>
            <a:avLst/>
            <a:gdLst>
              <a:gd name="T0" fmla="*/ 117 w 275"/>
              <a:gd name="T1" fmla="*/ 275 h 275"/>
              <a:gd name="T2" fmla="*/ 77 w 275"/>
              <a:gd name="T3" fmla="*/ 271 h 275"/>
              <a:gd name="T4" fmla="*/ 45 w 275"/>
              <a:gd name="T5" fmla="*/ 262 h 275"/>
              <a:gd name="T6" fmla="*/ 24 w 275"/>
              <a:gd name="T7" fmla="*/ 252 h 275"/>
              <a:gd name="T8" fmla="*/ 0 w 275"/>
              <a:gd name="T9" fmla="*/ 239 h 275"/>
              <a:gd name="T10" fmla="*/ 16 w 275"/>
              <a:gd name="T11" fmla="*/ 234 h 275"/>
              <a:gd name="T12" fmla="*/ 39 w 275"/>
              <a:gd name="T13" fmla="*/ 224 h 275"/>
              <a:gd name="T14" fmla="*/ 32 w 275"/>
              <a:gd name="T15" fmla="*/ 214 h 275"/>
              <a:gd name="T16" fmla="*/ 21 w 275"/>
              <a:gd name="T17" fmla="*/ 196 h 275"/>
              <a:gd name="T18" fmla="*/ 16 w 275"/>
              <a:gd name="T19" fmla="*/ 185 h 275"/>
              <a:gd name="T20" fmla="*/ 8 w 275"/>
              <a:gd name="T21" fmla="*/ 160 h 275"/>
              <a:gd name="T22" fmla="*/ 5 w 275"/>
              <a:gd name="T23" fmla="*/ 133 h 275"/>
              <a:gd name="T24" fmla="*/ 8 w 275"/>
              <a:gd name="T25" fmla="*/ 108 h 275"/>
              <a:gd name="T26" fmla="*/ 16 w 275"/>
              <a:gd name="T27" fmla="*/ 82 h 275"/>
              <a:gd name="T28" fmla="*/ 28 w 275"/>
              <a:gd name="T29" fmla="*/ 59 h 275"/>
              <a:gd name="T30" fmla="*/ 44 w 275"/>
              <a:gd name="T31" fmla="*/ 40 h 275"/>
              <a:gd name="T32" fmla="*/ 65 w 275"/>
              <a:gd name="T33" fmla="*/ 23 h 275"/>
              <a:gd name="T34" fmla="*/ 89 w 275"/>
              <a:gd name="T35" fmla="*/ 9 h 275"/>
              <a:gd name="T36" fmla="*/ 101 w 275"/>
              <a:gd name="T37" fmla="*/ 6 h 275"/>
              <a:gd name="T38" fmla="*/ 127 w 275"/>
              <a:gd name="T39" fmla="*/ 0 h 275"/>
              <a:gd name="T40" fmla="*/ 140 w 275"/>
              <a:gd name="T41" fmla="*/ 0 h 275"/>
              <a:gd name="T42" fmla="*/ 161 w 275"/>
              <a:gd name="T43" fmla="*/ 1 h 275"/>
              <a:gd name="T44" fmla="*/ 180 w 275"/>
              <a:gd name="T45" fmla="*/ 6 h 275"/>
              <a:gd name="T46" fmla="*/ 215 w 275"/>
              <a:gd name="T47" fmla="*/ 22 h 275"/>
              <a:gd name="T48" fmla="*/ 244 w 275"/>
              <a:gd name="T49" fmla="*/ 48 h 275"/>
              <a:gd name="T50" fmla="*/ 255 w 275"/>
              <a:gd name="T51" fmla="*/ 64 h 275"/>
              <a:gd name="T52" fmla="*/ 264 w 275"/>
              <a:gd name="T53" fmla="*/ 82 h 275"/>
              <a:gd name="T54" fmla="*/ 269 w 275"/>
              <a:gd name="T55" fmla="*/ 96 h 275"/>
              <a:gd name="T56" fmla="*/ 273 w 275"/>
              <a:gd name="T57" fmla="*/ 122 h 275"/>
              <a:gd name="T58" fmla="*/ 273 w 275"/>
              <a:gd name="T59" fmla="*/ 148 h 275"/>
              <a:gd name="T60" fmla="*/ 269 w 275"/>
              <a:gd name="T61" fmla="*/ 173 h 275"/>
              <a:gd name="T62" fmla="*/ 259 w 275"/>
              <a:gd name="T63" fmla="*/ 197 h 275"/>
              <a:gd name="T64" fmla="*/ 244 w 275"/>
              <a:gd name="T65" fmla="*/ 218 h 275"/>
              <a:gd name="T66" fmla="*/ 226 w 275"/>
              <a:gd name="T67" fmla="*/ 237 h 275"/>
              <a:gd name="T68" fmla="*/ 204 w 275"/>
              <a:gd name="T69" fmla="*/ 252 h 275"/>
              <a:gd name="T70" fmla="*/ 192 w 275"/>
              <a:gd name="T71" fmla="*/ 258 h 275"/>
              <a:gd name="T72" fmla="*/ 185 w 275"/>
              <a:gd name="T73" fmla="*/ 260 h 275"/>
              <a:gd name="T74" fmla="*/ 152 w 275"/>
              <a:gd name="T75" fmla="*/ 271 h 275"/>
              <a:gd name="T76" fmla="*/ 117 w 275"/>
              <a:gd name="T77"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16" y="234"/>
                </a:lnTo>
                <a:lnTo>
                  <a:pt x="28" y="229"/>
                </a:lnTo>
                <a:lnTo>
                  <a:pt x="39" y="224"/>
                </a:lnTo>
                <a:lnTo>
                  <a:pt x="39" y="224"/>
                </a:lnTo>
                <a:lnTo>
                  <a:pt x="32" y="214"/>
                </a:lnTo>
                <a:lnTo>
                  <a:pt x="26" y="206"/>
                </a:lnTo>
                <a:lnTo>
                  <a:pt x="21" y="196"/>
                </a:lnTo>
                <a:lnTo>
                  <a:pt x="16" y="185"/>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89" y="9"/>
                </a:lnTo>
                <a:lnTo>
                  <a:pt x="101" y="6"/>
                </a:lnTo>
                <a:lnTo>
                  <a:pt x="113" y="2"/>
                </a:lnTo>
                <a:lnTo>
                  <a:pt x="127" y="0"/>
                </a:lnTo>
                <a:lnTo>
                  <a:pt x="140"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92" y="258"/>
                </a:lnTo>
                <a:lnTo>
                  <a:pt x="185" y="260"/>
                </a:lnTo>
                <a:lnTo>
                  <a:pt x="185" y="260"/>
                </a:lnTo>
                <a:lnTo>
                  <a:pt x="168" y="267"/>
                </a:lnTo>
                <a:lnTo>
                  <a:pt x="152" y="271"/>
                </a:lnTo>
                <a:lnTo>
                  <a:pt x="134" y="274"/>
                </a:lnTo>
                <a:lnTo>
                  <a:pt x="117" y="275"/>
                </a:lnTo>
                <a:lnTo>
                  <a:pt x="117" y="275"/>
                </a:lnTo>
                <a:close/>
              </a:path>
            </a:pathLst>
          </a:custGeom>
          <a:solidFill>
            <a:schemeClr val="bg1">
              <a:lumMod val="50000"/>
            </a:schemeClr>
          </a:solidFill>
          <a:ln w="38100">
            <a:solidFill>
              <a:srgbClr val="F7F7F7"/>
            </a:solidFill>
            <a:round/>
            <a:headEnd/>
            <a:tailEnd/>
          </a:ln>
          <a:extLst/>
        </p:spPr>
        <p:txBody>
          <a:bodyPr anchor="ctr" anchorCtr="1"/>
          <a:lstStyle/>
          <a:p>
            <a:pPr>
              <a:defRPr/>
            </a:pPr>
            <a:r>
              <a:rPr lang="fr-FR" sz="2400" dirty="0">
                <a:solidFill>
                  <a:srgbClr val="071F65"/>
                </a:solidFill>
                <a:latin typeface="+mj-lt"/>
              </a:rPr>
              <a:t>O</a:t>
            </a:r>
          </a:p>
        </p:txBody>
      </p:sp>
      <p:sp>
        <p:nvSpPr>
          <p:cNvPr id="15" name="Freeform 185"/>
          <p:cNvSpPr>
            <a:spLocks/>
          </p:cNvSpPr>
          <p:nvPr/>
        </p:nvSpPr>
        <p:spPr bwMode="auto">
          <a:xfrm>
            <a:off x="4094164" y="4159252"/>
            <a:ext cx="501650" cy="1246187"/>
          </a:xfrm>
          <a:custGeom>
            <a:avLst/>
            <a:gdLst>
              <a:gd name="T0" fmla="*/ 283 w 283"/>
              <a:gd name="T1" fmla="*/ 667 h 702"/>
              <a:gd name="T2" fmla="*/ 242 w 283"/>
              <a:gd name="T3" fmla="*/ 633 h 702"/>
              <a:gd name="T4" fmla="*/ 205 w 283"/>
              <a:gd name="T5" fmla="*/ 594 h 702"/>
              <a:gd name="T6" fmla="*/ 174 w 283"/>
              <a:gd name="T7" fmla="*/ 551 h 702"/>
              <a:gd name="T8" fmla="*/ 147 w 283"/>
              <a:gd name="T9" fmla="*/ 505 h 702"/>
              <a:gd name="T10" fmla="*/ 125 w 283"/>
              <a:gd name="T11" fmla="*/ 456 h 702"/>
              <a:gd name="T12" fmla="*/ 111 w 283"/>
              <a:gd name="T13" fmla="*/ 403 h 702"/>
              <a:gd name="T14" fmla="*/ 102 w 283"/>
              <a:gd name="T15" fmla="*/ 349 h 702"/>
              <a:gd name="T16" fmla="*/ 101 w 283"/>
              <a:gd name="T17" fmla="*/ 292 h 702"/>
              <a:gd name="T18" fmla="*/ 102 w 283"/>
              <a:gd name="T19" fmla="*/ 268 h 702"/>
              <a:gd name="T20" fmla="*/ 108 w 283"/>
              <a:gd name="T21" fmla="*/ 220 h 702"/>
              <a:gd name="T22" fmla="*/ 120 w 283"/>
              <a:gd name="T23" fmla="*/ 174 h 702"/>
              <a:gd name="T24" fmla="*/ 136 w 283"/>
              <a:gd name="T25" fmla="*/ 131 h 702"/>
              <a:gd name="T26" fmla="*/ 146 w 283"/>
              <a:gd name="T27" fmla="*/ 110 h 702"/>
              <a:gd name="T28" fmla="*/ 127 w 283"/>
              <a:gd name="T29" fmla="*/ 87 h 702"/>
              <a:gd name="T30" fmla="*/ 111 w 283"/>
              <a:gd name="T31" fmla="*/ 60 h 702"/>
              <a:gd name="T32" fmla="*/ 101 w 283"/>
              <a:gd name="T33" fmla="*/ 31 h 702"/>
              <a:gd name="T34" fmla="*/ 97 w 283"/>
              <a:gd name="T35" fmla="*/ 0 h 702"/>
              <a:gd name="T36" fmla="*/ 77 w 283"/>
              <a:gd name="T37" fmla="*/ 32 h 702"/>
              <a:gd name="T38" fmla="*/ 43 w 283"/>
              <a:gd name="T39" fmla="*/ 100 h 702"/>
              <a:gd name="T40" fmla="*/ 17 w 283"/>
              <a:gd name="T41" fmla="*/ 174 h 702"/>
              <a:gd name="T42" fmla="*/ 9 w 283"/>
              <a:gd name="T43" fmla="*/ 213 h 702"/>
              <a:gd name="T44" fmla="*/ 3 w 283"/>
              <a:gd name="T45" fmla="*/ 253 h 702"/>
              <a:gd name="T46" fmla="*/ 0 w 283"/>
              <a:gd name="T47" fmla="*/ 294 h 702"/>
              <a:gd name="T48" fmla="*/ 0 w 283"/>
              <a:gd name="T49" fmla="*/ 323 h 702"/>
              <a:gd name="T50" fmla="*/ 4 w 283"/>
              <a:gd name="T51" fmla="*/ 382 h 702"/>
              <a:gd name="T52" fmla="*/ 15 w 283"/>
              <a:gd name="T53" fmla="*/ 439 h 702"/>
              <a:gd name="T54" fmla="*/ 31 w 283"/>
              <a:gd name="T55" fmla="*/ 492 h 702"/>
              <a:gd name="T56" fmla="*/ 51 w 283"/>
              <a:gd name="T57" fmla="*/ 544 h 702"/>
              <a:gd name="T58" fmla="*/ 78 w 283"/>
              <a:gd name="T59" fmla="*/ 593 h 702"/>
              <a:gd name="T60" fmla="*/ 110 w 283"/>
              <a:gd name="T61" fmla="*/ 639 h 702"/>
              <a:gd name="T62" fmla="*/ 145 w 283"/>
              <a:gd name="T63" fmla="*/ 681 h 702"/>
              <a:gd name="T64" fmla="*/ 163 w 283"/>
              <a:gd name="T65" fmla="*/ 702 h 702"/>
              <a:gd name="T66" fmla="*/ 188 w 283"/>
              <a:gd name="T67" fmla="*/ 686 h 702"/>
              <a:gd name="T68" fmla="*/ 216 w 283"/>
              <a:gd name="T69" fmla="*/ 674 h 702"/>
              <a:gd name="T70" fmla="*/ 245 w 283"/>
              <a:gd name="T71" fmla="*/ 668 h 702"/>
              <a:gd name="T72" fmla="*/ 277 w 283"/>
              <a:gd name="T73" fmla="*/ 665 h 702"/>
              <a:gd name="T74" fmla="*/ 283 w 283"/>
              <a:gd name="T75" fmla="*/ 66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1" y="292"/>
                </a:lnTo>
                <a:lnTo>
                  <a:pt x="102" y="268"/>
                </a:lnTo>
                <a:lnTo>
                  <a:pt x="105" y="243"/>
                </a:lnTo>
                <a:lnTo>
                  <a:pt x="108" y="220"/>
                </a:lnTo>
                <a:lnTo>
                  <a:pt x="114" y="197"/>
                </a:lnTo>
                <a:lnTo>
                  <a:pt x="120" y="174"/>
                </a:lnTo>
                <a:lnTo>
                  <a:pt x="128" y="152"/>
                </a:lnTo>
                <a:lnTo>
                  <a:pt x="136" y="131"/>
                </a:lnTo>
                <a:lnTo>
                  <a:pt x="146" y="110"/>
                </a:lnTo>
                <a:lnTo>
                  <a:pt x="146" y="110"/>
                </a:lnTo>
                <a:lnTo>
                  <a:pt x="135" y="99"/>
                </a:lnTo>
                <a:lnTo>
                  <a:pt x="127" y="87"/>
                </a:lnTo>
                <a:lnTo>
                  <a:pt x="118" y="74"/>
                </a:lnTo>
                <a:lnTo>
                  <a:pt x="111" y="60"/>
                </a:lnTo>
                <a:lnTo>
                  <a:pt x="106" y="46"/>
                </a:lnTo>
                <a:lnTo>
                  <a:pt x="101" y="31"/>
                </a:lnTo>
                <a:lnTo>
                  <a:pt x="99" y="15"/>
                </a:lnTo>
                <a:lnTo>
                  <a:pt x="97" y="0"/>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63" y="702"/>
                </a:lnTo>
                <a:lnTo>
                  <a:pt x="176" y="693"/>
                </a:lnTo>
                <a:lnTo>
                  <a:pt x="188" y="686"/>
                </a:lnTo>
                <a:lnTo>
                  <a:pt x="202" y="680"/>
                </a:lnTo>
                <a:lnTo>
                  <a:pt x="216" y="674"/>
                </a:lnTo>
                <a:lnTo>
                  <a:pt x="231" y="670"/>
                </a:lnTo>
                <a:lnTo>
                  <a:pt x="245" y="668"/>
                </a:lnTo>
                <a:lnTo>
                  <a:pt x="261" y="667"/>
                </a:lnTo>
                <a:lnTo>
                  <a:pt x="277" y="665"/>
                </a:lnTo>
                <a:lnTo>
                  <a:pt x="277" y="665"/>
                </a:lnTo>
                <a:lnTo>
                  <a:pt x="283" y="667"/>
                </a:lnTo>
                <a:lnTo>
                  <a:pt x="283" y="667"/>
                </a:lnTo>
                <a:close/>
              </a:path>
            </a:pathLst>
          </a:custGeom>
          <a:solidFill>
            <a:schemeClr val="bg1">
              <a:lumMod val="50000"/>
            </a:schemeClr>
          </a:solidFill>
          <a:ln w="9525">
            <a:solidFill>
              <a:schemeClr val="bg1"/>
            </a:solidFill>
            <a:round/>
            <a:headEnd/>
            <a:tailEnd/>
          </a:ln>
          <a:extLst/>
        </p:spPr>
        <p:txBody>
          <a:bodyPr/>
          <a:lstStyle/>
          <a:p>
            <a:pPr>
              <a:defRPr/>
            </a:pPr>
            <a:endParaRPr lang="fr-FR" sz="500"/>
          </a:p>
        </p:txBody>
      </p:sp>
      <p:cxnSp>
        <p:nvCxnSpPr>
          <p:cNvPr id="16" name="直接连接符 15"/>
          <p:cNvCxnSpPr/>
          <p:nvPr/>
        </p:nvCxnSpPr>
        <p:spPr>
          <a:xfrm>
            <a:off x="4094164" y="3733801"/>
            <a:ext cx="3935412" cy="0"/>
          </a:xfrm>
          <a:prstGeom prst="line">
            <a:avLst/>
          </a:prstGeom>
          <a:ln>
            <a:solidFill>
              <a:srgbClr val="DEDEDE"/>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062664" y="1785938"/>
            <a:ext cx="0" cy="3911600"/>
          </a:xfrm>
          <a:prstGeom prst="line">
            <a:avLst/>
          </a:prstGeom>
          <a:ln>
            <a:solidFill>
              <a:srgbClr val="DEDEDE"/>
            </a:solidFill>
          </a:ln>
        </p:spPr>
        <p:style>
          <a:lnRef idx="1">
            <a:schemeClr val="accent1"/>
          </a:lnRef>
          <a:fillRef idx="0">
            <a:schemeClr val="accent1"/>
          </a:fillRef>
          <a:effectRef idx="0">
            <a:schemeClr val="accent1"/>
          </a:effectRef>
          <a:fontRef idx="minor">
            <a:schemeClr val="tx1"/>
          </a:fontRef>
        </p:style>
      </p:cxnSp>
      <p:sp>
        <p:nvSpPr>
          <p:cNvPr id="18" name="TextBox 69"/>
          <p:cNvSpPr txBox="1"/>
          <p:nvPr/>
        </p:nvSpPr>
        <p:spPr>
          <a:xfrm>
            <a:off x="8169275" y="2373314"/>
            <a:ext cx="2359025" cy="732508"/>
          </a:xfrm>
          <a:prstGeom prst="rect">
            <a:avLst/>
          </a:prstGeom>
          <a:noFill/>
        </p:spPr>
        <p:txBody>
          <a:bodyPr>
            <a:spAutoFit/>
          </a:bodyPr>
          <a:lstStyle/>
          <a:p>
            <a:pPr algn="r">
              <a:lnSpc>
                <a:spcPct val="130000"/>
              </a:lnSpc>
              <a:defRPr/>
            </a:pPr>
            <a:r>
              <a:rPr lang="zh-CN" altLang="en-US" sz="1600" kern="0" dirty="0">
                <a:latin typeface="+mn-ea"/>
                <a:cs typeface="Arial" pitchFamily="34" charset="0"/>
              </a:rPr>
              <a:t>请在此处输入您的文本</a:t>
            </a:r>
            <a:endParaRPr lang="en-US" altLang="zh-CN" sz="1600" kern="0" dirty="0">
              <a:latin typeface="+mn-ea"/>
              <a:cs typeface="Arial" pitchFamily="34" charset="0"/>
            </a:endParaRPr>
          </a:p>
          <a:p>
            <a:pPr algn="r">
              <a:lnSpc>
                <a:spcPct val="130000"/>
              </a:lnSpc>
              <a:defRPr/>
            </a:pPr>
            <a:r>
              <a:rPr lang="zh-CN" altLang="en-US" sz="1600" kern="0" dirty="0">
                <a:latin typeface="+mn-ea"/>
                <a:cs typeface="Arial" pitchFamily="34" charset="0"/>
              </a:rPr>
              <a:t>请在此处输入您的</a:t>
            </a:r>
            <a:r>
              <a:rPr lang="zh-CN" altLang="en-US" sz="1600" kern="0" dirty="0" smtClean="0">
                <a:latin typeface="+mn-ea"/>
                <a:cs typeface="Arial" pitchFamily="34" charset="0"/>
              </a:rPr>
              <a:t>文本</a:t>
            </a:r>
            <a:endParaRPr lang="en-US" altLang="zh-CN" sz="1600" kern="0" dirty="0">
              <a:latin typeface="+mn-ea"/>
              <a:cs typeface="Arial" pitchFamily="34" charset="0"/>
            </a:endParaRPr>
          </a:p>
        </p:txBody>
      </p:sp>
      <p:sp>
        <p:nvSpPr>
          <p:cNvPr id="19" name="TextBox 69"/>
          <p:cNvSpPr txBox="1"/>
          <p:nvPr/>
        </p:nvSpPr>
        <p:spPr>
          <a:xfrm>
            <a:off x="8169274" y="4308934"/>
            <a:ext cx="2359025" cy="732508"/>
          </a:xfrm>
          <a:prstGeom prst="rect">
            <a:avLst/>
          </a:prstGeom>
          <a:noFill/>
        </p:spPr>
        <p:txBody>
          <a:bodyPr>
            <a:spAutoFit/>
          </a:bodyPr>
          <a:lstStyle/>
          <a:p>
            <a:pPr algn="r">
              <a:lnSpc>
                <a:spcPct val="130000"/>
              </a:lnSpc>
              <a:defRPr/>
            </a:pPr>
            <a:r>
              <a:rPr lang="zh-CN" altLang="en-US" sz="1600" kern="0" dirty="0">
                <a:latin typeface="+mn-ea"/>
                <a:cs typeface="Arial" pitchFamily="34" charset="0"/>
              </a:rPr>
              <a:t>请在此处输入您的文本</a:t>
            </a:r>
            <a:endParaRPr lang="en-US" altLang="zh-CN" sz="1600" kern="0" dirty="0">
              <a:latin typeface="+mn-ea"/>
              <a:cs typeface="Arial" pitchFamily="34" charset="0"/>
            </a:endParaRPr>
          </a:p>
          <a:p>
            <a:pPr algn="r">
              <a:lnSpc>
                <a:spcPct val="130000"/>
              </a:lnSpc>
              <a:defRPr/>
            </a:pPr>
            <a:r>
              <a:rPr lang="zh-CN" altLang="en-US" sz="1600" kern="0" dirty="0">
                <a:latin typeface="+mn-ea"/>
                <a:cs typeface="Arial" pitchFamily="34" charset="0"/>
              </a:rPr>
              <a:t>请在此处输入您的</a:t>
            </a:r>
            <a:r>
              <a:rPr lang="zh-CN" altLang="en-US" sz="1600" kern="0" dirty="0" smtClean="0">
                <a:latin typeface="+mn-ea"/>
                <a:cs typeface="Arial" pitchFamily="34" charset="0"/>
              </a:rPr>
              <a:t>文本</a:t>
            </a:r>
            <a:endParaRPr lang="en-US" altLang="zh-CN" sz="1600" kern="0" dirty="0">
              <a:latin typeface="+mn-ea"/>
              <a:cs typeface="Arial" pitchFamily="34" charset="0"/>
            </a:endParaRPr>
          </a:p>
        </p:txBody>
      </p:sp>
      <p:sp>
        <p:nvSpPr>
          <p:cNvPr id="20" name="TextBox 69"/>
          <p:cNvSpPr txBox="1"/>
          <p:nvPr/>
        </p:nvSpPr>
        <p:spPr>
          <a:xfrm>
            <a:off x="1539877" y="4308934"/>
            <a:ext cx="2359025" cy="732508"/>
          </a:xfrm>
          <a:prstGeom prst="rect">
            <a:avLst/>
          </a:prstGeom>
          <a:noFill/>
        </p:spPr>
        <p:txBody>
          <a:bodyPr>
            <a:spAutoFit/>
          </a:bodyPr>
          <a:lstStyle/>
          <a:p>
            <a:pPr algn="r">
              <a:lnSpc>
                <a:spcPct val="130000"/>
              </a:lnSpc>
              <a:defRPr/>
            </a:pPr>
            <a:r>
              <a:rPr lang="zh-CN" altLang="en-US" sz="1600" kern="0" dirty="0">
                <a:latin typeface="+mn-ea"/>
                <a:cs typeface="Arial" pitchFamily="34" charset="0"/>
              </a:rPr>
              <a:t>请在此处输入您的文本</a:t>
            </a:r>
            <a:endParaRPr lang="en-US" altLang="zh-CN" sz="1600" kern="0" dirty="0">
              <a:latin typeface="+mn-ea"/>
              <a:cs typeface="Arial" pitchFamily="34" charset="0"/>
            </a:endParaRPr>
          </a:p>
          <a:p>
            <a:pPr algn="r">
              <a:lnSpc>
                <a:spcPct val="130000"/>
              </a:lnSpc>
              <a:defRPr/>
            </a:pPr>
            <a:r>
              <a:rPr lang="zh-CN" altLang="en-US" sz="1600" kern="0" dirty="0">
                <a:latin typeface="+mn-ea"/>
                <a:cs typeface="Arial" pitchFamily="34" charset="0"/>
              </a:rPr>
              <a:t>请在此处输入您的</a:t>
            </a:r>
            <a:r>
              <a:rPr lang="zh-CN" altLang="en-US" sz="1600" kern="0" dirty="0" smtClean="0">
                <a:latin typeface="+mn-ea"/>
                <a:cs typeface="Arial" pitchFamily="34" charset="0"/>
              </a:rPr>
              <a:t>文本</a:t>
            </a:r>
            <a:endParaRPr lang="en-US" altLang="zh-CN" sz="1600" kern="0" dirty="0">
              <a:latin typeface="+mn-ea"/>
              <a:cs typeface="Arial" pitchFamily="34" charset="0"/>
            </a:endParaRPr>
          </a:p>
        </p:txBody>
      </p:sp>
      <p:sp>
        <p:nvSpPr>
          <p:cNvPr id="21" name="TextBox 69"/>
          <p:cNvSpPr txBox="1"/>
          <p:nvPr/>
        </p:nvSpPr>
        <p:spPr>
          <a:xfrm>
            <a:off x="1539876" y="2373314"/>
            <a:ext cx="2359025" cy="732508"/>
          </a:xfrm>
          <a:prstGeom prst="rect">
            <a:avLst/>
          </a:prstGeom>
          <a:noFill/>
        </p:spPr>
        <p:txBody>
          <a:bodyPr>
            <a:spAutoFit/>
          </a:bodyPr>
          <a:lstStyle/>
          <a:p>
            <a:pPr algn="r">
              <a:lnSpc>
                <a:spcPct val="130000"/>
              </a:lnSpc>
              <a:defRPr/>
            </a:pPr>
            <a:r>
              <a:rPr lang="zh-CN" altLang="en-US" sz="1600" kern="0" dirty="0">
                <a:latin typeface="+mn-ea"/>
                <a:cs typeface="Arial" pitchFamily="34" charset="0"/>
              </a:rPr>
              <a:t>请在此处输入您的文本</a:t>
            </a:r>
            <a:endParaRPr lang="en-US" altLang="zh-CN" sz="1600" kern="0" dirty="0">
              <a:latin typeface="+mn-ea"/>
              <a:cs typeface="Arial" pitchFamily="34" charset="0"/>
            </a:endParaRPr>
          </a:p>
          <a:p>
            <a:pPr algn="r">
              <a:lnSpc>
                <a:spcPct val="130000"/>
              </a:lnSpc>
              <a:defRPr/>
            </a:pPr>
            <a:r>
              <a:rPr lang="zh-CN" altLang="en-US" sz="1600" kern="0" dirty="0">
                <a:latin typeface="+mn-ea"/>
                <a:cs typeface="Arial" pitchFamily="34" charset="0"/>
              </a:rPr>
              <a:t>请在此处输入您的</a:t>
            </a:r>
            <a:r>
              <a:rPr lang="zh-CN" altLang="en-US" sz="1600" kern="0" dirty="0" smtClean="0">
                <a:latin typeface="+mn-ea"/>
                <a:cs typeface="Arial" pitchFamily="34" charset="0"/>
              </a:rPr>
              <a:t>文本</a:t>
            </a:r>
            <a:endParaRPr lang="en-US" altLang="zh-CN" sz="1600" kern="0" dirty="0">
              <a:latin typeface="+mn-ea"/>
              <a:cs typeface="Arial" pitchFamily="34" charset="0"/>
            </a:endParaRPr>
          </a:p>
        </p:txBody>
      </p:sp>
      <p:sp>
        <p:nvSpPr>
          <p:cNvPr id="23"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1683169641"/>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8">
                                            <p:bg/>
                                          </p:spTgt>
                                        </p:tgtEl>
                                        <p:attrNameLst>
                                          <p:attrName>style.visibility</p:attrName>
                                        </p:attrNameLst>
                                      </p:cBhvr>
                                      <p:to>
                                        <p:strVal val="visible"/>
                                      </p:to>
                                    </p:set>
                                    <p:anim by="(-#ppt_w*2)" calcmode="lin" valueType="num">
                                      <p:cBhvr rctx="PPT">
                                        <p:cTn id="13" dur="500" autoRev="1" fill="hold">
                                          <p:stCondLst>
                                            <p:cond delay="0"/>
                                          </p:stCondLst>
                                        </p:cTn>
                                        <p:tgtEl>
                                          <p:spTgt spid="8">
                                            <p:bg/>
                                          </p:spTgt>
                                        </p:tgtEl>
                                        <p:attrNameLst>
                                          <p:attrName>ppt_w</p:attrName>
                                        </p:attrNameLst>
                                      </p:cBhvr>
                                    </p:anim>
                                    <p:anim by="(#ppt_w*0.50)" calcmode="lin" valueType="num">
                                      <p:cBhvr>
                                        <p:cTn id="14" dur="500" decel="50000" autoRev="1" fill="hold">
                                          <p:stCondLst>
                                            <p:cond delay="0"/>
                                          </p:stCondLst>
                                        </p:cTn>
                                        <p:tgtEl>
                                          <p:spTgt spid="8">
                                            <p:bg/>
                                          </p:spTgt>
                                        </p:tgtEl>
                                        <p:attrNameLst>
                                          <p:attrName>ppt_x</p:attrName>
                                        </p:attrNameLst>
                                      </p:cBhvr>
                                    </p:anim>
                                    <p:anim from="(-#ppt_h/2)" to="(#ppt_y)" calcmode="lin" valueType="num">
                                      <p:cBhvr>
                                        <p:cTn id="15" dur="1000" fill="hold">
                                          <p:stCondLst>
                                            <p:cond delay="0"/>
                                          </p:stCondLst>
                                        </p:cTn>
                                        <p:tgtEl>
                                          <p:spTgt spid="8">
                                            <p:bg/>
                                          </p:spTgt>
                                        </p:tgtEl>
                                        <p:attrNameLst>
                                          <p:attrName>ppt_y</p:attrName>
                                        </p:attrNameLst>
                                      </p:cBhvr>
                                    </p:anim>
                                    <p:animRot by="21600000">
                                      <p:cBhvr>
                                        <p:cTn id="16" dur="1000" fill="hold">
                                          <p:stCondLst>
                                            <p:cond delay="0"/>
                                          </p:stCondLst>
                                        </p:cTn>
                                        <p:tgtEl>
                                          <p:spTgt spid="8">
                                            <p:bg/>
                                          </p:spTgt>
                                        </p:tgtEl>
                                        <p:attrNameLst>
                                          <p:attrName>r</p:attrName>
                                        </p:attrNameLst>
                                      </p:cBhvr>
                                    </p:animRot>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8">
                                            <p:txEl>
                                              <p:pRg st="0" end="0"/>
                                            </p:txEl>
                                          </p:spTgt>
                                        </p:tgtEl>
                                        <p:attrNameLst>
                                          <p:attrName>style.visibility</p:attrName>
                                        </p:attrNameLst>
                                      </p:cBhvr>
                                      <p:to>
                                        <p:strVal val="visible"/>
                                      </p:to>
                                    </p:set>
                                    <p:anim by="(-#ppt_w*2)" calcmode="lin" valueType="num">
                                      <p:cBhvr rctx="PPT">
                                        <p:cTn id="19" dur="500" autoRev="1" fill="hold">
                                          <p:stCondLst>
                                            <p:cond delay="0"/>
                                          </p:stCondLst>
                                        </p:cTn>
                                        <p:tgtEl>
                                          <p:spTgt spid="8">
                                            <p:txEl>
                                              <p:pRg st="0" end="0"/>
                                            </p:txEl>
                                          </p:spTgt>
                                        </p:tgtEl>
                                        <p:attrNameLst>
                                          <p:attrName>ppt_w</p:attrName>
                                        </p:attrNameLst>
                                      </p:cBhvr>
                                    </p:anim>
                                    <p:anim by="(#ppt_w*0.50)" calcmode="lin" valueType="num">
                                      <p:cBhvr>
                                        <p:cTn id="20" dur="500" decel="50000" autoRev="1" fill="hold">
                                          <p:stCondLst>
                                            <p:cond delay="0"/>
                                          </p:stCondLst>
                                        </p:cTn>
                                        <p:tgtEl>
                                          <p:spTgt spid="8">
                                            <p:txEl>
                                              <p:pRg st="0" end="0"/>
                                            </p:txEl>
                                          </p:spTgt>
                                        </p:tgtEl>
                                        <p:attrNameLst>
                                          <p:attrName>ppt_x</p:attrName>
                                        </p:attrNameLst>
                                      </p:cBhvr>
                                    </p:anim>
                                    <p:anim from="(-#ppt_h/2)" to="(#ppt_y)" calcmode="lin" valueType="num">
                                      <p:cBhvr>
                                        <p:cTn id="21" dur="1000" fill="hold">
                                          <p:stCondLst>
                                            <p:cond delay="0"/>
                                          </p:stCondLst>
                                        </p:cTn>
                                        <p:tgtEl>
                                          <p:spTgt spid="8">
                                            <p:txEl>
                                              <p:pRg st="0" end="0"/>
                                            </p:txEl>
                                          </p:spTgt>
                                        </p:tgtEl>
                                        <p:attrNameLst>
                                          <p:attrName>ppt_y</p:attrName>
                                        </p:attrNameLst>
                                      </p:cBhvr>
                                    </p:anim>
                                    <p:animRot by="21600000">
                                      <p:cBhvr>
                                        <p:cTn id="22" dur="1000" fill="hold">
                                          <p:stCondLst>
                                            <p:cond delay="0"/>
                                          </p:stCondLst>
                                        </p:cTn>
                                        <p:tgtEl>
                                          <p:spTgt spid="8">
                                            <p:txEl>
                                              <p:pRg st="0" end="0"/>
                                            </p:txEl>
                                          </p:spTgt>
                                        </p:tgtEl>
                                        <p:attrNameLst>
                                          <p:attrName>r</p:attrName>
                                        </p:attrNameLst>
                                      </p:cBhvr>
                                    </p:animRo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childTnLst>
                          </p:cTn>
                        </p:par>
                        <p:par>
                          <p:cTn id="27" fill="hold">
                            <p:stCondLst>
                              <p:cond delay="2500"/>
                            </p:stCondLst>
                            <p:childTnLst>
                              <p:par>
                                <p:cTn id="28" presetID="14" presetClass="entr" presetSubtype="1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par>
                          <p:cTn id="37" fill="hold">
                            <p:stCondLst>
                              <p:cond delay="4000"/>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5">
                                            <p:bg/>
                                          </p:spTgt>
                                        </p:tgtEl>
                                        <p:attrNameLst>
                                          <p:attrName>style.visibility</p:attrName>
                                        </p:attrNameLst>
                                      </p:cBhvr>
                                      <p:to>
                                        <p:strVal val="visible"/>
                                      </p:to>
                                    </p:set>
                                    <p:anim by="(-#ppt_w*2)" calcmode="lin" valueType="num">
                                      <p:cBhvr rctx="PPT">
                                        <p:cTn id="40" dur="500" autoRev="1" fill="hold">
                                          <p:stCondLst>
                                            <p:cond delay="0"/>
                                          </p:stCondLst>
                                        </p:cTn>
                                        <p:tgtEl>
                                          <p:spTgt spid="5">
                                            <p:bg/>
                                          </p:spTgt>
                                        </p:tgtEl>
                                        <p:attrNameLst>
                                          <p:attrName>ppt_w</p:attrName>
                                        </p:attrNameLst>
                                      </p:cBhvr>
                                    </p:anim>
                                    <p:anim by="(#ppt_w*0.50)" calcmode="lin" valueType="num">
                                      <p:cBhvr>
                                        <p:cTn id="41" dur="500" decel="50000" autoRev="1" fill="hold">
                                          <p:stCondLst>
                                            <p:cond delay="0"/>
                                          </p:stCondLst>
                                        </p:cTn>
                                        <p:tgtEl>
                                          <p:spTgt spid="5">
                                            <p:bg/>
                                          </p:spTgt>
                                        </p:tgtEl>
                                        <p:attrNameLst>
                                          <p:attrName>ppt_x</p:attrName>
                                        </p:attrNameLst>
                                      </p:cBhvr>
                                    </p:anim>
                                    <p:anim from="(-#ppt_h/2)" to="(#ppt_y)" calcmode="lin" valueType="num">
                                      <p:cBhvr>
                                        <p:cTn id="42" dur="1000" fill="hold">
                                          <p:stCondLst>
                                            <p:cond delay="0"/>
                                          </p:stCondLst>
                                        </p:cTn>
                                        <p:tgtEl>
                                          <p:spTgt spid="5">
                                            <p:bg/>
                                          </p:spTgt>
                                        </p:tgtEl>
                                        <p:attrNameLst>
                                          <p:attrName>ppt_y</p:attrName>
                                        </p:attrNameLst>
                                      </p:cBhvr>
                                    </p:anim>
                                    <p:animRot by="21600000">
                                      <p:cBhvr>
                                        <p:cTn id="43" dur="1000" fill="hold">
                                          <p:stCondLst>
                                            <p:cond delay="0"/>
                                          </p:stCondLst>
                                        </p:cTn>
                                        <p:tgtEl>
                                          <p:spTgt spid="5">
                                            <p:bg/>
                                          </p:spTgt>
                                        </p:tgtEl>
                                        <p:attrNameLst>
                                          <p:attrName>r</p:attrName>
                                        </p:attrNameLst>
                                      </p:cBhvr>
                                    </p:animRot>
                                  </p:childTnLst>
                                </p:cTn>
                              </p:par>
                              <p:par>
                                <p:cTn id="44" presetID="56" presetClass="entr" presetSubtype="0" fill="hold" grpId="0" nodeType="withEffect">
                                  <p:stCondLst>
                                    <p:cond delay="0"/>
                                  </p:stCondLst>
                                  <p:iterate type="lt">
                                    <p:tmPct val="10000"/>
                                  </p:iterate>
                                  <p:childTnLst>
                                    <p:set>
                                      <p:cBhvr>
                                        <p:cTn id="45" dur="1" fill="hold">
                                          <p:stCondLst>
                                            <p:cond delay="0"/>
                                          </p:stCondLst>
                                        </p:cTn>
                                        <p:tgtEl>
                                          <p:spTgt spid="5">
                                            <p:txEl>
                                              <p:pRg st="0" end="0"/>
                                            </p:txEl>
                                          </p:spTgt>
                                        </p:tgtEl>
                                        <p:attrNameLst>
                                          <p:attrName>style.visibility</p:attrName>
                                        </p:attrNameLst>
                                      </p:cBhvr>
                                      <p:to>
                                        <p:strVal val="visible"/>
                                      </p:to>
                                    </p:set>
                                    <p:anim by="(-#ppt_w*2)" calcmode="lin" valueType="num">
                                      <p:cBhvr rctx="PPT">
                                        <p:cTn id="46" dur="500" autoRev="1" fill="hold">
                                          <p:stCondLst>
                                            <p:cond delay="0"/>
                                          </p:stCondLst>
                                        </p:cTn>
                                        <p:tgtEl>
                                          <p:spTgt spid="5">
                                            <p:txEl>
                                              <p:pRg st="0" end="0"/>
                                            </p:txEl>
                                          </p:spTgt>
                                        </p:tgtEl>
                                        <p:attrNameLst>
                                          <p:attrName>ppt_w</p:attrName>
                                        </p:attrNameLst>
                                      </p:cBhvr>
                                    </p:anim>
                                    <p:anim by="(#ppt_w*0.50)" calcmode="lin" valueType="num">
                                      <p:cBhvr>
                                        <p:cTn id="47" dur="500" decel="50000" autoRev="1" fill="hold">
                                          <p:stCondLst>
                                            <p:cond delay="0"/>
                                          </p:stCondLst>
                                        </p:cTn>
                                        <p:tgtEl>
                                          <p:spTgt spid="5">
                                            <p:txEl>
                                              <p:pRg st="0" end="0"/>
                                            </p:txEl>
                                          </p:spTgt>
                                        </p:tgtEl>
                                        <p:attrNameLst>
                                          <p:attrName>ppt_x</p:attrName>
                                        </p:attrNameLst>
                                      </p:cBhvr>
                                    </p:anim>
                                    <p:anim from="(-#ppt_h/2)" to="(#ppt_y)" calcmode="lin" valueType="num">
                                      <p:cBhvr>
                                        <p:cTn id="48" dur="1000" fill="hold">
                                          <p:stCondLst>
                                            <p:cond delay="0"/>
                                          </p:stCondLst>
                                        </p:cTn>
                                        <p:tgtEl>
                                          <p:spTgt spid="5">
                                            <p:txEl>
                                              <p:pRg st="0" end="0"/>
                                            </p:txEl>
                                          </p:spTgt>
                                        </p:tgtEl>
                                        <p:attrNameLst>
                                          <p:attrName>ppt_y</p:attrName>
                                        </p:attrNameLst>
                                      </p:cBhvr>
                                    </p:anim>
                                    <p:animRot by="21600000">
                                      <p:cBhvr>
                                        <p:cTn id="49" dur="1000" fill="hold">
                                          <p:stCondLst>
                                            <p:cond delay="0"/>
                                          </p:stCondLst>
                                        </p:cTn>
                                        <p:tgtEl>
                                          <p:spTgt spid="5">
                                            <p:txEl>
                                              <p:pRg st="0" end="0"/>
                                            </p:txEl>
                                          </p:spTgt>
                                        </p:tgtEl>
                                        <p:attrNameLst>
                                          <p:attrName>r</p:attrName>
                                        </p:attrNameLst>
                                      </p:cBhvr>
                                    </p:animRo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childTnLst>
                          </p:cTn>
                        </p:par>
                        <p:par>
                          <p:cTn id="54" fill="hold">
                            <p:stCondLst>
                              <p:cond delay="5500"/>
                            </p:stCondLst>
                            <p:childTnLst>
                              <p:par>
                                <p:cTn id="55" presetID="14" presetClass="entr" presetSubtype="10"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par>
                          <p:cTn id="58" fill="hold">
                            <p:stCondLst>
                              <p:cond delay="6000"/>
                            </p:stCondLst>
                            <p:childTnLst>
                              <p:par>
                                <p:cTn id="59" presetID="53" presetClass="entr" presetSubtype="16"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par>
                          <p:cTn id="64" fill="hold">
                            <p:stCondLst>
                              <p:cond delay="7000"/>
                            </p:stCondLst>
                            <p:childTnLst>
                              <p:par>
                                <p:cTn id="65" presetID="56" presetClass="entr" presetSubtype="0" fill="hold" grpId="0" nodeType="afterEffect">
                                  <p:stCondLst>
                                    <p:cond delay="0"/>
                                  </p:stCondLst>
                                  <p:iterate type="lt">
                                    <p:tmPct val="10000"/>
                                  </p:iterate>
                                  <p:childTnLst>
                                    <p:set>
                                      <p:cBhvr>
                                        <p:cTn id="66" dur="1" fill="hold">
                                          <p:stCondLst>
                                            <p:cond delay="0"/>
                                          </p:stCondLst>
                                        </p:cTn>
                                        <p:tgtEl>
                                          <p:spTgt spid="14">
                                            <p:bg/>
                                          </p:spTgt>
                                        </p:tgtEl>
                                        <p:attrNameLst>
                                          <p:attrName>style.visibility</p:attrName>
                                        </p:attrNameLst>
                                      </p:cBhvr>
                                      <p:to>
                                        <p:strVal val="visible"/>
                                      </p:to>
                                    </p:set>
                                    <p:anim by="(-#ppt_w*2)" calcmode="lin" valueType="num">
                                      <p:cBhvr rctx="PPT">
                                        <p:cTn id="67" dur="500" autoRev="1" fill="hold">
                                          <p:stCondLst>
                                            <p:cond delay="0"/>
                                          </p:stCondLst>
                                        </p:cTn>
                                        <p:tgtEl>
                                          <p:spTgt spid="14">
                                            <p:bg/>
                                          </p:spTgt>
                                        </p:tgtEl>
                                        <p:attrNameLst>
                                          <p:attrName>ppt_w</p:attrName>
                                        </p:attrNameLst>
                                      </p:cBhvr>
                                    </p:anim>
                                    <p:anim by="(#ppt_w*0.50)" calcmode="lin" valueType="num">
                                      <p:cBhvr>
                                        <p:cTn id="68" dur="500" decel="50000" autoRev="1" fill="hold">
                                          <p:stCondLst>
                                            <p:cond delay="0"/>
                                          </p:stCondLst>
                                        </p:cTn>
                                        <p:tgtEl>
                                          <p:spTgt spid="14">
                                            <p:bg/>
                                          </p:spTgt>
                                        </p:tgtEl>
                                        <p:attrNameLst>
                                          <p:attrName>ppt_x</p:attrName>
                                        </p:attrNameLst>
                                      </p:cBhvr>
                                    </p:anim>
                                    <p:anim from="(-#ppt_h/2)" to="(#ppt_y)" calcmode="lin" valueType="num">
                                      <p:cBhvr>
                                        <p:cTn id="69" dur="1000" fill="hold">
                                          <p:stCondLst>
                                            <p:cond delay="0"/>
                                          </p:stCondLst>
                                        </p:cTn>
                                        <p:tgtEl>
                                          <p:spTgt spid="14">
                                            <p:bg/>
                                          </p:spTgt>
                                        </p:tgtEl>
                                        <p:attrNameLst>
                                          <p:attrName>ppt_y</p:attrName>
                                        </p:attrNameLst>
                                      </p:cBhvr>
                                    </p:anim>
                                    <p:animRot by="21600000">
                                      <p:cBhvr>
                                        <p:cTn id="70" dur="1000" fill="hold">
                                          <p:stCondLst>
                                            <p:cond delay="0"/>
                                          </p:stCondLst>
                                        </p:cTn>
                                        <p:tgtEl>
                                          <p:spTgt spid="14">
                                            <p:bg/>
                                          </p:spTgt>
                                        </p:tgtEl>
                                        <p:attrNameLst>
                                          <p:attrName>r</p:attrName>
                                        </p:attrNameLst>
                                      </p:cBhvr>
                                    </p:animRot>
                                  </p:childTnLst>
                                </p:cTn>
                              </p:par>
                              <p:par>
                                <p:cTn id="71" presetID="56" presetClass="entr" presetSubtype="0" fill="hold" grpId="0" nodeType="withEffect">
                                  <p:stCondLst>
                                    <p:cond delay="0"/>
                                  </p:stCondLst>
                                  <p:iterate type="lt">
                                    <p:tmPct val="10000"/>
                                  </p:iterate>
                                  <p:childTnLst>
                                    <p:set>
                                      <p:cBhvr>
                                        <p:cTn id="72" dur="1" fill="hold">
                                          <p:stCondLst>
                                            <p:cond delay="0"/>
                                          </p:stCondLst>
                                        </p:cTn>
                                        <p:tgtEl>
                                          <p:spTgt spid="14">
                                            <p:txEl>
                                              <p:pRg st="0" end="0"/>
                                            </p:txEl>
                                          </p:spTgt>
                                        </p:tgtEl>
                                        <p:attrNameLst>
                                          <p:attrName>style.visibility</p:attrName>
                                        </p:attrNameLst>
                                      </p:cBhvr>
                                      <p:to>
                                        <p:strVal val="visible"/>
                                      </p:to>
                                    </p:set>
                                    <p:anim by="(-#ppt_w*2)" calcmode="lin" valueType="num">
                                      <p:cBhvr rctx="PPT">
                                        <p:cTn id="73" dur="500" autoRev="1" fill="hold">
                                          <p:stCondLst>
                                            <p:cond delay="0"/>
                                          </p:stCondLst>
                                        </p:cTn>
                                        <p:tgtEl>
                                          <p:spTgt spid="14">
                                            <p:txEl>
                                              <p:pRg st="0" end="0"/>
                                            </p:txEl>
                                          </p:spTgt>
                                        </p:tgtEl>
                                        <p:attrNameLst>
                                          <p:attrName>ppt_w</p:attrName>
                                        </p:attrNameLst>
                                      </p:cBhvr>
                                    </p:anim>
                                    <p:anim by="(#ppt_w*0.50)" calcmode="lin" valueType="num">
                                      <p:cBhvr>
                                        <p:cTn id="74" dur="500" decel="50000" autoRev="1" fill="hold">
                                          <p:stCondLst>
                                            <p:cond delay="0"/>
                                          </p:stCondLst>
                                        </p:cTn>
                                        <p:tgtEl>
                                          <p:spTgt spid="14">
                                            <p:txEl>
                                              <p:pRg st="0" end="0"/>
                                            </p:txEl>
                                          </p:spTgt>
                                        </p:tgtEl>
                                        <p:attrNameLst>
                                          <p:attrName>ppt_x</p:attrName>
                                        </p:attrNameLst>
                                      </p:cBhvr>
                                    </p:anim>
                                    <p:anim from="(-#ppt_h/2)" to="(#ppt_y)" calcmode="lin" valueType="num">
                                      <p:cBhvr>
                                        <p:cTn id="75" dur="1000" fill="hold">
                                          <p:stCondLst>
                                            <p:cond delay="0"/>
                                          </p:stCondLst>
                                        </p:cTn>
                                        <p:tgtEl>
                                          <p:spTgt spid="14">
                                            <p:txEl>
                                              <p:pRg st="0" end="0"/>
                                            </p:txEl>
                                          </p:spTgt>
                                        </p:tgtEl>
                                        <p:attrNameLst>
                                          <p:attrName>ppt_y</p:attrName>
                                        </p:attrNameLst>
                                      </p:cBhvr>
                                    </p:anim>
                                    <p:animRot by="21600000">
                                      <p:cBhvr>
                                        <p:cTn id="76" dur="1000" fill="hold">
                                          <p:stCondLst>
                                            <p:cond delay="0"/>
                                          </p:stCondLst>
                                        </p:cTn>
                                        <p:tgtEl>
                                          <p:spTgt spid="14">
                                            <p:txEl>
                                              <p:pRg st="0" end="0"/>
                                            </p:txEl>
                                          </p:spTgt>
                                        </p:tgtEl>
                                        <p:attrNameLst>
                                          <p:attrName>r</p:attrName>
                                        </p:attrNameLst>
                                      </p:cBhvr>
                                    </p:animRot>
                                  </p:childTnLst>
                                </p:cTn>
                              </p:par>
                            </p:childTnLst>
                          </p:cTn>
                        </p:par>
                        <p:par>
                          <p:cTn id="77" fill="hold">
                            <p:stCondLst>
                              <p:cond delay="8000"/>
                            </p:stCondLst>
                            <p:childTnLst>
                              <p:par>
                                <p:cTn id="78" presetID="22" presetClass="entr" presetSubtype="2" fill="hold" grpId="0" nodeType="after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right)">
                                      <p:cBhvr>
                                        <p:cTn id="80" dur="500"/>
                                        <p:tgtEl>
                                          <p:spTgt spid="15"/>
                                        </p:tgtEl>
                                      </p:cBhvr>
                                    </p:animEffect>
                                  </p:childTnLst>
                                </p:cTn>
                              </p:par>
                            </p:childTnLst>
                          </p:cTn>
                        </p:par>
                        <p:par>
                          <p:cTn id="81" fill="hold">
                            <p:stCondLst>
                              <p:cond delay="8500"/>
                            </p:stCondLst>
                            <p:childTnLst>
                              <p:par>
                                <p:cTn id="82" presetID="14" presetClass="entr" presetSubtype="10" fill="hold" grpId="0" nodeType="after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par>
                          <p:cTn id="85" fill="hold">
                            <p:stCondLst>
                              <p:cond delay="9000"/>
                            </p:stCondLst>
                            <p:childTnLst>
                              <p:par>
                                <p:cTn id="86" presetID="53" presetClass="entr" presetSubtype="16" fill="hold" grpId="0" nodeType="after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fill="hold"/>
                                        <p:tgtEl>
                                          <p:spTgt spid="10"/>
                                        </p:tgtEl>
                                        <p:attrNameLst>
                                          <p:attrName>ppt_w</p:attrName>
                                        </p:attrNameLst>
                                      </p:cBhvr>
                                      <p:tavLst>
                                        <p:tav tm="0">
                                          <p:val>
                                            <p:fltVal val="0"/>
                                          </p:val>
                                        </p:tav>
                                        <p:tav tm="100000">
                                          <p:val>
                                            <p:strVal val="#ppt_w"/>
                                          </p:val>
                                        </p:tav>
                                      </p:tavLst>
                                    </p:anim>
                                    <p:anim calcmode="lin" valueType="num">
                                      <p:cBhvr>
                                        <p:cTn id="89" dur="500" fill="hold"/>
                                        <p:tgtEl>
                                          <p:spTgt spid="10"/>
                                        </p:tgtEl>
                                        <p:attrNameLst>
                                          <p:attrName>ppt_h</p:attrName>
                                        </p:attrNameLst>
                                      </p:cBhvr>
                                      <p:tavLst>
                                        <p:tav tm="0">
                                          <p:val>
                                            <p:fltVal val="0"/>
                                          </p:val>
                                        </p:tav>
                                        <p:tav tm="100000">
                                          <p:val>
                                            <p:strVal val="#ppt_h"/>
                                          </p:val>
                                        </p:tav>
                                      </p:tavLst>
                                    </p:anim>
                                    <p:animEffect transition="in" filter="fade">
                                      <p:cBhvr>
                                        <p:cTn id="90" dur="500"/>
                                        <p:tgtEl>
                                          <p:spTgt spid="10"/>
                                        </p:tgtEl>
                                      </p:cBhvr>
                                    </p:animEffect>
                                  </p:childTnLst>
                                </p:cTn>
                              </p:par>
                            </p:childTnLst>
                          </p:cTn>
                        </p:par>
                        <p:par>
                          <p:cTn id="91" fill="hold">
                            <p:stCondLst>
                              <p:cond delay="10000"/>
                            </p:stCondLst>
                            <p:childTnLst>
                              <p:par>
                                <p:cTn id="92" presetID="56" presetClass="entr" presetSubtype="0" fill="hold" grpId="0" nodeType="afterEffect">
                                  <p:stCondLst>
                                    <p:cond delay="0"/>
                                  </p:stCondLst>
                                  <p:iterate type="lt">
                                    <p:tmPct val="10000"/>
                                  </p:iterate>
                                  <p:childTnLst>
                                    <p:set>
                                      <p:cBhvr>
                                        <p:cTn id="93" dur="1" fill="hold">
                                          <p:stCondLst>
                                            <p:cond delay="0"/>
                                          </p:stCondLst>
                                        </p:cTn>
                                        <p:tgtEl>
                                          <p:spTgt spid="11">
                                            <p:bg/>
                                          </p:spTgt>
                                        </p:tgtEl>
                                        <p:attrNameLst>
                                          <p:attrName>style.visibility</p:attrName>
                                        </p:attrNameLst>
                                      </p:cBhvr>
                                      <p:to>
                                        <p:strVal val="visible"/>
                                      </p:to>
                                    </p:set>
                                    <p:anim by="(-#ppt_w*2)" calcmode="lin" valueType="num">
                                      <p:cBhvr rctx="PPT">
                                        <p:cTn id="94" dur="500" autoRev="1" fill="hold">
                                          <p:stCondLst>
                                            <p:cond delay="0"/>
                                          </p:stCondLst>
                                        </p:cTn>
                                        <p:tgtEl>
                                          <p:spTgt spid="11">
                                            <p:bg/>
                                          </p:spTgt>
                                        </p:tgtEl>
                                        <p:attrNameLst>
                                          <p:attrName>ppt_w</p:attrName>
                                        </p:attrNameLst>
                                      </p:cBhvr>
                                    </p:anim>
                                    <p:anim by="(#ppt_w*0.50)" calcmode="lin" valueType="num">
                                      <p:cBhvr>
                                        <p:cTn id="95" dur="500" decel="50000" autoRev="1" fill="hold">
                                          <p:stCondLst>
                                            <p:cond delay="0"/>
                                          </p:stCondLst>
                                        </p:cTn>
                                        <p:tgtEl>
                                          <p:spTgt spid="11">
                                            <p:bg/>
                                          </p:spTgt>
                                        </p:tgtEl>
                                        <p:attrNameLst>
                                          <p:attrName>ppt_x</p:attrName>
                                        </p:attrNameLst>
                                      </p:cBhvr>
                                    </p:anim>
                                    <p:anim from="(-#ppt_h/2)" to="(#ppt_y)" calcmode="lin" valueType="num">
                                      <p:cBhvr>
                                        <p:cTn id="96" dur="1000" fill="hold">
                                          <p:stCondLst>
                                            <p:cond delay="0"/>
                                          </p:stCondLst>
                                        </p:cTn>
                                        <p:tgtEl>
                                          <p:spTgt spid="11">
                                            <p:bg/>
                                          </p:spTgt>
                                        </p:tgtEl>
                                        <p:attrNameLst>
                                          <p:attrName>ppt_y</p:attrName>
                                        </p:attrNameLst>
                                      </p:cBhvr>
                                    </p:anim>
                                    <p:animRot by="21600000">
                                      <p:cBhvr>
                                        <p:cTn id="97" dur="1000" fill="hold">
                                          <p:stCondLst>
                                            <p:cond delay="0"/>
                                          </p:stCondLst>
                                        </p:cTn>
                                        <p:tgtEl>
                                          <p:spTgt spid="11">
                                            <p:bg/>
                                          </p:spTgt>
                                        </p:tgtEl>
                                        <p:attrNameLst>
                                          <p:attrName>r</p:attrName>
                                        </p:attrNameLst>
                                      </p:cBhvr>
                                    </p:animRot>
                                  </p:childTnLst>
                                </p:cTn>
                              </p:par>
                              <p:par>
                                <p:cTn id="98" presetID="56" presetClass="entr" presetSubtype="0" fill="hold" grpId="0" nodeType="withEffect">
                                  <p:stCondLst>
                                    <p:cond delay="0"/>
                                  </p:stCondLst>
                                  <p:iterate type="lt">
                                    <p:tmPct val="10000"/>
                                  </p:iterate>
                                  <p:childTnLst>
                                    <p:set>
                                      <p:cBhvr>
                                        <p:cTn id="99" dur="1" fill="hold">
                                          <p:stCondLst>
                                            <p:cond delay="0"/>
                                          </p:stCondLst>
                                        </p:cTn>
                                        <p:tgtEl>
                                          <p:spTgt spid="11">
                                            <p:txEl>
                                              <p:pRg st="0" end="0"/>
                                            </p:txEl>
                                          </p:spTgt>
                                        </p:tgtEl>
                                        <p:attrNameLst>
                                          <p:attrName>style.visibility</p:attrName>
                                        </p:attrNameLst>
                                      </p:cBhvr>
                                      <p:to>
                                        <p:strVal val="visible"/>
                                      </p:to>
                                    </p:set>
                                    <p:anim by="(-#ppt_w*2)" calcmode="lin" valueType="num">
                                      <p:cBhvr rctx="PPT">
                                        <p:cTn id="100" dur="500" autoRev="1" fill="hold">
                                          <p:stCondLst>
                                            <p:cond delay="0"/>
                                          </p:stCondLst>
                                        </p:cTn>
                                        <p:tgtEl>
                                          <p:spTgt spid="11">
                                            <p:txEl>
                                              <p:pRg st="0" end="0"/>
                                            </p:txEl>
                                          </p:spTgt>
                                        </p:tgtEl>
                                        <p:attrNameLst>
                                          <p:attrName>ppt_w</p:attrName>
                                        </p:attrNameLst>
                                      </p:cBhvr>
                                    </p:anim>
                                    <p:anim by="(#ppt_w*0.50)" calcmode="lin" valueType="num">
                                      <p:cBhvr>
                                        <p:cTn id="101" dur="500" decel="50000" autoRev="1" fill="hold">
                                          <p:stCondLst>
                                            <p:cond delay="0"/>
                                          </p:stCondLst>
                                        </p:cTn>
                                        <p:tgtEl>
                                          <p:spTgt spid="11">
                                            <p:txEl>
                                              <p:pRg st="0" end="0"/>
                                            </p:txEl>
                                          </p:spTgt>
                                        </p:tgtEl>
                                        <p:attrNameLst>
                                          <p:attrName>ppt_x</p:attrName>
                                        </p:attrNameLst>
                                      </p:cBhvr>
                                    </p:anim>
                                    <p:anim from="(-#ppt_h/2)" to="(#ppt_y)" calcmode="lin" valueType="num">
                                      <p:cBhvr>
                                        <p:cTn id="102" dur="1000" fill="hold">
                                          <p:stCondLst>
                                            <p:cond delay="0"/>
                                          </p:stCondLst>
                                        </p:cTn>
                                        <p:tgtEl>
                                          <p:spTgt spid="11">
                                            <p:txEl>
                                              <p:pRg st="0" end="0"/>
                                            </p:txEl>
                                          </p:spTgt>
                                        </p:tgtEl>
                                        <p:attrNameLst>
                                          <p:attrName>ppt_y</p:attrName>
                                        </p:attrNameLst>
                                      </p:cBhvr>
                                    </p:anim>
                                    <p:animRot by="21600000">
                                      <p:cBhvr>
                                        <p:cTn id="103" dur="1000" fill="hold">
                                          <p:stCondLst>
                                            <p:cond delay="0"/>
                                          </p:stCondLst>
                                        </p:cTn>
                                        <p:tgtEl>
                                          <p:spTgt spid="11">
                                            <p:txEl>
                                              <p:pRg st="0" end="0"/>
                                            </p:txEl>
                                          </p:spTgt>
                                        </p:tgtEl>
                                        <p:attrNameLst>
                                          <p:attrName>r</p:attrName>
                                        </p:attrNameLst>
                                      </p:cBhvr>
                                    </p:animRot>
                                  </p:childTnLst>
                                </p:cTn>
                              </p:par>
                            </p:childTnLst>
                          </p:cTn>
                        </p:par>
                        <p:par>
                          <p:cTn id="104" fill="hold">
                            <p:stCondLst>
                              <p:cond delay="11000"/>
                            </p:stCondLst>
                            <p:childTnLst>
                              <p:par>
                                <p:cTn id="105" presetID="22" presetClass="entr" presetSubtype="8" fill="hold" grpId="0" nodeType="after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wipe(left)">
                                      <p:cBhvr>
                                        <p:cTn id="107" dur="500"/>
                                        <p:tgtEl>
                                          <p:spTgt spid="12"/>
                                        </p:tgtEl>
                                      </p:cBhvr>
                                    </p:animEffect>
                                  </p:childTnLst>
                                </p:cTn>
                              </p:par>
                            </p:childTnLst>
                          </p:cTn>
                        </p:par>
                        <p:par>
                          <p:cTn id="108" fill="hold">
                            <p:stCondLst>
                              <p:cond delay="11500"/>
                            </p:stCondLst>
                            <p:childTnLst>
                              <p:par>
                                <p:cTn id="109" presetID="14" presetClass="entr" presetSubtype="10" fill="hold" grpId="0" nodeType="after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randombar(horizontal)">
                                      <p:cBhvr>
                                        <p:cTn id="1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animBg="1"/>
      <p:bldP spid="6" grpId="0" animBg="1"/>
      <p:bldP spid="7" grpId="0" animBg="1"/>
      <p:bldP spid="8" grpId="0" build="allAtOnce" animBg="1"/>
      <p:bldP spid="9" grpId="0" animBg="1"/>
      <p:bldP spid="10" grpId="0" animBg="1"/>
      <p:bldP spid="11" grpId="0" build="allAtOnce" animBg="1"/>
      <p:bldP spid="12" grpId="0" animBg="1"/>
      <p:bldP spid="13" grpId="0" animBg="1"/>
      <p:bldP spid="14" grpId="0" build="allAtOnce" animBg="1"/>
      <p:bldP spid="15" grpId="0" animBg="1"/>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3-4 </a:t>
            </a:r>
            <a:r>
              <a:rPr lang="zh-CN" altLang="en-US" dirty="0" smtClean="0"/>
              <a:t>商业模式创新</a:t>
            </a:r>
            <a:r>
              <a:rPr lang="en-US" altLang="zh-CN" dirty="0" smtClean="0"/>
              <a:t>9</a:t>
            </a:r>
            <a:r>
              <a:rPr lang="zh-CN" altLang="en-US" dirty="0" smtClean="0"/>
              <a:t>要素分析模型</a:t>
            </a:r>
            <a:endParaRPr lang="zh-CN" altLang="en-US" dirty="0"/>
          </a:p>
        </p:txBody>
      </p:sp>
      <p:sp>
        <p:nvSpPr>
          <p:cNvPr id="4" name="幻灯片编号占位符 3"/>
          <p:cNvSpPr>
            <a:spLocks noGrp="1"/>
          </p:cNvSpPr>
          <p:nvPr>
            <p:ph type="sldNum" sz="quarter" idx="12"/>
          </p:nvPr>
        </p:nvSpPr>
        <p:spPr/>
        <p:txBody>
          <a:bodyPr/>
          <a:lstStyle/>
          <a:p>
            <a:fld id="{23DA680B-B80A-2545-AB30-B9870FE9052E}" type="slidenum">
              <a:rPr lang="zh-CN" altLang="en-US" smtClean="0"/>
              <a:pPr/>
              <a:t>16</a:t>
            </a:fld>
            <a:endParaRPr lang="zh-CN" altLang="en-US"/>
          </a:p>
        </p:txBody>
      </p:sp>
      <p:grpSp>
        <p:nvGrpSpPr>
          <p:cNvPr id="39" name="组合 38"/>
          <p:cNvGrpSpPr/>
          <p:nvPr/>
        </p:nvGrpSpPr>
        <p:grpSpPr>
          <a:xfrm>
            <a:off x="1246988" y="1411101"/>
            <a:ext cx="9698023" cy="4812794"/>
            <a:chOff x="1775520" y="1398502"/>
            <a:chExt cx="8568952" cy="4812794"/>
          </a:xfrm>
        </p:grpSpPr>
        <p:sp>
          <p:nvSpPr>
            <p:cNvPr id="5" name="圆角矩形 4"/>
            <p:cNvSpPr/>
            <p:nvPr/>
          </p:nvSpPr>
          <p:spPr>
            <a:xfrm>
              <a:off x="7786320" y="5347200"/>
              <a:ext cx="2414136" cy="648072"/>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dirty="0">
                  <a:solidFill>
                    <a:schemeClr val="tx1"/>
                  </a:solidFill>
                  <a:latin typeface="微软雅黑"/>
                  <a:ea typeface="微软雅黑"/>
                  <a:cs typeface="微软雅黑"/>
                </a:rPr>
                <a:t>1.</a:t>
              </a:r>
              <a:r>
                <a:rPr lang="zh-CN" altLang="en-US" sz="1400" dirty="0">
                  <a:solidFill>
                    <a:schemeClr val="tx1"/>
                  </a:solidFill>
                  <a:latin typeface="微软雅黑"/>
                  <a:ea typeface="微软雅黑"/>
                  <a:cs typeface="微软雅黑"/>
                </a:rPr>
                <a:t>广告收入</a:t>
              </a:r>
              <a:endParaRPr lang="en-US" altLang="zh-CN" sz="1400" dirty="0">
                <a:solidFill>
                  <a:schemeClr val="tx1"/>
                </a:solidFill>
                <a:latin typeface="微软雅黑"/>
                <a:ea typeface="微软雅黑"/>
                <a:cs typeface="微软雅黑"/>
              </a:endParaRPr>
            </a:p>
            <a:p>
              <a:pPr algn="r"/>
              <a:r>
                <a:rPr lang="en-US" altLang="zh-CN" sz="1400" dirty="0">
                  <a:solidFill>
                    <a:schemeClr val="tx1"/>
                  </a:solidFill>
                  <a:latin typeface="微软雅黑"/>
                  <a:ea typeface="微软雅黑"/>
                  <a:cs typeface="微软雅黑"/>
                </a:rPr>
                <a:t>2.</a:t>
              </a:r>
              <a:r>
                <a:rPr lang="zh-CN" altLang="en-US" sz="1400" dirty="0">
                  <a:solidFill>
                    <a:schemeClr val="tx1"/>
                  </a:solidFill>
                  <a:latin typeface="微软雅黑"/>
                  <a:ea typeface="微软雅黑"/>
                  <a:cs typeface="微软雅黑"/>
                </a:rPr>
                <a:t>下载收入</a:t>
              </a:r>
            </a:p>
          </p:txBody>
        </p:sp>
        <p:sp>
          <p:nvSpPr>
            <p:cNvPr id="6" name="圆角矩形 5"/>
            <p:cNvSpPr/>
            <p:nvPr/>
          </p:nvSpPr>
          <p:spPr>
            <a:xfrm>
              <a:off x="1917668" y="5347200"/>
              <a:ext cx="2414136" cy="643226"/>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400" dirty="0">
                  <a:solidFill>
                    <a:schemeClr val="tx1"/>
                  </a:solidFill>
                  <a:latin typeface="微软雅黑"/>
                  <a:ea typeface="微软雅黑"/>
                  <a:cs typeface="微软雅黑"/>
                </a:rPr>
                <a:t>1.</a:t>
              </a:r>
              <a:r>
                <a:rPr lang="zh-CN" altLang="en-US" sz="1400" dirty="0">
                  <a:solidFill>
                    <a:schemeClr val="tx1"/>
                  </a:solidFill>
                  <a:latin typeface="微软雅黑"/>
                  <a:ea typeface="微软雅黑"/>
                  <a:cs typeface="微软雅黑"/>
                </a:rPr>
                <a:t>可支配开发成本</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2.</a:t>
              </a:r>
              <a:r>
                <a:rPr lang="zh-CN" altLang="en-US" sz="1400" dirty="0">
                  <a:solidFill>
                    <a:schemeClr val="tx1"/>
                  </a:solidFill>
                  <a:latin typeface="微软雅黑"/>
                  <a:ea typeface="微软雅黑"/>
                  <a:cs typeface="微软雅黑"/>
                </a:rPr>
                <a:t>可支配宣传成本等</a:t>
              </a:r>
            </a:p>
          </p:txBody>
        </p:sp>
        <p:sp>
          <p:nvSpPr>
            <p:cNvPr id="7" name="圆角矩形 6"/>
            <p:cNvSpPr/>
            <p:nvPr/>
          </p:nvSpPr>
          <p:spPr>
            <a:xfrm>
              <a:off x="5375919" y="2062204"/>
              <a:ext cx="1368152" cy="2708932"/>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能够满足多方面需求的</a:t>
              </a:r>
              <a:endParaRPr lang="en-US" altLang="zh-CN" sz="1400" dirty="0">
                <a:solidFill>
                  <a:schemeClr val="tx1"/>
                </a:solidFill>
                <a:latin typeface="微软雅黑"/>
                <a:ea typeface="微软雅黑"/>
                <a:cs typeface="微软雅黑"/>
              </a:endParaRPr>
            </a:p>
            <a:p>
              <a:pPr algn="ctr"/>
              <a:r>
                <a:rPr lang="zh-CN" altLang="en-US" sz="1400" dirty="0">
                  <a:solidFill>
                    <a:schemeClr val="tx1"/>
                  </a:solidFill>
                  <a:latin typeface="微软雅黑"/>
                  <a:ea typeface="微软雅黑"/>
                  <a:cs typeface="微软雅黑"/>
                </a:rPr>
                <a:t>产品</a:t>
              </a:r>
            </a:p>
          </p:txBody>
        </p:sp>
        <p:sp>
          <p:nvSpPr>
            <p:cNvPr id="8" name="圆角矩形 7"/>
            <p:cNvSpPr/>
            <p:nvPr/>
          </p:nvSpPr>
          <p:spPr>
            <a:xfrm>
              <a:off x="7093205" y="1538908"/>
              <a:ext cx="1368152" cy="1504036"/>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altLang="zh-CN" sz="1400" dirty="0">
                  <a:solidFill>
                    <a:schemeClr val="tx1"/>
                  </a:solidFill>
                  <a:latin typeface="微软雅黑"/>
                  <a:ea typeface="微软雅黑"/>
                  <a:cs typeface="微软雅黑"/>
                </a:rPr>
                <a:t>1.</a:t>
              </a:r>
              <a:r>
                <a:rPr lang="zh-CN" altLang="en-US" sz="1400" dirty="0">
                  <a:solidFill>
                    <a:schemeClr val="tx1"/>
                  </a:solidFill>
                  <a:latin typeface="微软雅黑"/>
                  <a:ea typeface="微软雅黑"/>
                  <a:cs typeface="微软雅黑"/>
                </a:rPr>
                <a:t>游戏网站</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2.</a:t>
              </a:r>
              <a:r>
                <a:rPr lang="zh-CN" altLang="en-US" sz="1400" dirty="0">
                  <a:solidFill>
                    <a:schemeClr val="tx1"/>
                  </a:solidFill>
                  <a:latin typeface="微软雅黑"/>
                  <a:ea typeface="微软雅黑"/>
                  <a:cs typeface="微软雅黑"/>
                </a:rPr>
                <a:t>游戏论坛</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3.</a:t>
              </a:r>
              <a:r>
                <a:rPr lang="zh-CN" altLang="en-US" sz="1400" dirty="0">
                  <a:solidFill>
                    <a:schemeClr val="tx1"/>
                  </a:solidFill>
                  <a:latin typeface="微软雅黑"/>
                  <a:ea typeface="微软雅黑"/>
                  <a:cs typeface="微软雅黑"/>
                </a:rPr>
                <a:t>微博、微信</a:t>
              </a:r>
            </a:p>
          </p:txBody>
        </p:sp>
        <p:sp>
          <p:nvSpPr>
            <p:cNvPr id="9" name="圆角矩形 8"/>
            <p:cNvSpPr/>
            <p:nvPr/>
          </p:nvSpPr>
          <p:spPr>
            <a:xfrm>
              <a:off x="3647728" y="1546710"/>
              <a:ext cx="1368152" cy="1504036"/>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altLang="zh-CN" sz="1400" dirty="0">
                  <a:solidFill>
                    <a:schemeClr val="tx1"/>
                  </a:solidFill>
                  <a:latin typeface="微软雅黑"/>
                  <a:ea typeface="微软雅黑"/>
                  <a:cs typeface="微软雅黑"/>
                </a:rPr>
                <a:t>1.</a:t>
              </a:r>
              <a:r>
                <a:rPr lang="zh-CN" altLang="en-US" sz="1400" dirty="0">
                  <a:solidFill>
                    <a:schemeClr val="tx1"/>
                  </a:solidFill>
                  <a:latin typeface="微软雅黑"/>
                  <a:ea typeface="微软雅黑"/>
                  <a:cs typeface="微软雅黑"/>
                </a:rPr>
                <a:t>团队建设</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2.</a:t>
              </a:r>
              <a:r>
                <a:rPr lang="zh-CN" altLang="en-US" sz="1400" dirty="0">
                  <a:solidFill>
                    <a:schemeClr val="tx1"/>
                  </a:solidFill>
                  <a:latin typeface="微软雅黑"/>
                  <a:ea typeface="微软雅黑"/>
                  <a:cs typeface="微软雅黑"/>
                </a:rPr>
                <a:t>项目管理</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3……</a:t>
              </a:r>
            </a:p>
          </p:txBody>
        </p:sp>
        <p:sp>
          <p:nvSpPr>
            <p:cNvPr id="10" name="圆角矩形 9"/>
            <p:cNvSpPr/>
            <p:nvPr/>
          </p:nvSpPr>
          <p:spPr>
            <a:xfrm>
              <a:off x="3647728" y="3281614"/>
              <a:ext cx="1368152" cy="1504036"/>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altLang="zh-CN" sz="1400" dirty="0">
                  <a:solidFill>
                    <a:schemeClr val="tx1"/>
                  </a:solidFill>
                  <a:latin typeface="微软雅黑"/>
                  <a:ea typeface="微软雅黑"/>
                  <a:cs typeface="微软雅黑"/>
                </a:rPr>
                <a:t>1.</a:t>
              </a:r>
              <a:r>
                <a:rPr lang="zh-CN" altLang="en-US" sz="1400" dirty="0">
                  <a:solidFill>
                    <a:schemeClr val="tx1"/>
                  </a:solidFill>
                  <a:latin typeface="微软雅黑"/>
                  <a:ea typeface="微软雅黑"/>
                  <a:cs typeface="微软雅黑"/>
                </a:rPr>
                <a:t>技术能力</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2.</a:t>
              </a:r>
              <a:r>
                <a:rPr lang="zh-CN" altLang="en-US" sz="1400" dirty="0">
                  <a:solidFill>
                    <a:schemeClr val="tx1"/>
                  </a:solidFill>
                  <a:latin typeface="微软雅黑"/>
                  <a:ea typeface="微软雅黑"/>
                  <a:cs typeface="微软雅黑"/>
                </a:rPr>
                <a:t>创新能力</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3……</a:t>
              </a:r>
              <a:endParaRPr lang="zh-CN" altLang="en-US" sz="1400" dirty="0">
                <a:solidFill>
                  <a:schemeClr val="tx1"/>
                </a:solidFill>
                <a:latin typeface="微软雅黑"/>
                <a:ea typeface="微软雅黑"/>
                <a:cs typeface="微软雅黑"/>
              </a:endParaRPr>
            </a:p>
          </p:txBody>
        </p:sp>
        <p:sp>
          <p:nvSpPr>
            <p:cNvPr id="11" name="圆角矩形 10"/>
            <p:cNvSpPr/>
            <p:nvPr/>
          </p:nvSpPr>
          <p:spPr>
            <a:xfrm>
              <a:off x="7093836" y="3267911"/>
              <a:ext cx="1368152" cy="1504036"/>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altLang="zh-CN" sz="1400" dirty="0">
                  <a:solidFill>
                    <a:schemeClr val="tx1"/>
                  </a:solidFill>
                  <a:latin typeface="微软雅黑"/>
                  <a:ea typeface="微软雅黑"/>
                  <a:cs typeface="微软雅黑"/>
                </a:rPr>
                <a:t>1.</a:t>
              </a:r>
              <a:r>
                <a:rPr lang="zh-CN" altLang="en-US" sz="1400" dirty="0">
                  <a:solidFill>
                    <a:schemeClr val="tx1"/>
                  </a:solidFill>
                  <a:latin typeface="微软雅黑"/>
                  <a:ea typeface="微软雅黑"/>
                  <a:cs typeface="微软雅黑"/>
                </a:rPr>
                <a:t>合作渠道</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2.</a:t>
              </a:r>
              <a:r>
                <a:rPr lang="zh-CN" altLang="en-US" sz="1400" dirty="0">
                  <a:solidFill>
                    <a:schemeClr val="tx1"/>
                  </a:solidFill>
                  <a:latin typeface="微软雅黑"/>
                  <a:ea typeface="微软雅黑"/>
                  <a:cs typeface="微软雅黑"/>
                </a:rPr>
                <a:t>电信运营商</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3.</a:t>
              </a:r>
              <a:r>
                <a:rPr lang="zh-CN" altLang="en-US" sz="1400" dirty="0">
                  <a:solidFill>
                    <a:schemeClr val="tx1"/>
                  </a:solidFill>
                  <a:latin typeface="微软雅黑"/>
                  <a:ea typeface="微软雅黑"/>
                  <a:cs typeface="微软雅黑"/>
                </a:rPr>
                <a:t>手机厂商</a:t>
              </a:r>
            </a:p>
          </p:txBody>
        </p:sp>
        <p:sp>
          <p:nvSpPr>
            <p:cNvPr id="12" name="圆角矩形 11"/>
            <p:cNvSpPr/>
            <p:nvPr/>
          </p:nvSpPr>
          <p:spPr>
            <a:xfrm>
              <a:off x="8832304" y="2062204"/>
              <a:ext cx="1368152" cy="2708932"/>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altLang="zh-CN" sz="1400" dirty="0">
                  <a:solidFill>
                    <a:schemeClr val="tx1"/>
                  </a:solidFill>
                  <a:latin typeface="微软雅黑"/>
                  <a:ea typeface="微软雅黑"/>
                  <a:cs typeface="微软雅黑"/>
                </a:rPr>
                <a:t>1.</a:t>
              </a:r>
              <a:r>
                <a:rPr lang="zh-CN" altLang="en-US" sz="1400" dirty="0">
                  <a:solidFill>
                    <a:schemeClr val="tx1"/>
                  </a:solidFill>
                  <a:latin typeface="微软雅黑"/>
                  <a:ea typeface="微软雅黑"/>
                  <a:cs typeface="微软雅黑"/>
                </a:rPr>
                <a:t>游戏用户</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2.</a:t>
              </a:r>
              <a:r>
                <a:rPr lang="zh-CN" altLang="en-US" sz="1400" dirty="0">
                  <a:solidFill>
                    <a:schemeClr val="tx1"/>
                  </a:solidFill>
                  <a:latin typeface="微软雅黑"/>
                  <a:ea typeface="微软雅黑"/>
                  <a:cs typeface="微软雅黑"/>
                </a:rPr>
                <a:t>广告商或广告联盟商</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3.</a:t>
              </a:r>
              <a:r>
                <a:rPr lang="zh-CN" altLang="en-US" sz="1400" dirty="0">
                  <a:solidFill>
                    <a:schemeClr val="tx1"/>
                  </a:solidFill>
                  <a:latin typeface="微软雅黑"/>
                  <a:ea typeface="微软雅黑"/>
                  <a:cs typeface="微软雅黑"/>
                </a:rPr>
                <a:t>渠道、平台厂商</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4.</a:t>
              </a:r>
              <a:r>
                <a:rPr lang="zh-CN" altLang="en-US" sz="1400" dirty="0">
                  <a:solidFill>
                    <a:schemeClr val="tx1"/>
                  </a:solidFill>
                  <a:latin typeface="微软雅黑"/>
                  <a:ea typeface="微软雅黑"/>
                  <a:cs typeface="微软雅黑"/>
                </a:rPr>
                <a:t>其他合作对象</a:t>
              </a:r>
              <a:endParaRPr lang="en-US" altLang="zh-CN" sz="1400" dirty="0">
                <a:solidFill>
                  <a:schemeClr val="tx1"/>
                </a:solidFill>
                <a:latin typeface="微软雅黑"/>
                <a:ea typeface="微软雅黑"/>
                <a:cs typeface="微软雅黑"/>
              </a:endParaRPr>
            </a:p>
            <a:p>
              <a:endParaRPr lang="en-US" altLang="zh-CN" sz="1400" dirty="0">
                <a:solidFill>
                  <a:schemeClr val="tx1"/>
                </a:solidFill>
                <a:latin typeface="微软雅黑"/>
                <a:ea typeface="微软雅黑"/>
                <a:cs typeface="微软雅黑"/>
              </a:endParaRPr>
            </a:p>
            <a:p>
              <a:endParaRPr lang="zh-CN" altLang="en-US" sz="1400" dirty="0">
                <a:solidFill>
                  <a:schemeClr val="tx1"/>
                </a:solidFill>
                <a:latin typeface="微软雅黑"/>
                <a:ea typeface="微软雅黑"/>
                <a:cs typeface="微软雅黑"/>
              </a:endParaRPr>
            </a:p>
          </p:txBody>
        </p:sp>
        <p:sp>
          <p:nvSpPr>
            <p:cNvPr id="13" name="圆角矩形 12"/>
            <p:cNvSpPr/>
            <p:nvPr/>
          </p:nvSpPr>
          <p:spPr>
            <a:xfrm>
              <a:off x="1919535" y="2062204"/>
              <a:ext cx="1368152" cy="2708932"/>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altLang="zh-CN" sz="1400" dirty="0">
                  <a:solidFill>
                    <a:schemeClr val="tx1"/>
                  </a:solidFill>
                  <a:latin typeface="微软雅黑"/>
                  <a:ea typeface="微软雅黑"/>
                  <a:cs typeface="微软雅黑"/>
                </a:rPr>
                <a:t>1.</a:t>
              </a:r>
              <a:r>
                <a:rPr lang="zh-CN" altLang="en-US" sz="1400" dirty="0">
                  <a:solidFill>
                    <a:schemeClr val="tx1"/>
                  </a:solidFill>
                  <a:latin typeface="微软雅黑"/>
                  <a:ea typeface="微软雅黑"/>
                  <a:cs typeface="微软雅黑"/>
                </a:rPr>
                <a:t>电信运营商</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2.</a:t>
              </a:r>
              <a:r>
                <a:rPr lang="zh-CN" altLang="en-US" sz="1400" dirty="0">
                  <a:solidFill>
                    <a:schemeClr val="tx1"/>
                  </a:solidFill>
                  <a:latin typeface="微软雅黑"/>
                  <a:ea typeface="微软雅黑"/>
                  <a:cs typeface="微软雅黑"/>
                </a:rPr>
                <a:t>渠道运营商</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3.</a:t>
              </a:r>
              <a:r>
                <a:rPr lang="zh-CN" altLang="en-US" sz="1400" dirty="0">
                  <a:solidFill>
                    <a:schemeClr val="tx1"/>
                  </a:solidFill>
                  <a:latin typeface="微软雅黑"/>
                  <a:ea typeface="微软雅黑"/>
                  <a:cs typeface="微软雅黑"/>
                </a:rPr>
                <a:t>其他游戏企业</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4.</a:t>
              </a:r>
              <a:r>
                <a:rPr lang="zh-CN" altLang="en-US" sz="1400" dirty="0">
                  <a:solidFill>
                    <a:schemeClr val="tx1"/>
                  </a:solidFill>
                  <a:latin typeface="微软雅黑"/>
                  <a:ea typeface="微软雅黑"/>
                  <a:cs typeface="微软雅黑"/>
                </a:rPr>
                <a:t>企业</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5.</a:t>
              </a:r>
              <a:r>
                <a:rPr lang="zh-CN" altLang="en-US" sz="1400" dirty="0">
                  <a:solidFill>
                    <a:schemeClr val="tx1"/>
                  </a:solidFill>
                  <a:latin typeface="微软雅黑"/>
                  <a:ea typeface="微软雅黑"/>
                  <a:cs typeface="微软雅黑"/>
                </a:rPr>
                <a:t>团体</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6.</a:t>
              </a:r>
              <a:r>
                <a:rPr lang="zh-CN" altLang="en-US" sz="1400" dirty="0">
                  <a:solidFill>
                    <a:schemeClr val="tx1"/>
                  </a:solidFill>
                  <a:latin typeface="微软雅黑"/>
                  <a:ea typeface="微软雅黑"/>
                  <a:cs typeface="微软雅黑"/>
                </a:rPr>
                <a:t>个人</a:t>
              </a:r>
              <a:endParaRPr lang="en-US" altLang="zh-CN" sz="1400" dirty="0">
                <a:solidFill>
                  <a:schemeClr val="tx1"/>
                </a:solidFill>
                <a:latin typeface="微软雅黑"/>
                <a:ea typeface="微软雅黑"/>
                <a:cs typeface="微软雅黑"/>
              </a:endParaRPr>
            </a:p>
            <a:p>
              <a:r>
                <a:rPr lang="en-US" altLang="zh-CN" sz="1400" dirty="0">
                  <a:solidFill>
                    <a:schemeClr val="tx1"/>
                  </a:solidFill>
                  <a:latin typeface="微软雅黑"/>
                  <a:ea typeface="微软雅黑"/>
                  <a:cs typeface="微软雅黑"/>
                </a:rPr>
                <a:t>7……</a:t>
              </a:r>
            </a:p>
            <a:p>
              <a:endParaRPr lang="zh-CN" altLang="en-US" sz="1400" dirty="0">
                <a:solidFill>
                  <a:schemeClr val="tx1"/>
                </a:solidFill>
                <a:latin typeface="微软雅黑"/>
                <a:ea typeface="微软雅黑"/>
                <a:cs typeface="微软雅黑"/>
              </a:endParaRPr>
            </a:p>
          </p:txBody>
        </p:sp>
        <p:sp>
          <p:nvSpPr>
            <p:cNvPr id="14" name="圆角矩形 13"/>
            <p:cNvSpPr/>
            <p:nvPr/>
          </p:nvSpPr>
          <p:spPr>
            <a:xfrm>
              <a:off x="5375920" y="2042382"/>
              <a:ext cx="1368152"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价值主张</a:t>
              </a:r>
            </a:p>
          </p:txBody>
        </p:sp>
        <p:sp>
          <p:nvSpPr>
            <p:cNvPr id="15" name="圆角矩形 14"/>
            <p:cNvSpPr/>
            <p:nvPr/>
          </p:nvSpPr>
          <p:spPr>
            <a:xfrm>
              <a:off x="7093479" y="1538908"/>
              <a:ext cx="1368152"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客户关系</a:t>
              </a:r>
            </a:p>
          </p:txBody>
        </p:sp>
        <p:sp>
          <p:nvSpPr>
            <p:cNvPr id="16" name="圆角矩形 15"/>
            <p:cNvSpPr/>
            <p:nvPr/>
          </p:nvSpPr>
          <p:spPr>
            <a:xfrm>
              <a:off x="7093479" y="3254387"/>
              <a:ext cx="1368152"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渠道通路</a:t>
              </a:r>
            </a:p>
          </p:txBody>
        </p:sp>
        <p:sp>
          <p:nvSpPr>
            <p:cNvPr id="17" name="圆角矩形 16"/>
            <p:cNvSpPr/>
            <p:nvPr/>
          </p:nvSpPr>
          <p:spPr>
            <a:xfrm>
              <a:off x="8832304" y="2017590"/>
              <a:ext cx="1368152"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客户细分</a:t>
              </a:r>
            </a:p>
          </p:txBody>
        </p:sp>
        <p:sp>
          <p:nvSpPr>
            <p:cNvPr id="18" name="圆角矩形 17"/>
            <p:cNvSpPr/>
            <p:nvPr/>
          </p:nvSpPr>
          <p:spPr>
            <a:xfrm>
              <a:off x="7093479" y="5347200"/>
              <a:ext cx="1368152"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收入来源</a:t>
              </a:r>
            </a:p>
          </p:txBody>
        </p:sp>
        <p:sp>
          <p:nvSpPr>
            <p:cNvPr id="19" name="圆角矩形 18"/>
            <p:cNvSpPr/>
            <p:nvPr/>
          </p:nvSpPr>
          <p:spPr>
            <a:xfrm>
              <a:off x="3647728" y="1546710"/>
              <a:ext cx="1368152"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关键业务</a:t>
              </a:r>
            </a:p>
          </p:txBody>
        </p:sp>
        <p:sp>
          <p:nvSpPr>
            <p:cNvPr id="20" name="圆角矩形 19"/>
            <p:cNvSpPr/>
            <p:nvPr/>
          </p:nvSpPr>
          <p:spPr>
            <a:xfrm>
              <a:off x="3647728" y="3254387"/>
              <a:ext cx="1368152"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核心资源</a:t>
              </a:r>
            </a:p>
          </p:txBody>
        </p:sp>
        <p:sp>
          <p:nvSpPr>
            <p:cNvPr id="21" name="圆角矩形 20"/>
            <p:cNvSpPr/>
            <p:nvPr/>
          </p:nvSpPr>
          <p:spPr>
            <a:xfrm>
              <a:off x="3647728" y="5347200"/>
              <a:ext cx="1368152"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成本结构</a:t>
              </a:r>
            </a:p>
          </p:txBody>
        </p:sp>
        <p:sp>
          <p:nvSpPr>
            <p:cNvPr id="22" name="圆角矩形 21"/>
            <p:cNvSpPr/>
            <p:nvPr/>
          </p:nvSpPr>
          <p:spPr>
            <a:xfrm>
              <a:off x="1919536" y="2042382"/>
              <a:ext cx="1368152"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重要伙伴</a:t>
              </a:r>
            </a:p>
          </p:txBody>
        </p:sp>
        <p:sp>
          <p:nvSpPr>
            <p:cNvPr id="23" name="圆角矩形 22"/>
            <p:cNvSpPr/>
            <p:nvPr/>
          </p:nvSpPr>
          <p:spPr>
            <a:xfrm>
              <a:off x="5195900" y="1402694"/>
              <a:ext cx="1728192" cy="3512458"/>
            </a:xfrm>
            <a:prstGeom prst="roundRect">
              <a:avLst>
                <a:gd name="adj" fmla="val 11628"/>
              </a:avLst>
            </a:prstGeom>
            <a:noFill/>
            <a:ln w="12700">
              <a:solidFill>
                <a:srgbClr val="071F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4" name="TextBox 14"/>
            <p:cNvSpPr txBox="1"/>
            <p:nvPr/>
          </p:nvSpPr>
          <p:spPr>
            <a:xfrm>
              <a:off x="5294429" y="1632618"/>
              <a:ext cx="1665943" cy="307777"/>
            </a:xfrm>
            <a:prstGeom prst="rect">
              <a:avLst/>
            </a:prstGeom>
            <a:noFill/>
          </p:spPr>
          <p:txBody>
            <a:bodyPr wrap="none" rtlCol="0">
              <a:spAutoFit/>
            </a:bodyPr>
            <a:lstStyle/>
            <a:p>
              <a:pPr algn="ctr"/>
              <a:r>
                <a:rPr lang="zh-CN" altLang="en-US" sz="1400" b="1" dirty="0">
                  <a:latin typeface="微软雅黑"/>
                  <a:ea typeface="微软雅黑"/>
                  <a:cs typeface="微软雅黑"/>
                </a:rPr>
                <a:t>提供物（产品</a:t>
              </a:r>
              <a:r>
                <a:rPr lang="en-US" altLang="zh-CN" sz="1400" b="1" dirty="0">
                  <a:latin typeface="微软雅黑"/>
                  <a:ea typeface="微软雅黑"/>
                  <a:cs typeface="微软雅黑"/>
                </a:rPr>
                <a:t>/</a:t>
              </a:r>
              <a:r>
                <a:rPr lang="zh-CN" altLang="en-US" sz="1400" b="1" dirty="0">
                  <a:latin typeface="微软雅黑"/>
                  <a:ea typeface="微软雅黑"/>
                  <a:cs typeface="微软雅黑"/>
                </a:rPr>
                <a:t>服务）</a:t>
              </a:r>
            </a:p>
          </p:txBody>
        </p:sp>
        <p:sp>
          <p:nvSpPr>
            <p:cNvPr id="25" name="圆角矩形 24"/>
            <p:cNvSpPr/>
            <p:nvPr/>
          </p:nvSpPr>
          <p:spPr>
            <a:xfrm>
              <a:off x="6924092" y="1411101"/>
              <a:ext cx="3420380" cy="3504051"/>
            </a:xfrm>
            <a:prstGeom prst="roundRect">
              <a:avLst>
                <a:gd name="adj" fmla="val 5397"/>
              </a:avLst>
            </a:prstGeom>
            <a:noFill/>
            <a:ln w="12700">
              <a:solidFill>
                <a:srgbClr val="071F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6" name="TextBox 17"/>
            <p:cNvSpPr txBox="1"/>
            <p:nvPr/>
          </p:nvSpPr>
          <p:spPr>
            <a:xfrm>
              <a:off x="9204155" y="1620719"/>
              <a:ext cx="480435" cy="307777"/>
            </a:xfrm>
            <a:prstGeom prst="rect">
              <a:avLst/>
            </a:prstGeom>
            <a:noFill/>
          </p:spPr>
          <p:txBody>
            <a:bodyPr wrap="none" rtlCol="0">
              <a:spAutoFit/>
            </a:bodyPr>
            <a:lstStyle/>
            <a:p>
              <a:pPr algn="ctr"/>
              <a:r>
                <a:rPr lang="zh-CN" altLang="en-US" sz="1400" b="1" dirty="0">
                  <a:latin typeface="微软雅黑"/>
                  <a:ea typeface="微软雅黑"/>
                  <a:cs typeface="微软雅黑"/>
                </a:rPr>
                <a:t>客户</a:t>
              </a:r>
            </a:p>
          </p:txBody>
        </p:sp>
        <p:sp>
          <p:nvSpPr>
            <p:cNvPr id="27" name="TextBox 18"/>
            <p:cNvSpPr txBox="1"/>
            <p:nvPr/>
          </p:nvSpPr>
          <p:spPr>
            <a:xfrm>
              <a:off x="5819778" y="5517348"/>
              <a:ext cx="480435" cy="307777"/>
            </a:xfrm>
            <a:prstGeom prst="rect">
              <a:avLst/>
            </a:prstGeom>
            <a:noFill/>
          </p:spPr>
          <p:txBody>
            <a:bodyPr wrap="none" rtlCol="0">
              <a:spAutoFit/>
            </a:bodyPr>
            <a:lstStyle/>
            <a:p>
              <a:pPr algn="ctr"/>
              <a:r>
                <a:rPr lang="zh-CN" altLang="en-US" sz="1400" dirty="0">
                  <a:latin typeface="微软雅黑"/>
                  <a:ea typeface="微软雅黑"/>
                  <a:cs typeface="微软雅黑"/>
                </a:rPr>
                <a:t>财务</a:t>
              </a:r>
            </a:p>
          </p:txBody>
        </p:sp>
        <p:sp>
          <p:nvSpPr>
            <p:cNvPr id="28" name="圆角矩形 27"/>
            <p:cNvSpPr/>
            <p:nvPr/>
          </p:nvSpPr>
          <p:spPr>
            <a:xfrm>
              <a:off x="1775520" y="5063360"/>
              <a:ext cx="8568952" cy="1147936"/>
            </a:xfrm>
            <a:prstGeom prst="roundRect">
              <a:avLst/>
            </a:prstGeom>
            <a:noFill/>
            <a:ln w="12700">
              <a:solidFill>
                <a:srgbClr val="071F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9" name="圆角矩形 28"/>
            <p:cNvSpPr/>
            <p:nvPr/>
          </p:nvSpPr>
          <p:spPr>
            <a:xfrm>
              <a:off x="1775520" y="1398502"/>
              <a:ext cx="3420380" cy="3516650"/>
            </a:xfrm>
            <a:prstGeom prst="roundRect">
              <a:avLst>
                <a:gd name="adj" fmla="val 5210"/>
              </a:avLst>
            </a:prstGeom>
            <a:noFill/>
            <a:ln w="12700">
              <a:solidFill>
                <a:srgbClr val="071F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30" name="TextBox 21"/>
            <p:cNvSpPr txBox="1"/>
            <p:nvPr/>
          </p:nvSpPr>
          <p:spPr>
            <a:xfrm>
              <a:off x="2204760" y="1614162"/>
              <a:ext cx="797703" cy="307777"/>
            </a:xfrm>
            <a:prstGeom prst="rect">
              <a:avLst/>
            </a:prstGeom>
            <a:noFill/>
          </p:spPr>
          <p:txBody>
            <a:bodyPr wrap="none" rtlCol="0">
              <a:spAutoFit/>
            </a:bodyPr>
            <a:lstStyle/>
            <a:p>
              <a:pPr algn="ctr"/>
              <a:r>
                <a:rPr lang="zh-CN" altLang="en-US" sz="1400" b="1" dirty="0">
                  <a:latin typeface="微软雅黑"/>
                  <a:ea typeface="微软雅黑"/>
                  <a:cs typeface="微软雅黑"/>
                </a:rPr>
                <a:t>基础设施</a:t>
              </a:r>
            </a:p>
          </p:txBody>
        </p:sp>
        <p:sp>
          <p:nvSpPr>
            <p:cNvPr id="31" name="右大括号 30"/>
            <p:cNvSpPr/>
            <p:nvPr/>
          </p:nvSpPr>
          <p:spPr>
            <a:xfrm>
              <a:off x="5015880" y="1862945"/>
              <a:ext cx="360040" cy="945225"/>
            </a:xfrm>
            <a:prstGeom prst="rightBrace">
              <a:avLst>
                <a:gd name="adj1" fmla="val 48646"/>
                <a:gd name="adj2" fmla="val 50000"/>
              </a:avLst>
            </a:prstGeom>
            <a:ln>
              <a:solidFill>
                <a:srgbClr val="071F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a:ea typeface="微软雅黑"/>
                <a:cs typeface="微软雅黑"/>
              </a:endParaRPr>
            </a:p>
          </p:txBody>
        </p:sp>
        <p:sp>
          <p:nvSpPr>
            <p:cNvPr id="32" name="左大括号 31"/>
            <p:cNvSpPr/>
            <p:nvPr/>
          </p:nvSpPr>
          <p:spPr>
            <a:xfrm>
              <a:off x="6744072" y="1870747"/>
              <a:ext cx="360040" cy="937423"/>
            </a:xfrm>
            <a:prstGeom prst="leftBrace">
              <a:avLst>
                <a:gd name="adj1" fmla="val 40904"/>
                <a:gd name="adj2" fmla="val 50000"/>
              </a:avLst>
            </a:prstGeom>
            <a:ln>
              <a:solidFill>
                <a:srgbClr val="071F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a:ea typeface="微软雅黑"/>
                <a:cs typeface="微软雅黑"/>
              </a:endParaRPr>
            </a:p>
          </p:txBody>
        </p:sp>
        <p:sp>
          <p:nvSpPr>
            <p:cNvPr id="33" name="左大括号 32"/>
            <p:cNvSpPr/>
            <p:nvPr/>
          </p:nvSpPr>
          <p:spPr>
            <a:xfrm>
              <a:off x="3287688" y="1861044"/>
              <a:ext cx="360040" cy="937423"/>
            </a:xfrm>
            <a:prstGeom prst="leftBrace">
              <a:avLst>
                <a:gd name="adj1" fmla="val 40904"/>
                <a:gd name="adj2" fmla="val 50000"/>
              </a:avLst>
            </a:prstGeom>
            <a:ln>
              <a:solidFill>
                <a:srgbClr val="071F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a:ea typeface="微软雅黑"/>
                <a:cs typeface="微软雅黑"/>
              </a:endParaRPr>
            </a:p>
          </p:txBody>
        </p:sp>
        <p:sp>
          <p:nvSpPr>
            <p:cNvPr id="34" name="右大括号 33"/>
            <p:cNvSpPr/>
            <p:nvPr/>
          </p:nvSpPr>
          <p:spPr>
            <a:xfrm>
              <a:off x="8472264" y="1902443"/>
              <a:ext cx="360040" cy="945225"/>
            </a:xfrm>
            <a:prstGeom prst="rightBrace">
              <a:avLst>
                <a:gd name="adj1" fmla="val 48646"/>
                <a:gd name="adj2" fmla="val 50000"/>
              </a:avLst>
            </a:prstGeom>
            <a:ln>
              <a:solidFill>
                <a:srgbClr val="071F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a:ea typeface="微软雅黑"/>
                <a:cs typeface="微软雅黑"/>
              </a:endParaRPr>
            </a:p>
          </p:txBody>
        </p:sp>
        <p:cxnSp>
          <p:nvCxnSpPr>
            <p:cNvPr id="35" name="直接连接符 27"/>
            <p:cNvCxnSpPr>
              <a:stCxn id="9" idx="2"/>
              <a:endCxn id="20" idx="0"/>
            </p:cNvCxnSpPr>
            <p:nvPr/>
          </p:nvCxnSpPr>
          <p:spPr>
            <a:xfrm>
              <a:off x="4331804" y="3050747"/>
              <a:ext cx="0" cy="203641"/>
            </a:xfrm>
            <a:prstGeom prst="line">
              <a:avLst/>
            </a:prstGeom>
            <a:ln>
              <a:solidFill>
                <a:srgbClr val="071F65"/>
              </a:solidFill>
            </a:ln>
          </p:spPr>
          <p:style>
            <a:lnRef idx="1">
              <a:schemeClr val="accent1"/>
            </a:lnRef>
            <a:fillRef idx="0">
              <a:schemeClr val="accent1"/>
            </a:fillRef>
            <a:effectRef idx="0">
              <a:schemeClr val="accent1"/>
            </a:effectRef>
            <a:fontRef idx="minor">
              <a:schemeClr val="tx1"/>
            </a:fontRef>
          </p:style>
        </p:cxnSp>
        <p:cxnSp>
          <p:nvCxnSpPr>
            <p:cNvPr id="36" name="直接连接符 29"/>
            <p:cNvCxnSpPr>
              <a:stCxn id="10" idx="2"/>
              <a:endCxn id="21" idx="0"/>
            </p:cNvCxnSpPr>
            <p:nvPr/>
          </p:nvCxnSpPr>
          <p:spPr>
            <a:xfrm>
              <a:off x="4331804" y="4785650"/>
              <a:ext cx="0" cy="561550"/>
            </a:xfrm>
            <a:prstGeom prst="line">
              <a:avLst/>
            </a:prstGeom>
            <a:ln>
              <a:solidFill>
                <a:srgbClr val="071F65"/>
              </a:solidFill>
            </a:ln>
          </p:spPr>
          <p:style>
            <a:lnRef idx="1">
              <a:schemeClr val="accent1"/>
            </a:lnRef>
            <a:fillRef idx="0">
              <a:schemeClr val="accent1"/>
            </a:fillRef>
            <a:effectRef idx="0">
              <a:schemeClr val="accent1"/>
            </a:effectRef>
            <a:fontRef idx="minor">
              <a:schemeClr val="tx1"/>
            </a:fontRef>
          </p:style>
        </p:cxnSp>
        <p:cxnSp>
          <p:nvCxnSpPr>
            <p:cNvPr id="37" name="直接连接符 32"/>
            <p:cNvCxnSpPr>
              <a:stCxn id="8" idx="2"/>
              <a:endCxn id="16" idx="0"/>
            </p:cNvCxnSpPr>
            <p:nvPr/>
          </p:nvCxnSpPr>
          <p:spPr>
            <a:xfrm>
              <a:off x="7777281" y="3042944"/>
              <a:ext cx="274" cy="211443"/>
            </a:xfrm>
            <a:prstGeom prst="line">
              <a:avLst/>
            </a:prstGeom>
            <a:ln>
              <a:solidFill>
                <a:srgbClr val="071F65"/>
              </a:solidFill>
            </a:ln>
          </p:spPr>
          <p:style>
            <a:lnRef idx="1">
              <a:schemeClr val="accent1"/>
            </a:lnRef>
            <a:fillRef idx="0">
              <a:schemeClr val="accent1"/>
            </a:fillRef>
            <a:effectRef idx="0">
              <a:schemeClr val="accent1"/>
            </a:effectRef>
            <a:fontRef idx="minor">
              <a:schemeClr val="tx1"/>
            </a:fontRef>
          </p:style>
        </p:cxnSp>
        <p:cxnSp>
          <p:nvCxnSpPr>
            <p:cNvPr id="38" name="直接连接符 35"/>
            <p:cNvCxnSpPr>
              <a:stCxn id="11" idx="2"/>
              <a:endCxn id="18" idx="0"/>
            </p:cNvCxnSpPr>
            <p:nvPr/>
          </p:nvCxnSpPr>
          <p:spPr>
            <a:xfrm flipH="1">
              <a:off x="7777555" y="4771947"/>
              <a:ext cx="357" cy="575253"/>
            </a:xfrm>
            <a:prstGeom prst="line">
              <a:avLst/>
            </a:prstGeom>
            <a:ln>
              <a:solidFill>
                <a:srgbClr val="071F65"/>
              </a:solidFill>
            </a:ln>
          </p:spPr>
          <p:style>
            <a:lnRef idx="1">
              <a:schemeClr val="accent1"/>
            </a:lnRef>
            <a:fillRef idx="0">
              <a:schemeClr val="accent1"/>
            </a:fillRef>
            <a:effectRef idx="0">
              <a:schemeClr val="accent1"/>
            </a:effectRef>
            <a:fontRef idx="minor">
              <a:schemeClr val="tx1"/>
            </a:fontRef>
          </p:style>
        </p:cxnSp>
      </p:grpSp>
      <p:sp>
        <p:nvSpPr>
          <p:cNvPr id="40"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1927968453"/>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3-4-1 </a:t>
            </a:r>
            <a:r>
              <a:rPr lang="zh-CN" altLang="en-US" dirty="0" smtClean="0"/>
              <a:t>针对客户细分提供不同的价值主张</a:t>
            </a:r>
            <a:endParaRPr lang="zh-CN" altLang="en-US" dirty="0"/>
          </a:p>
        </p:txBody>
      </p:sp>
      <p:sp>
        <p:nvSpPr>
          <p:cNvPr id="4" name="幻灯片编号占位符 3"/>
          <p:cNvSpPr>
            <a:spLocks noGrp="1"/>
          </p:cNvSpPr>
          <p:nvPr>
            <p:ph type="sldNum" sz="quarter" idx="12"/>
          </p:nvPr>
        </p:nvSpPr>
        <p:spPr/>
        <p:txBody>
          <a:bodyPr/>
          <a:lstStyle/>
          <a:p>
            <a:fld id="{23DA680B-B80A-2545-AB30-B9870FE9052E}" type="slidenum">
              <a:rPr lang="zh-CN" altLang="en-US" smtClean="0"/>
              <a:pPr/>
              <a:t>17</a:t>
            </a:fld>
            <a:endParaRPr lang="zh-CN" altLang="en-US"/>
          </a:p>
        </p:txBody>
      </p:sp>
      <p:grpSp>
        <p:nvGrpSpPr>
          <p:cNvPr id="5" name="组合 4"/>
          <p:cNvGrpSpPr/>
          <p:nvPr/>
        </p:nvGrpSpPr>
        <p:grpSpPr>
          <a:xfrm>
            <a:off x="1902656" y="1541968"/>
            <a:ext cx="2400015" cy="3512458"/>
            <a:chOff x="1902656" y="1541968"/>
            <a:chExt cx="2400015" cy="3512458"/>
          </a:xfrm>
        </p:grpSpPr>
        <p:sp>
          <p:nvSpPr>
            <p:cNvPr id="8" name="圆角矩形 7"/>
            <p:cNvSpPr/>
            <p:nvPr/>
          </p:nvSpPr>
          <p:spPr>
            <a:xfrm>
              <a:off x="2152656" y="2201478"/>
              <a:ext cx="1900012" cy="2708932"/>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0000"/>
                </a:solidFill>
                <a:latin typeface="微软雅黑"/>
                <a:ea typeface="微软雅黑"/>
                <a:cs typeface="微软雅黑"/>
              </a:endParaRPr>
            </a:p>
          </p:txBody>
        </p:sp>
        <p:sp>
          <p:nvSpPr>
            <p:cNvPr id="10" name="圆角矩形 9"/>
            <p:cNvSpPr/>
            <p:nvPr/>
          </p:nvSpPr>
          <p:spPr>
            <a:xfrm>
              <a:off x="2152658" y="2181656"/>
              <a:ext cx="1900012"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价值主张</a:t>
              </a:r>
            </a:p>
          </p:txBody>
        </p:sp>
        <p:sp>
          <p:nvSpPr>
            <p:cNvPr id="12" name="圆角矩形 11"/>
            <p:cNvSpPr/>
            <p:nvPr/>
          </p:nvSpPr>
          <p:spPr>
            <a:xfrm>
              <a:off x="1902656" y="1541968"/>
              <a:ext cx="2400015" cy="3512458"/>
            </a:xfrm>
            <a:prstGeom prst="roundRect">
              <a:avLst>
                <a:gd name="adj" fmla="val 11628"/>
              </a:avLst>
            </a:prstGeom>
            <a:noFill/>
            <a:ln w="12700">
              <a:solidFill>
                <a:srgbClr val="071F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13" name="TextBox 9"/>
            <p:cNvSpPr txBox="1"/>
            <p:nvPr/>
          </p:nvSpPr>
          <p:spPr>
            <a:xfrm>
              <a:off x="2244097" y="1759992"/>
              <a:ext cx="1877438" cy="307777"/>
            </a:xfrm>
            <a:prstGeom prst="rect">
              <a:avLst/>
            </a:prstGeom>
            <a:noFill/>
          </p:spPr>
          <p:txBody>
            <a:bodyPr wrap="none" rtlCol="0">
              <a:spAutoFit/>
            </a:bodyPr>
            <a:lstStyle/>
            <a:p>
              <a:pPr algn="ctr"/>
              <a:r>
                <a:rPr lang="zh-CN" altLang="en-US" sz="1400" b="1" dirty="0">
                  <a:latin typeface="微软雅黑"/>
                  <a:ea typeface="微软雅黑"/>
                  <a:cs typeface="微软雅黑"/>
                </a:rPr>
                <a:t>提供物（产品</a:t>
              </a:r>
              <a:r>
                <a:rPr lang="en-US" altLang="zh-CN" sz="1400" b="1" dirty="0">
                  <a:latin typeface="微软雅黑"/>
                  <a:ea typeface="微软雅黑"/>
                  <a:cs typeface="微软雅黑"/>
                </a:rPr>
                <a:t>/</a:t>
              </a:r>
              <a:r>
                <a:rPr lang="zh-CN" altLang="en-US" sz="1400" b="1" dirty="0">
                  <a:latin typeface="微软雅黑"/>
                  <a:ea typeface="微软雅黑"/>
                  <a:cs typeface="微软雅黑"/>
                </a:rPr>
                <a:t>服务</a:t>
              </a:r>
              <a:r>
                <a:rPr lang="zh-CN" altLang="en-US" sz="1400" b="1" dirty="0" smtClean="0">
                  <a:latin typeface="微软雅黑"/>
                  <a:ea typeface="微软雅黑"/>
                  <a:cs typeface="微软雅黑"/>
                </a:rPr>
                <a:t>）</a:t>
              </a:r>
              <a:endParaRPr lang="zh-CN" altLang="en-US" sz="1400" b="1" dirty="0">
                <a:latin typeface="微软雅黑"/>
                <a:ea typeface="微软雅黑"/>
                <a:cs typeface="微软雅黑"/>
              </a:endParaRPr>
            </a:p>
          </p:txBody>
        </p:sp>
        <p:sp>
          <p:nvSpPr>
            <p:cNvPr id="16" name="矩形 15"/>
            <p:cNvSpPr/>
            <p:nvPr/>
          </p:nvSpPr>
          <p:spPr>
            <a:xfrm>
              <a:off x="2352659" y="3039312"/>
              <a:ext cx="1500009"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优秀的游戏作品</a:t>
              </a:r>
            </a:p>
          </p:txBody>
        </p:sp>
        <p:sp>
          <p:nvSpPr>
            <p:cNvPr id="18" name="矩形 17"/>
            <p:cNvSpPr/>
            <p:nvPr/>
          </p:nvSpPr>
          <p:spPr>
            <a:xfrm>
              <a:off x="2352659" y="3670697"/>
              <a:ext cx="1500009"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更有效的广告投放</a:t>
              </a:r>
            </a:p>
          </p:txBody>
        </p:sp>
        <p:sp>
          <p:nvSpPr>
            <p:cNvPr id="19" name="矩形 18"/>
            <p:cNvSpPr/>
            <p:nvPr/>
          </p:nvSpPr>
          <p:spPr>
            <a:xfrm>
              <a:off x="2352657" y="4302081"/>
              <a:ext cx="1500009"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a:ea typeface="微软雅黑"/>
                  <a:cs typeface="微软雅黑"/>
                </a:rPr>
                <a:t>……</a:t>
              </a:r>
              <a:endParaRPr lang="zh-CN" altLang="en-US" sz="1400" dirty="0">
                <a:solidFill>
                  <a:schemeClr val="tx1"/>
                </a:solidFill>
                <a:latin typeface="微软雅黑"/>
                <a:ea typeface="微软雅黑"/>
                <a:cs typeface="微软雅黑"/>
              </a:endParaRPr>
            </a:p>
          </p:txBody>
        </p:sp>
      </p:grpSp>
      <p:grpSp>
        <p:nvGrpSpPr>
          <p:cNvPr id="7" name="组合 6"/>
          <p:cNvGrpSpPr/>
          <p:nvPr/>
        </p:nvGrpSpPr>
        <p:grpSpPr>
          <a:xfrm>
            <a:off x="4822830" y="1550375"/>
            <a:ext cx="2500015" cy="3504051"/>
            <a:chOff x="4822830" y="1550375"/>
            <a:chExt cx="2500015" cy="3504051"/>
          </a:xfrm>
        </p:grpSpPr>
        <p:sp>
          <p:nvSpPr>
            <p:cNvPr id="9" name="圆角矩形 8"/>
            <p:cNvSpPr/>
            <p:nvPr/>
          </p:nvSpPr>
          <p:spPr>
            <a:xfrm>
              <a:off x="5127676" y="2201478"/>
              <a:ext cx="1900012" cy="2708932"/>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altLang="zh-CN" sz="1400" dirty="0">
                <a:solidFill>
                  <a:schemeClr val="tx1"/>
                </a:solidFill>
                <a:latin typeface="微软雅黑"/>
                <a:ea typeface="微软雅黑"/>
                <a:cs typeface="微软雅黑"/>
              </a:endParaRPr>
            </a:p>
            <a:p>
              <a:endParaRPr lang="zh-CN" altLang="en-US" sz="1400" dirty="0">
                <a:solidFill>
                  <a:schemeClr val="tx1"/>
                </a:solidFill>
                <a:latin typeface="微软雅黑"/>
                <a:ea typeface="微软雅黑"/>
                <a:cs typeface="微软雅黑"/>
              </a:endParaRPr>
            </a:p>
          </p:txBody>
        </p:sp>
        <p:sp>
          <p:nvSpPr>
            <p:cNvPr id="11" name="圆角矩形 10"/>
            <p:cNvSpPr/>
            <p:nvPr/>
          </p:nvSpPr>
          <p:spPr>
            <a:xfrm>
              <a:off x="5127676" y="2156864"/>
              <a:ext cx="1900012"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客户细分</a:t>
              </a:r>
            </a:p>
          </p:txBody>
        </p:sp>
        <p:sp>
          <p:nvSpPr>
            <p:cNvPr id="14" name="圆角矩形 13"/>
            <p:cNvSpPr/>
            <p:nvPr/>
          </p:nvSpPr>
          <p:spPr>
            <a:xfrm>
              <a:off x="4822830" y="1550375"/>
              <a:ext cx="2500015" cy="3504051"/>
            </a:xfrm>
            <a:prstGeom prst="roundRect">
              <a:avLst>
                <a:gd name="adj" fmla="val 7816"/>
              </a:avLst>
            </a:prstGeom>
            <a:noFill/>
            <a:ln w="12700">
              <a:solidFill>
                <a:srgbClr val="071F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15" name="TextBox 11"/>
            <p:cNvSpPr txBox="1"/>
            <p:nvPr/>
          </p:nvSpPr>
          <p:spPr>
            <a:xfrm>
              <a:off x="5773415" y="1759993"/>
              <a:ext cx="543739" cy="307777"/>
            </a:xfrm>
            <a:prstGeom prst="rect">
              <a:avLst/>
            </a:prstGeom>
            <a:noFill/>
          </p:spPr>
          <p:txBody>
            <a:bodyPr wrap="none" rtlCol="0">
              <a:spAutoFit/>
            </a:bodyPr>
            <a:lstStyle/>
            <a:p>
              <a:pPr algn="ctr"/>
              <a:r>
                <a:rPr lang="zh-CN" altLang="en-US" sz="1400" b="1" dirty="0">
                  <a:latin typeface="微软雅黑"/>
                  <a:ea typeface="微软雅黑"/>
                  <a:cs typeface="微软雅黑"/>
                </a:rPr>
                <a:t>客户</a:t>
              </a:r>
            </a:p>
          </p:txBody>
        </p:sp>
        <p:sp>
          <p:nvSpPr>
            <p:cNvPr id="17" name="矩形 16"/>
            <p:cNvSpPr/>
            <p:nvPr/>
          </p:nvSpPr>
          <p:spPr>
            <a:xfrm>
              <a:off x="5327677" y="3026331"/>
              <a:ext cx="1500009"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a:ea typeface="微软雅黑"/>
                  <a:cs typeface="微软雅黑"/>
                </a:rPr>
                <a:t>16-35</a:t>
              </a:r>
              <a:r>
                <a:rPr lang="zh-CN" altLang="en-US" sz="1400" dirty="0">
                  <a:solidFill>
                    <a:schemeClr val="tx1"/>
                  </a:solidFill>
                  <a:latin typeface="微软雅黑"/>
                  <a:ea typeface="微软雅黑"/>
                  <a:cs typeface="微软雅黑"/>
                </a:rPr>
                <a:t>岁游戏用户</a:t>
              </a:r>
            </a:p>
          </p:txBody>
        </p:sp>
        <p:sp>
          <p:nvSpPr>
            <p:cNvPr id="20" name="矩形 19"/>
            <p:cNvSpPr/>
            <p:nvPr/>
          </p:nvSpPr>
          <p:spPr>
            <a:xfrm>
              <a:off x="5327677" y="3652882"/>
              <a:ext cx="1500009"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广告商</a:t>
              </a:r>
            </a:p>
          </p:txBody>
        </p:sp>
        <p:sp>
          <p:nvSpPr>
            <p:cNvPr id="21" name="矩形 20"/>
            <p:cNvSpPr/>
            <p:nvPr/>
          </p:nvSpPr>
          <p:spPr>
            <a:xfrm>
              <a:off x="5327677" y="4279433"/>
              <a:ext cx="1500009"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a:ea typeface="微软雅黑"/>
                  <a:cs typeface="微软雅黑"/>
                </a:rPr>
                <a:t>……</a:t>
              </a:r>
              <a:endParaRPr lang="zh-CN" altLang="en-US" sz="1400" dirty="0">
                <a:solidFill>
                  <a:schemeClr val="tx1"/>
                </a:solidFill>
                <a:latin typeface="微软雅黑"/>
                <a:ea typeface="微软雅黑"/>
                <a:cs typeface="微软雅黑"/>
              </a:endParaRPr>
            </a:p>
          </p:txBody>
        </p:sp>
      </p:grpSp>
      <p:sp>
        <p:nvSpPr>
          <p:cNvPr id="23" name="右箭头 22"/>
          <p:cNvSpPr/>
          <p:nvPr/>
        </p:nvSpPr>
        <p:spPr>
          <a:xfrm>
            <a:off x="4372437" y="3171817"/>
            <a:ext cx="400002" cy="239047"/>
          </a:xfrm>
          <a:prstGeom prst="rightArrow">
            <a:avLst/>
          </a:prstGeom>
          <a:solidFill>
            <a:srgbClr val="071F6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4" name="右箭头 23"/>
          <p:cNvSpPr/>
          <p:nvPr/>
        </p:nvSpPr>
        <p:spPr>
          <a:xfrm>
            <a:off x="4372437" y="3808268"/>
            <a:ext cx="400002" cy="239047"/>
          </a:xfrm>
          <a:prstGeom prst="rightArrow">
            <a:avLst/>
          </a:prstGeom>
          <a:solidFill>
            <a:srgbClr val="071F6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5" name="右箭头 24"/>
          <p:cNvSpPr/>
          <p:nvPr/>
        </p:nvSpPr>
        <p:spPr>
          <a:xfrm>
            <a:off x="4372437" y="4444719"/>
            <a:ext cx="400002" cy="239047"/>
          </a:xfrm>
          <a:prstGeom prst="rightArrow">
            <a:avLst/>
          </a:prstGeom>
          <a:solidFill>
            <a:srgbClr val="071F6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6" name="右箭头 25"/>
          <p:cNvSpPr/>
          <p:nvPr/>
        </p:nvSpPr>
        <p:spPr>
          <a:xfrm>
            <a:off x="7383314" y="3177041"/>
            <a:ext cx="400002" cy="239047"/>
          </a:xfrm>
          <a:prstGeom prst="rightArrow">
            <a:avLst/>
          </a:prstGeom>
          <a:solidFill>
            <a:srgbClr val="071F6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7" name="右箭头 26"/>
          <p:cNvSpPr/>
          <p:nvPr/>
        </p:nvSpPr>
        <p:spPr>
          <a:xfrm>
            <a:off x="7383314" y="3813883"/>
            <a:ext cx="400002" cy="239047"/>
          </a:xfrm>
          <a:prstGeom prst="rightArrow">
            <a:avLst/>
          </a:prstGeom>
          <a:solidFill>
            <a:srgbClr val="071F6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8" name="右箭头 27"/>
          <p:cNvSpPr/>
          <p:nvPr/>
        </p:nvSpPr>
        <p:spPr>
          <a:xfrm>
            <a:off x="7383314" y="4450724"/>
            <a:ext cx="400002" cy="239047"/>
          </a:xfrm>
          <a:prstGeom prst="rightArrow">
            <a:avLst/>
          </a:prstGeom>
          <a:solidFill>
            <a:srgbClr val="071F6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grpSp>
        <p:nvGrpSpPr>
          <p:cNvPr id="39" name="组合 38"/>
          <p:cNvGrpSpPr/>
          <p:nvPr/>
        </p:nvGrpSpPr>
        <p:grpSpPr>
          <a:xfrm>
            <a:off x="7802692" y="1541969"/>
            <a:ext cx="2500015" cy="3504051"/>
            <a:chOff x="7802692" y="1541969"/>
            <a:chExt cx="2500015" cy="3504051"/>
          </a:xfrm>
        </p:grpSpPr>
        <p:sp>
          <p:nvSpPr>
            <p:cNvPr id="22" name="圆角矩形 21"/>
            <p:cNvSpPr/>
            <p:nvPr/>
          </p:nvSpPr>
          <p:spPr>
            <a:xfrm>
              <a:off x="7802692" y="1541969"/>
              <a:ext cx="2500015" cy="3504051"/>
            </a:xfrm>
            <a:prstGeom prst="roundRect">
              <a:avLst>
                <a:gd name="adj" fmla="val 7816"/>
              </a:avLst>
            </a:prstGeom>
            <a:noFill/>
            <a:ln w="12700">
              <a:solidFill>
                <a:srgbClr val="071F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9" name="圆角矩形 28"/>
            <p:cNvSpPr/>
            <p:nvPr/>
          </p:nvSpPr>
          <p:spPr>
            <a:xfrm>
              <a:off x="8102694" y="2180828"/>
              <a:ext cx="1900012" cy="2708932"/>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altLang="zh-CN" sz="1400" dirty="0">
                <a:solidFill>
                  <a:schemeClr val="tx1"/>
                </a:solidFill>
                <a:latin typeface="微软雅黑"/>
                <a:ea typeface="微软雅黑"/>
                <a:cs typeface="微软雅黑"/>
              </a:endParaRPr>
            </a:p>
            <a:p>
              <a:endParaRPr lang="zh-CN" altLang="en-US" sz="1400" dirty="0">
                <a:solidFill>
                  <a:schemeClr val="tx1"/>
                </a:solidFill>
                <a:latin typeface="微软雅黑"/>
                <a:ea typeface="微软雅黑"/>
                <a:cs typeface="微软雅黑"/>
              </a:endParaRPr>
            </a:p>
          </p:txBody>
        </p:sp>
        <p:sp>
          <p:nvSpPr>
            <p:cNvPr id="30" name="圆角矩形 29"/>
            <p:cNvSpPr/>
            <p:nvPr/>
          </p:nvSpPr>
          <p:spPr>
            <a:xfrm>
              <a:off x="8102694" y="2136214"/>
              <a:ext cx="1900012"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创新结果</a:t>
              </a:r>
            </a:p>
          </p:txBody>
        </p:sp>
        <p:sp>
          <p:nvSpPr>
            <p:cNvPr id="31" name="矩形 30"/>
            <p:cNvSpPr/>
            <p:nvPr/>
          </p:nvSpPr>
          <p:spPr>
            <a:xfrm>
              <a:off x="8302695" y="3005681"/>
              <a:ext cx="1500009"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游戏大作</a:t>
              </a:r>
            </a:p>
          </p:txBody>
        </p:sp>
        <p:sp>
          <p:nvSpPr>
            <p:cNvPr id="32" name="矩形 31"/>
            <p:cNvSpPr/>
            <p:nvPr/>
          </p:nvSpPr>
          <p:spPr>
            <a:xfrm>
              <a:off x="8302695" y="3632232"/>
              <a:ext cx="1500009"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新的广告模式</a:t>
              </a:r>
            </a:p>
          </p:txBody>
        </p:sp>
        <p:sp>
          <p:nvSpPr>
            <p:cNvPr id="33" name="矩形 32"/>
            <p:cNvSpPr/>
            <p:nvPr/>
          </p:nvSpPr>
          <p:spPr>
            <a:xfrm>
              <a:off x="8302695" y="4258783"/>
              <a:ext cx="1500009"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a:ea typeface="微软雅黑"/>
                  <a:cs typeface="微软雅黑"/>
                </a:rPr>
                <a:t>……</a:t>
              </a:r>
              <a:endParaRPr lang="zh-CN" altLang="en-US" sz="1400" dirty="0">
                <a:solidFill>
                  <a:schemeClr val="tx1"/>
                </a:solidFill>
                <a:latin typeface="微软雅黑"/>
                <a:ea typeface="微软雅黑"/>
                <a:cs typeface="微软雅黑"/>
              </a:endParaRPr>
            </a:p>
          </p:txBody>
        </p:sp>
      </p:grpSp>
      <p:sp>
        <p:nvSpPr>
          <p:cNvPr id="34" name="矩形 33"/>
          <p:cNvSpPr/>
          <p:nvPr/>
        </p:nvSpPr>
        <p:spPr>
          <a:xfrm>
            <a:off x="2369770" y="5419322"/>
            <a:ext cx="7856806" cy="523220"/>
          </a:xfrm>
          <a:prstGeom prst="rect">
            <a:avLst/>
          </a:prstGeom>
        </p:spPr>
        <p:txBody>
          <a:bodyPr wrap="square">
            <a:spAutoFit/>
          </a:bodyPr>
          <a:lstStyle/>
          <a:p>
            <a:r>
              <a:rPr lang="zh-CN" altLang="zh-CN" sz="1400" dirty="0">
                <a:latin typeface="微软雅黑"/>
                <a:ea typeface="微软雅黑"/>
                <a:cs typeface="微软雅黑"/>
              </a:rPr>
              <a:t>根据不同的客户细分，或者说根据不同客户的需求，价值主张可以进行相应的优化或改变。广告商对于提升广告投放效果的需求是永无止境的。针对广告商的这种需求，对价值主张进行相应的创新。</a:t>
            </a:r>
            <a:endParaRPr lang="zh-CN" altLang="en-US" sz="1400" dirty="0">
              <a:latin typeface="微软雅黑"/>
              <a:ea typeface="微软雅黑"/>
              <a:cs typeface="微软雅黑"/>
            </a:endParaRPr>
          </a:p>
        </p:txBody>
      </p:sp>
      <p:sp>
        <p:nvSpPr>
          <p:cNvPr id="35" name="Line 3"/>
          <p:cNvSpPr>
            <a:spLocks noChangeShapeType="1"/>
          </p:cNvSpPr>
          <p:nvPr/>
        </p:nvSpPr>
        <p:spPr bwMode="black">
          <a:xfrm>
            <a:off x="2236191" y="5302571"/>
            <a:ext cx="0" cy="711777"/>
          </a:xfrm>
          <a:prstGeom prst="line">
            <a:avLst/>
          </a:prstGeom>
          <a:noFill/>
          <a:ln w="28575">
            <a:solidFill>
              <a:schemeClr val="accent5">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36" name="Group 4"/>
          <p:cNvGrpSpPr>
            <a:grpSpLocks/>
          </p:cNvGrpSpPr>
          <p:nvPr/>
        </p:nvGrpSpPr>
        <p:grpSpPr bwMode="auto">
          <a:xfrm>
            <a:off x="2142530" y="5453114"/>
            <a:ext cx="168275" cy="168275"/>
            <a:chOff x="2928" y="2208"/>
            <a:chExt cx="262" cy="262"/>
          </a:xfrm>
        </p:grpSpPr>
        <p:sp>
          <p:nvSpPr>
            <p:cNvPr id="37" name="Oval 5"/>
            <p:cNvSpPr>
              <a:spLocks noChangeArrowheads="1"/>
            </p:cNvSpPr>
            <p:nvPr/>
          </p:nvSpPr>
          <p:spPr bwMode="gray">
            <a:xfrm>
              <a:off x="2928" y="2208"/>
              <a:ext cx="262" cy="262"/>
            </a:xfrm>
            <a:prstGeom prst="ellipse">
              <a:avLst/>
            </a:prstGeom>
            <a:gradFill rotWithShape="1">
              <a:gsLst>
                <a:gs pos="0">
                  <a:schemeClr val="accent2">
                    <a:gamma/>
                    <a:tint val="28627"/>
                    <a:invGamma/>
                  </a:schemeClr>
                </a:gs>
                <a:gs pos="100000">
                  <a:schemeClr val="accent2"/>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endParaRPr lang="zh-CN" altLang="en-US"/>
            </a:p>
          </p:txBody>
        </p:sp>
        <p:sp>
          <p:nvSpPr>
            <p:cNvPr id="38" name="Oval 6"/>
            <p:cNvSpPr>
              <a:spLocks noChangeArrowheads="1"/>
            </p:cNvSpPr>
            <p:nvPr/>
          </p:nvSpPr>
          <p:spPr bwMode="gray">
            <a:xfrm>
              <a:off x="2949" y="2230"/>
              <a:ext cx="218" cy="218"/>
            </a:xfrm>
            <a:prstGeom prst="ellipse">
              <a:avLst/>
            </a:prstGeom>
            <a:ln/>
            <a:extLst/>
          </p:spPr>
          <p:style>
            <a:lnRef idx="1">
              <a:schemeClr val="accent6"/>
            </a:lnRef>
            <a:fillRef idx="3">
              <a:schemeClr val="accent6"/>
            </a:fillRef>
            <a:effectRef idx="2">
              <a:schemeClr val="accent6"/>
            </a:effectRef>
            <a:fontRef idx="minor">
              <a:schemeClr val="lt1"/>
            </a:fontRef>
          </p:style>
          <p:txBody>
            <a:bodyPr wrap="none" anchor="ctr"/>
            <a:lstStyle/>
            <a:p>
              <a:endParaRPr lang="zh-CN" altLang="en-US"/>
            </a:p>
          </p:txBody>
        </p:sp>
      </p:grpSp>
      <p:sp>
        <p:nvSpPr>
          <p:cNvPr id="40"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3806064111"/>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2000"/>
                            </p:stCondLst>
                            <p:childTnLst>
                              <p:par>
                                <p:cTn id="33" presetID="14" presetClass="entr" presetSubtype="1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randombar(horizontal)">
                                      <p:cBhvr>
                                        <p:cTn id="35" dur="500"/>
                                        <p:tgtEl>
                                          <p:spTgt spid="39"/>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up)">
                                      <p:cBhvr>
                                        <p:cTn id="39" dur="500"/>
                                        <p:tgtEl>
                                          <p:spTgt spid="35"/>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fltVal val="0"/>
                                          </p:val>
                                        </p:tav>
                                        <p:tav tm="100000">
                                          <p:val>
                                            <p:strVal val="#ppt_h"/>
                                          </p:val>
                                        </p:tav>
                                      </p:tavLst>
                                    </p:anim>
                                    <p:animEffect transition="in" filter="fade">
                                      <p:cBhvr>
                                        <p:cTn id="45" dur="500"/>
                                        <p:tgtEl>
                                          <p:spTgt spid="36"/>
                                        </p:tgtEl>
                                      </p:cBhvr>
                                    </p:animEffect>
                                  </p:childTnLst>
                                </p:cTn>
                              </p:par>
                            </p:childTnLst>
                          </p:cTn>
                        </p:par>
                        <p:par>
                          <p:cTn id="46" fill="hold">
                            <p:stCondLst>
                              <p:cond delay="3500"/>
                            </p:stCondLst>
                            <p:childTnLst>
                              <p:par>
                                <p:cTn id="47" presetID="14" presetClass="entr" presetSubtype="10"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randombar(horizontal)">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34" grpId="0"/>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3-4-2 </a:t>
            </a:r>
            <a:r>
              <a:rPr lang="zh-CN" altLang="en-US" dirty="0" smtClean="0"/>
              <a:t>对重要客户及客户细分的重新组合</a:t>
            </a:r>
            <a:endParaRPr lang="zh-CN" altLang="en-US" dirty="0"/>
          </a:p>
        </p:txBody>
      </p:sp>
      <p:sp>
        <p:nvSpPr>
          <p:cNvPr id="4" name="幻灯片编号占位符 3"/>
          <p:cNvSpPr>
            <a:spLocks noGrp="1"/>
          </p:cNvSpPr>
          <p:nvPr>
            <p:ph type="sldNum" sz="quarter" idx="12"/>
          </p:nvPr>
        </p:nvSpPr>
        <p:spPr/>
        <p:txBody>
          <a:bodyPr/>
          <a:lstStyle/>
          <a:p>
            <a:fld id="{23DA680B-B80A-2545-AB30-B9870FE9052E}" type="slidenum">
              <a:rPr lang="zh-CN" altLang="en-US" smtClean="0"/>
              <a:pPr/>
              <a:t>18</a:t>
            </a:fld>
            <a:endParaRPr lang="zh-CN" altLang="en-US"/>
          </a:p>
        </p:txBody>
      </p:sp>
      <p:grpSp>
        <p:nvGrpSpPr>
          <p:cNvPr id="48" name="组合 47"/>
          <p:cNvGrpSpPr/>
          <p:nvPr/>
        </p:nvGrpSpPr>
        <p:grpSpPr>
          <a:xfrm>
            <a:off x="3799940" y="1567220"/>
            <a:ext cx="2022412" cy="3512458"/>
            <a:chOff x="3799940" y="1567220"/>
            <a:chExt cx="2022412" cy="3512458"/>
          </a:xfrm>
        </p:grpSpPr>
        <p:sp>
          <p:nvSpPr>
            <p:cNvPr id="6" name="圆角矩形 5"/>
            <p:cNvSpPr/>
            <p:nvPr/>
          </p:nvSpPr>
          <p:spPr>
            <a:xfrm>
              <a:off x="4009372" y="2226730"/>
              <a:ext cx="1591688" cy="2708932"/>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0000"/>
                </a:solidFill>
                <a:latin typeface="微软雅黑"/>
                <a:ea typeface="微软雅黑"/>
                <a:cs typeface="微软雅黑"/>
              </a:endParaRPr>
            </a:p>
          </p:txBody>
        </p:sp>
        <p:sp>
          <p:nvSpPr>
            <p:cNvPr id="8" name="圆角矩形 7"/>
            <p:cNvSpPr/>
            <p:nvPr/>
          </p:nvSpPr>
          <p:spPr>
            <a:xfrm>
              <a:off x="4009373" y="2206908"/>
              <a:ext cx="1591688"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价值主张</a:t>
              </a:r>
            </a:p>
          </p:txBody>
        </p:sp>
        <p:sp>
          <p:nvSpPr>
            <p:cNvPr id="10" name="圆角矩形 9"/>
            <p:cNvSpPr/>
            <p:nvPr/>
          </p:nvSpPr>
          <p:spPr>
            <a:xfrm>
              <a:off x="3799940" y="1567220"/>
              <a:ext cx="2010553" cy="3512458"/>
            </a:xfrm>
            <a:prstGeom prst="roundRect">
              <a:avLst>
                <a:gd name="adj" fmla="val 11628"/>
              </a:avLst>
            </a:prstGeom>
            <a:noFill/>
            <a:ln w="12700">
              <a:solidFill>
                <a:srgbClr val="071F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11" name="TextBox 12"/>
            <p:cNvSpPr txBox="1"/>
            <p:nvPr/>
          </p:nvSpPr>
          <p:spPr>
            <a:xfrm>
              <a:off x="3944915" y="1797143"/>
              <a:ext cx="1877437" cy="307777"/>
            </a:xfrm>
            <a:prstGeom prst="rect">
              <a:avLst/>
            </a:prstGeom>
            <a:noFill/>
          </p:spPr>
          <p:txBody>
            <a:bodyPr wrap="none" rtlCol="0">
              <a:spAutoFit/>
            </a:bodyPr>
            <a:lstStyle/>
            <a:p>
              <a:pPr algn="ctr"/>
              <a:r>
                <a:rPr lang="zh-CN" altLang="en-US" sz="1400" b="1" dirty="0">
                  <a:latin typeface="微软雅黑"/>
                  <a:ea typeface="微软雅黑"/>
                  <a:cs typeface="微软雅黑"/>
                </a:rPr>
                <a:t>提供物（产品</a:t>
              </a:r>
              <a:r>
                <a:rPr lang="en-US" altLang="zh-CN" sz="1400" b="1" dirty="0">
                  <a:latin typeface="微软雅黑"/>
                  <a:ea typeface="微软雅黑"/>
                  <a:cs typeface="微软雅黑"/>
                </a:rPr>
                <a:t>/</a:t>
              </a:r>
              <a:r>
                <a:rPr lang="zh-CN" altLang="en-US" sz="1400" b="1" dirty="0">
                  <a:latin typeface="微软雅黑"/>
                  <a:ea typeface="微软雅黑"/>
                  <a:cs typeface="微软雅黑"/>
                </a:rPr>
                <a:t>服务）</a:t>
              </a:r>
            </a:p>
          </p:txBody>
        </p:sp>
        <p:sp>
          <p:nvSpPr>
            <p:cNvPr id="14" name="矩形 13"/>
            <p:cNvSpPr/>
            <p:nvPr/>
          </p:nvSpPr>
          <p:spPr>
            <a:xfrm>
              <a:off x="4176919" y="3064564"/>
              <a:ext cx="1256596"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娱乐、教育兼顾</a:t>
              </a:r>
            </a:p>
          </p:txBody>
        </p:sp>
        <p:sp>
          <p:nvSpPr>
            <p:cNvPr id="16" name="矩形 15"/>
            <p:cNvSpPr/>
            <p:nvPr/>
          </p:nvSpPr>
          <p:spPr>
            <a:xfrm>
              <a:off x="4176919" y="3695949"/>
              <a:ext cx="1256596"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宣传</a:t>
              </a:r>
            </a:p>
          </p:txBody>
        </p:sp>
        <p:sp>
          <p:nvSpPr>
            <p:cNvPr id="17" name="矩形 16"/>
            <p:cNvSpPr/>
            <p:nvPr/>
          </p:nvSpPr>
          <p:spPr>
            <a:xfrm>
              <a:off x="4176918" y="4327333"/>
              <a:ext cx="1256596"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a:ea typeface="微软雅黑"/>
                  <a:cs typeface="微软雅黑"/>
                </a:rPr>
                <a:t>……</a:t>
              </a:r>
              <a:endParaRPr lang="zh-CN" altLang="en-US" sz="1400" dirty="0">
                <a:solidFill>
                  <a:schemeClr val="tx1"/>
                </a:solidFill>
                <a:latin typeface="微软雅黑"/>
                <a:ea typeface="微软雅黑"/>
                <a:cs typeface="微软雅黑"/>
              </a:endParaRPr>
            </a:p>
          </p:txBody>
        </p:sp>
      </p:grpSp>
      <p:grpSp>
        <p:nvGrpSpPr>
          <p:cNvPr id="49" name="组合 48"/>
          <p:cNvGrpSpPr/>
          <p:nvPr/>
        </p:nvGrpSpPr>
        <p:grpSpPr>
          <a:xfrm>
            <a:off x="6246244" y="1575626"/>
            <a:ext cx="2094326" cy="3504051"/>
            <a:chOff x="6246244" y="1575626"/>
            <a:chExt cx="2094326" cy="3504051"/>
          </a:xfrm>
        </p:grpSpPr>
        <p:sp>
          <p:nvSpPr>
            <p:cNvPr id="7" name="圆角矩形 6"/>
            <p:cNvSpPr/>
            <p:nvPr/>
          </p:nvSpPr>
          <p:spPr>
            <a:xfrm>
              <a:off x="6501621" y="2226730"/>
              <a:ext cx="1591688" cy="2708932"/>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altLang="zh-CN" sz="1400" dirty="0">
                <a:solidFill>
                  <a:schemeClr val="tx1"/>
                </a:solidFill>
                <a:latin typeface="微软雅黑"/>
                <a:ea typeface="微软雅黑"/>
                <a:cs typeface="微软雅黑"/>
              </a:endParaRPr>
            </a:p>
            <a:p>
              <a:endParaRPr lang="zh-CN" altLang="en-US" sz="1400" dirty="0">
                <a:solidFill>
                  <a:schemeClr val="tx1"/>
                </a:solidFill>
                <a:latin typeface="微软雅黑"/>
                <a:ea typeface="微软雅黑"/>
                <a:cs typeface="微软雅黑"/>
              </a:endParaRPr>
            </a:p>
          </p:txBody>
        </p:sp>
        <p:sp>
          <p:nvSpPr>
            <p:cNvPr id="9" name="圆角矩形 8"/>
            <p:cNvSpPr/>
            <p:nvPr/>
          </p:nvSpPr>
          <p:spPr>
            <a:xfrm>
              <a:off x="6501621" y="2182116"/>
              <a:ext cx="1591688"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客户细分</a:t>
              </a:r>
            </a:p>
          </p:txBody>
        </p:sp>
        <p:sp>
          <p:nvSpPr>
            <p:cNvPr id="12" name="圆角矩形 11"/>
            <p:cNvSpPr/>
            <p:nvPr/>
          </p:nvSpPr>
          <p:spPr>
            <a:xfrm>
              <a:off x="6246244" y="1575626"/>
              <a:ext cx="2094326" cy="3504051"/>
            </a:xfrm>
            <a:prstGeom prst="roundRect">
              <a:avLst>
                <a:gd name="adj" fmla="val 7816"/>
              </a:avLst>
            </a:prstGeom>
            <a:noFill/>
            <a:ln w="12700">
              <a:solidFill>
                <a:srgbClr val="071F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13" name="TextBox 14"/>
            <p:cNvSpPr txBox="1"/>
            <p:nvPr/>
          </p:nvSpPr>
          <p:spPr>
            <a:xfrm>
              <a:off x="6998454" y="1785244"/>
              <a:ext cx="543739" cy="307777"/>
            </a:xfrm>
            <a:prstGeom prst="rect">
              <a:avLst/>
            </a:prstGeom>
            <a:noFill/>
          </p:spPr>
          <p:txBody>
            <a:bodyPr wrap="none" rtlCol="0">
              <a:spAutoFit/>
            </a:bodyPr>
            <a:lstStyle/>
            <a:p>
              <a:pPr algn="ctr"/>
              <a:r>
                <a:rPr lang="zh-CN" altLang="en-US" sz="1400" b="1" dirty="0">
                  <a:latin typeface="微软雅黑"/>
                  <a:ea typeface="微软雅黑"/>
                  <a:cs typeface="微软雅黑"/>
                </a:rPr>
                <a:t>客户</a:t>
              </a:r>
            </a:p>
          </p:txBody>
        </p:sp>
        <p:sp>
          <p:nvSpPr>
            <p:cNvPr id="15" name="矩形 14"/>
            <p:cNvSpPr/>
            <p:nvPr/>
          </p:nvSpPr>
          <p:spPr>
            <a:xfrm>
              <a:off x="6669167" y="3051583"/>
              <a:ext cx="1256596"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学生用户</a:t>
              </a:r>
            </a:p>
          </p:txBody>
        </p:sp>
        <p:sp>
          <p:nvSpPr>
            <p:cNvPr id="18" name="矩形 17"/>
            <p:cNvSpPr/>
            <p:nvPr/>
          </p:nvSpPr>
          <p:spPr>
            <a:xfrm>
              <a:off x="6669167" y="3678134"/>
              <a:ext cx="1256596"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民众</a:t>
              </a:r>
            </a:p>
          </p:txBody>
        </p:sp>
        <p:sp>
          <p:nvSpPr>
            <p:cNvPr id="19" name="矩形 18"/>
            <p:cNvSpPr/>
            <p:nvPr/>
          </p:nvSpPr>
          <p:spPr>
            <a:xfrm>
              <a:off x="6669167" y="4304685"/>
              <a:ext cx="1256596"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a:ea typeface="微软雅黑"/>
                  <a:cs typeface="微软雅黑"/>
                </a:rPr>
                <a:t>……</a:t>
              </a:r>
              <a:endParaRPr lang="zh-CN" altLang="en-US" sz="1400" dirty="0">
                <a:solidFill>
                  <a:schemeClr val="tx1"/>
                </a:solidFill>
                <a:latin typeface="微软雅黑"/>
                <a:ea typeface="微软雅黑"/>
                <a:cs typeface="微软雅黑"/>
              </a:endParaRPr>
            </a:p>
          </p:txBody>
        </p:sp>
      </p:grpSp>
      <p:grpSp>
        <p:nvGrpSpPr>
          <p:cNvPr id="52" name="组合 51"/>
          <p:cNvGrpSpPr/>
          <p:nvPr/>
        </p:nvGrpSpPr>
        <p:grpSpPr>
          <a:xfrm>
            <a:off x="5860496" y="3197068"/>
            <a:ext cx="351977" cy="1511949"/>
            <a:chOff x="5860496" y="3197068"/>
            <a:chExt cx="351977" cy="1511949"/>
          </a:xfrm>
          <a:solidFill>
            <a:srgbClr val="071F65"/>
          </a:solidFill>
        </p:grpSpPr>
        <p:sp>
          <p:nvSpPr>
            <p:cNvPr id="21" name="右箭头 20"/>
            <p:cNvSpPr/>
            <p:nvPr/>
          </p:nvSpPr>
          <p:spPr>
            <a:xfrm>
              <a:off x="5877381" y="3197068"/>
              <a:ext cx="335092" cy="239047"/>
            </a:xfrm>
            <a:prstGeom prst="rightArrow">
              <a:avLst/>
            </a:prstGeom>
            <a:grpFill/>
            <a:ln>
              <a:solidFill>
                <a:srgbClr val="071F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2" name="右箭头 21"/>
            <p:cNvSpPr/>
            <p:nvPr/>
          </p:nvSpPr>
          <p:spPr>
            <a:xfrm>
              <a:off x="5860496" y="3833519"/>
              <a:ext cx="335092" cy="239047"/>
            </a:xfrm>
            <a:prstGeom prst="rightArrow">
              <a:avLst/>
            </a:prstGeom>
            <a:grpFill/>
            <a:ln>
              <a:solidFill>
                <a:srgbClr val="071F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3" name="右箭头 22"/>
            <p:cNvSpPr/>
            <p:nvPr/>
          </p:nvSpPr>
          <p:spPr>
            <a:xfrm>
              <a:off x="5861150" y="4469970"/>
              <a:ext cx="335092" cy="239047"/>
            </a:xfrm>
            <a:prstGeom prst="rightArrow">
              <a:avLst/>
            </a:prstGeom>
            <a:grpFill/>
            <a:ln>
              <a:solidFill>
                <a:srgbClr val="071F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grpSp>
      <p:grpSp>
        <p:nvGrpSpPr>
          <p:cNvPr id="53" name="组合 52"/>
          <p:cNvGrpSpPr/>
          <p:nvPr/>
        </p:nvGrpSpPr>
        <p:grpSpPr>
          <a:xfrm>
            <a:off x="8391226" y="3202292"/>
            <a:ext cx="335092" cy="1512730"/>
            <a:chOff x="8391226" y="3202292"/>
            <a:chExt cx="335092" cy="1512730"/>
          </a:xfrm>
          <a:solidFill>
            <a:srgbClr val="071F65"/>
          </a:solidFill>
        </p:grpSpPr>
        <p:sp>
          <p:nvSpPr>
            <p:cNvPr id="24" name="右箭头 23"/>
            <p:cNvSpPr/>
            <p:nvPr/>
          </p:nvSpPr>
          <p:spPr>
            <a:xfrm>
              <a:off x="8391226" y="3202292"/>
              <a:ext cx="335092" cy="239047"/>
            </a:xfrm>
            <a:prstGeom prst="rightArrow">
              <a:avLst/>
            </a:prstGeom>
            <a:grpFill/>
            <a:ln>
              <a:solidFill>
                <a:srgbClr val="071F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5" name="右箭头 24"/>
            <p:cNvSpPr/>
            <p:nvPr/>
          </p:nvSpPr>
          <p:spPr>
            <a:xfrm>
              <a:off x="8391226" y="3839134"/>
              <a:ext cx="335092" cy="239047"/>
            </a:xfrm>
            <a:prstGeom prst="rightArrow">
              <a:avLst/>
            </a:prstGeom>
            <a:grpFill/>
            <a:ln>
              <a:solidFill>
                <a:srgbClr val="071F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6" name="右箭头 25"/>
            <p:cNvSpPr/>
            <p:nvPr/>
          </p:nvSpPr>
          <p:spPr>
            <a:xfrm>
              <a:off x="8391226" y="4475975"/>
              <a:ext cx="335092" cy="239047"/>
            </a:xfrm>
            <a:prstGeom prst="rightArrow">
              <a:avLst/>
            </a:prstGeom>
            <a:grpFill/>
            <a:ln>
              <a:solidFill>
                <a:srgbClr val="071F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grpSp>
      <p:grpSp>
        <p:nvGrpSpPr>
          <p:cNvPr id="50" name="组合 49"/>
          <p:cNvGrpSpPr/>
          <p:nvPr/>
        </p:nvGrpSpPr>
        <p:grpSpPr>
          <a:xfrm>
            <a:off x="8742550" y="1567220"/>
            <a:ext cx="2094326" cy="3504051"/>
            <a:chOff x="8742550" y="1567220"/>
            <a:chExt cx="2094326" cy="3504051"/>
          </a:xfrm>
        </p:grpSpPr>
        <p:sp>
          <p:nvSpPr>
            <p:cNvPr id="20" name="圆角矩形 19"/>
            <p:cNvSpPr/>
            <p:nvPr/>
          </p:nvSpPr>
          <p:spPr>
            <a:xfrm>
              <a:off x="8742550" y="1567220"/>
              <a:ext cx="2094326" cy="3504051"/>
            </a:xfrm>
            <a:prstGeom prst="roundRect">
              <a:avLst>
                <a:gd name="adj" fmla="val 7816"/>
              </a:avLst>
            </a:prstGeom>
            <a:noFill/>
            <a:ln w="12700">
              <a:solidFill>
                <a:srgbClr val="071F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7" name="圆角矩形 26"/>
            <p:cNvSpPr/>
            <p:nvPr/>
          </p:nvSpPr>
          <p:spPr>
            <a:xfrm>
              <a:off x="8993869" y="2182116"/>
              <a:ext cx="1591688" cy="2708932"/>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altLang="zh-CN" sz="1400" dirty="0">
                <a:solidFill>
                  <a:schemeClr val="tx1"/>
                </a:solidFill>
                <a:latin typeface="微软雅黑"/>
                <a:ea typeface="微软雅黑"/>
                <a:cs typeface="微软雅黑"/>
              </a:endParaRPr>
            </a:p>
            <a:p>
              <a:endParaRPr lang="zh-CN" altLang="en-US" sz="1400" dirty="0">
                <a:solidFill>
                  <a:schemeClr val="tx1"/>
                </a:solidFill>
                <a:latin typeface="微软雅黑"/>
                <a:ea typeface="微软雅黑"/>
                <a:cs typeface="微软雅黑"/>
              </a:endParaRPr>
            </a:p>
          </p:txBody>
        </p:sp>
        <p:sp>
          <p:nvSpPr>
            <p:cNvPr id="28" name="圆角矩形 27"/>
            <p:cNvSpPr/>
            <p:nvPr/>
          </p:nvSpPr>
          <p:spPr>
            <a:xfrm>
              <a:off x="8993869" y="2137502"/>
              <a:ext cx="1591688"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创新结果</a:t>
              </a:r>
            </a:p>
          </p:txBody>
        </p:sp>
        <p:sp>
          <p:nvSpPr>
            <p:cNvPr id="29" name="矩形 28"/>
            <p:cNvSpPr/>
            <p:nvPr/>
          </p:nvSpPr>
          <p:spPr>
            <a:xfrm>
              <a:off x="9161415" y="3006969"/>
              <a:ext cx="1256596"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定制游戏</a:t>
              </a:r>
              <a:endParaRPr lang="en-US" altLang="zh-CN" sz="1400" dirty="0">
                <a:solidFill>
                  <a:schemeClr val="tx1"/>
                </a:solidFill>
                <a:latin typeface="微软雅黑"/>
                <a:ea typeface="微软雅黑"/>
                <a:cs typeface="微软雅黑"/>
              </a:endParaRPr>
            </a:p>
            <a:p>
              <a:pPr algn="ctr"/>
              <a:r>
                <a:rPr lang="zh-CN" altLang="en-US" sz="1400" dirty="0">
                  <a:solidFill>
                    <a:schemeClr val="tx1"/>
                  </a:solidFill>
                  <a:latin typeface="微软雅黑"/>
                  <a:ea typeface="微软雅黑"/>
                  <a:cs typeface="微软雅黑"/>
                </a:rPr>
                <a:t>产品</a:t>
              </a:r>
            </a:p>
          </p:txBody>
        </p:sp>
        <p:sp>
          <p:nvSpPr>
            <p:cNvPr id="30" name="矩形 29"/>
            <p:cNvSpPr/>
            <p:nvPr/>
          </p:nvSpPr>
          <p:spPr>
            <a:xfrm>
              <a:off x="9161415" y="3633520"/>
              <a:ext cx="1256596"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定制游戏</a:t>
              </a:r>
              <a:endParaRPr lang="en-US" altLang="zh-CN" sz="1400" dirty="0">
                <a:solidFill>
                  <a:schemeClr val="tx1"/>
                </a:solidFill>
                <a:latin typeface="微软雅黑"/>
                <a:ea typeface="微软雅黑"/>
                <a:cs typeface="微软雅黑"/>
              </a:endParaRPr>
            </a:p>
            <a:p>
              <a:pPr algn="ctr"/>
              <a:r>
                <a:rPr lang="zh-CN" altLang="en-US" sz="1400" dirty="0">
                  <a:solidFill>
                    <a:schemeClr val="tx1"/>
                  </a:solidFill>
                  <a:latin typeface="微软雅黑"/>
                  <a:ea typeface="微软雅黑"/>
                  <a:cs typeface="微软雅黑"/>
                </a:rPr>
                <a:t>产品</a:t>
              </a:r>
            </a:p>
          </p:txBody>
        </p:sp>
        <p:sp>
          <p:nvSpPr>
            <p:cNvPr id="31" name="矩形 30"/>
            <p:cNvSpPr/>
            <p:nvPr/>
          </p:nvSpPr>
          <p:spPr>
            <a:xfrm>
              <a:off x="9161415" y="4260071"/>
              <a:ext cx="1256596"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a:ea typeface="微软雅黑"/>
                  <a:cs typeface="微软雅黑"/>
                </a:rPr>
                <a:t>……</a:t>
              </a:r>
              <a:endParaRPr lang="zh-CN" altLang="en-US" sz="1400" dirty="0">
                <a:solidFill>
                  <a:schemeClr val="tx1"/>
                </a:solidFill>
                <a:latin typeface="微软雅黑"/>
                <a:ea typeface="微软雅黑"/>
                <a:cs typeface="微软雅黑"/>
              </a:endParaRPr>
            </a:p>
          </p:txBody>
        </p:sp>
      </p:grpSp>
      <p:grpSp>
        <p:nvGrpSpPr>
          <p:cNvPr id="32" name="组合 31"/>
          <p:cNvGrpSpPr/>
          <p:nvPr/>
        </p:nvGrpSpPr>
        <p:grpSpPr>
          <a:xfrm>
            <a:off x="1294538" y="1602666"/>
            <a:ext cx="2094326" cy="3504051"/>
            <a:chOff x="1294538" y="1602666"/>
            <a:chExt cx="2094326" cy="3504051"/>
          </a:xfrm>
        </p:grpSpPr>
        <p:sp>
          <p:nvSpPr>
            <p:cNvPr id="33" name="圆角矩形 32"/>
            <p:cNvSpPr/>
            <p:nvPr/>
          </p:nvSpPr>
          <p:spPr>
            <a:xfrm>
              <a:off x="1549915" y="2253770"/>
              <a:ext cx="1591688" cy="2708932"/>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altLang="zh-CN" sz="1400" dirty="0">
                <a:solidFill>
                  <a:schemeClr val="tx1"/>
                </a:solidFill>
                <a:latin typeface="微软雅黑"/>
                <a:ea typeface="微软雅黑"/>
                <a:cs typeface="微软雅黑"/>
              </a:endParaRPr>
            </a:p>
            <a:p>
              <a:endParaRPr lang="zh-CN" altLang="en-US" sz="1400" dirty="0">
                <a:solidFill>
                  <a:schemeClr val="tx1"/>
                </a:solidFill>
                <a:latin typeface="微软雅黑"/>
                <a:ea typeface="微软雅黑"/>
                <a:cs typeface="微软雅黑"/>
              </a:endParaRPr>
            </a:p>
          </p:txBody>
        </p:sp>
        <p:sp>
          <p:nvSpPr>
            <p:cNvPr id="34" name="圆角矩形 33"/>
            <p:cNvSpPr/>
            <p:nvPr/>
          </p:nvSpPr>
          <p:spPr>
            <a:xfrm>
              <a:off x="1549915" y="2209156"/>
              <a:ext cx="1591688"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重要客户</a:t>
              </a:r>
            </a:p>
          </p:txBody>
        </p:sp>
        <p:sp>
          <p:nvSpPr>
            <p:cNvPr id="35" name="圆角矩形 34"/>
            <p:cNvSpPr/>
            <p:nvPr/>
          </p:nvSpPr>
          <p:spPr>
            <a:xfrm>
              <a:off x="1294538" y="1602666"/>
              <a:ext cx="2094326" cy="3504051"/>
            </a:xfrm>
            <a:prstGeom prst="roundRect">
              <a:avLst>
                <a:gd name="adj" fmla="val 7816"/>
              </a:avLst>
            </a:prstGeom>
            <a:noFill/>
            <a:ln w="12700">
              <a:solidFill>
                <a:srgbClr val="071F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36" name="TextBox 36"/>
            <p:cNvSpPr txBox="1"/>
            <p:nvPr/>
          </p:nvSpPr>
          <p:spPr>
            <a:xfrm>
              <a:off x="1935717" y="1812284"/>
              <a:ext cx="902811" cy="307777"/>
            </a:xfrm>
            <a:prstGeom prst="rect">
              <a:avLst/>
            </a:prstGeom>
            <a:noFill/>
          </p:spPr>
          <p:txBody>
            <a:bodyPr wrap="none" rtlCol="0">
              <a:spAutoFit/>
            </a:bodyPr>
            <a:lstStyle/>
            <a:p>
              <a:pPr algn="ctr"/>
              <a:r>
                <a:rPr lang="zh-CN" altLang="en-US" sz="1400" b="1" dirty="0">
                  <a:latin typeface="微软雅黑"/>
                  <a:ea typeface="微软雅黑"/>
                  <a:cs typeface="微软雅黑"/>
                </a:rPr>
                <a:t>基础设施</a:t>
              </a:r>
            </a:p>
          </p:txBody>
        </p:sp>
        <p:sp>
          <p:nvSpPr>
            <p:cNvPr id="37" name="矩形 36"/>
            <p:cNvSpPr/>
            <p:nvPr/>
          </p:nvSpPr>
          <p:spPr>
            <a:xfrm>
              <a:off x="1717461" y="3078623"/>
              <a:ext cx="1256596"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学校</a:t>
              </a:r>
            </a:p>
          </p:txBody>
        </p:sp>
        <p:sp>
          <p:nvSpPr>
            <p:cNvPr id="38" name="矩形 37"/>
            <p:cNvSpPr/>
            <p:nvPr/>
          </p:nvSpPr>
          <p:spPr>
            <a:xfrm>
              <a:off x="1717461" y="3705174"/>
              <a:ext cx="1256596"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政府</a:t>
              </a:r>
            </a:p>
          </p:txBody>
        </p:sp>
        <p:sp>
          <p:nvSpPr>
            <p:cNvPr id="39" name="矩形 38"/>
            <p:cNvSpPr/>
            <p:nvPr/>
          </p:nvSpPr>
          <p:spPr>
            <a:xfrm>
              <a:off x="1717461" y="4331725"/>
              <a:ext cx="1256596"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a:ea typeface="微软雅黑"/>
                  <a:cs typeface="微软雅黑"/>
                </a:rPr>
                <a:t>……</a:t>
              </a:r>
              <a:endParaRPr lang="zh-CN" altLang="en-US" sz="1400" dirty="0">
                <a:solidFill>
                  <a:schemeClr val="tx1"/>
                </a:solidFill>
                <a:latin typeface="微软雅黑"/>
                <a:ea typeface="微软雅黑"/>
                <a:cs typeface="微软雅黑"/>
              </a:endParaRPr>
            </a:p>
          </p:txBody>
        </p:sp>
      </p:grpSp>
      <p:grpSp>
        <p:nvGrpSpPr>
          <p:cNvPr id="51" name="组合 50"/>
          <p:cNvGrpSpPr/>
          <p:nvPr/>
        </p:nvGrpSpPr>
        <p:grpSpPr>
          <a:xfrm>
            <a:off x="3439520" y="3229332"/>
            <a:ext cx="335092" cy="1512730"/>
            <a:chOff x="3439520" y="3229332"/>
            <a:chExt cx="335092" cy="1512730"/>
          </a:xfrm>
          <a:solidFill>
            <a:srgbClr val="071F65"/>
          </a:solidFill>
        </p:grpSpPr>
        <p:sp>
          <p:nvSpPr>
            <p:cNvPr id="40" name="右箭头 39"/>
            <p:cNvSpPr/>
            <p:nvPr/>
          </p:nvSpPr>
          <p:spPr>
            <a:xfrm>
              <a:off x="3439520" y="3229332"/>
              <a:ext cx="335092" cy="239047"/>
            </a:xfrm>
            <a:prstGeom prst="rightArrow">
              <a:avLst/>
            </a:prstGeom>
            <a:grpFill/>
            <a:ln>
              <a:solidFill>
                <a:srgbClr val="071F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41" name="右箭头 40"/>
            <p:cNvSpPr/>
            <p:nvPr/>
          </p:nvSpPr>
          <p:spPr>
            <a:xfrm>
              <a:off x="3439520" y="3866174"/>
              <a:ext cx="335092" cy="239047"/>
            </a:xfrm>
            <a:prstGeom prst="rightArrow">
              <a:avLst/>
            </a:prstGeom>
            <a:grpFill/>
            <a:ln>
              <a:solidFill>
                <a:srgbClr val="071F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42" name="右箭头 41"/>
            <p:cNvSpPr/>
            <p:nvPr/>
          </p:nvSpPr>
          <p:spPr>
            <a:xfrm>
              <a:off x="3439520" y="4503015"/>
              <a:ext cx="335092" cy="239047"/>
            </a:xfrm>
            <a:prstGeom prst="rightArrow">
              <a:avLst/>
            </a:prstGeom>
            <a:grpFill/>
            <a:ln>
              <a:solidFill>
                <a:srgbClr val="071F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grpSp>
      <p:sp>
        <p:nvSpPr>
          <p:cNvPr id="43" name="矩形 42"/>
          <p:cNvSpPr/>
          <p:nvPr/>
        </p:nvSpPr>
        <p:spPr>
          <a:xfrm>
            <a:off x="2402127" y="5394957"/>
            <a:ext cx="7688234" cy="523220"/>
          </a:xfrm>
          <a:prstGeom prst="rect">
            <a:avLst/>
          </a:prstGeom>
        </p:spPr>
        <p:txBody>
          <a:bodyPr wrap="square">
            <a:spAutoFit/>
          </a:bodyPr>
          <a:lstStyle/>
          <a:p>
            <a:r>
              <a:rPr lang="zh-CN" altLang="zh-CN" sz="1400" dirty="0">
                <a:latin typeface="微软雅黑"/>
                <a:ea typeface="微软雅黑"/>
                <a:cs typeface="微软雅黑"/>
              </a:rPr>
              <a:t>手机游戏专业领域定制商业模式是针对</a:t>
            </a:r>
            <a:r>
              <a:rPr lang="en-US" altLang="zh-CN" sz="1400" dirty="0">
                <a:latin typeface="微软雅黑"/>
                <a:ea typeface="微软雅黑"/>
                <a:cs typeface="微软雅黑"/>
              </a:rPr>
              <a:t>X</a:t>
            </a:r>
            <a:r>
              <a:rPr lang="zh-CN" altLang="zh-CN" sz="1400" dirty="0">
                <a:latin typeface="微软雅黑"/>
                <a:ea typeface="微软雅黑"/>
                <a:cs typeface="微软雅黑"/>
              </a:rPr>
              <a:t>公司重要客户以及客户细分要素的重新组合而产生的创新模式。这种模式具有不可复制性，因为这种模式与游戏公司能够获得的客户资源具有关联性。</a:t>
            </a:r>
            <a:endParaRPr lang="zh-CN" altLang="en-US" sz="1400" dirty="0">
              <a:latin typeface="微软雅黑"/>
              <a:ea typeface="微软雅黑"/>
              <a:cs typeface="微软雅黑"/>
            </a:endParaRPr>
          </a:p>
        </p:txBody>
      </p:sp>
      <p:sp>
        <p:nvSpPr>
          <p:cNvPr id="44" name="Line 3"/>
          <p:cNvSpPr>
            <a:spLocks noChangeShapeType="1"/>
          </p:cNvSpPr>
          <p:nvPr/>
        </p:nvSpPr>
        <p:spPr bwMode="black">
          <a:xfrm>
            <a:off x="2282471" y="5216467"/>
            <a:ext cx="0" cy="867263"/>
          </a:xfrm>
          <a:prstGeom prst="line">
            <a:avLst/>
          </a:prstGeom>
          <a:noFill/>
          <a:ln w="28575">
            <a:solidFill>
              <a:schemeClr val="accent5">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45" name="Group 4"/>
          <p:cNvGrpSpPr>
            <a:grpSpLocks/>
          </p:cNvGrpSpPr>
          <p:nvPr/>
        </p:nvGrpSpPr>
        <p:grpSpPr bwMode="auto">
          <a:xfrm>
            <a:off x="2188810" y="5438816"/>
            <a:ext cx="168275" cy="168275"/>
            <a:chOff x="2928" y="2208"/>
            <a:chExt cx="262" cy="262"/>
          </a:xfrm>
        </p:grpSpPr>
        <p:sp>
          <p:nvSpPr>
            <p:cNvPr id="46" name="Oval 5"/>
            <p:cNvSpPr>
              <a:spLocks noChangeArrowheads="1"/>
            </p:cNvSpPr>
            <p:nvPr/>
          </p:nvSpPr>
          <p:spPr bwMode="gray">
            <a:xfrm>
              <a:off x="2928" y="2208"/>
              <a:ext cx="262" cy="262"/>
            </a:xfrm>
            <a:prstGeom prst="ellipse">
              <a:avLst/>
            </a:prstGeom>
            <a:gradFill rotWithShape="1">
              <a:gsLst>
                <a:gs pos="0">
                  <a:schemeClr val="accent2">
                    <a:gamma/>
                    <a:tint val="28627"/>
                    <a:invGamma/>
                  </a:schemeClr>
                </a:gs>
                <a:gs pos="100000">
                  <a:schemeClr val="accent2"/>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endParaRPr lang="zh-CN" altLang="en-US"/>
            </a:p>
          </p:txBody>
        </p:sp>
        <p:sp>
          <p:nvSpPr>
            <p:cNvPr id="47" name="Oval 6"/>
            <p:cNvSpPr>
              <a:spLocks noChangeArrowheads="1"/>
            </p:cNvSpPr>
            <p:nvPr/>
          </p:nvSpPr>
          <p:spPr bwMode="gray">
            <a:xfrm>
              <a:off x="2949" y="2230"/>
              <a:ext cx="218" cy="218"/>
            </a:xfrm>
            <a:prstGeom prst="ellipse">
              <a:avLst/>
            </a:prstGeom>
            <a:ln/>
            <a:extLst/>
          </p:spPr>
          <p:style>
            <a:lnRef idx="1">
              <a:schemeClr val="accent6"/>
            </a:lnRef>
            <a:fillRef idx="3">
              <a:schemeClr val="accent6"/>
            </a:fillRef>
            <a:effectRef idx="2">
              <a:schemeClr val="accent6"/>
            </a:effectRef>
            <a:fontRef idx="minor">
              <a:schemeClr val="lt1"/>
            </a:fontRef>
          </p:style>
          <p:txBody>
            <a:bodyPr wrap="none" anchor="ctr"/>
            <a:lstStyle/>
            <a:p>
              <a:endParaRPr lang="zh-CN" altLang="en-US"/>
            </a:p>
          </p:txBody>
        </p:sp>
      </p:grpSp>
      <p:sp>
        <p:nvSpPr>
          <p:cNvPr id="54"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1640934038"/>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left)">
                                      <p:cBhvr>
                                        <p:cTn id="11" dur="500"/>
                                        <p:tgtEl>
                                          <p:spTgt spid="51"/>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left)">
                                      <p:cBhvr>
                                        <p:cTn id="19" dur="500"/>
                                        <p:tgtEl>
                                          <p:spTgt spid="52"/>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left)">
                                      <p:cBhvr>
                                        <p:cTn id="27" dur="500"/>
                                        <p:tgtEl>
                                          <p:spTgt spid="53"/>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up)">
                                      <p:cBhvr>
                                        <p:cTn id="35" dur="500"/>
                                        <p:tgtEl>
                                          <p:spTgt spid="44"/>
                                        </p:tgtEl>
                                      </p:cBhvr>
                                    </p:animEffect>
                                  </p:childTnLst>
                                </p:cTn>
                              </p:par>
                            </p:childTnLst>
                          </p:cTn>
                        </p:par>
                        <p:par>
                          <p:cTn id="36" fill="hold">
                            <p:stCondLst>
                              <p:cond delay="4000"/>
                            </p:stCondLst>
                            <p:childTnLst>
                              <p:par>
                                <p:cTn id="37" presetID="53" presetClass="entr" presetSubtype="16"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p:cTn id="39" dur="500" fill="hold"/>
                                        <p:tgtEl>
                                          <p:spTgt spid="45"/>
                                        </p:tgtEl>
                                        <p:attrNameLst>
                                          <p:attrName>ppt_w</p:attrName>
                                        </p:attrNameLst>
                                      </p:cBhvr>
                                      <p:tavLst>
                                        <p:tav tm="0">
                                          <p:val>
                                            <p:fltVal val="0"/>
                                          </p:val>
                                        </p:tav>
                                        <p:tav tm="100000">
                                          <p:val>
                                            <p:strVal val="#ppt_w"/>
                                          </p:val>
                                        </p:tav>
                                      </p:tavLst>
                                    </p:anim>
                                    <p:anim calcmode="lin" valueType="num">
                                      <p:cBhvr>
                                        <p:cTn id="40" dur="500" fill="hold"/>
                                        <p:tgtEl>
                                          <p:spTgt spid="45"/>
                                        </p:tgtEl>
                                        <p:attrNameLst>
                                          <p:attrName>ppt_h</p:attrName>
                                        </p:attrNameLst>
                                      </p:cBhvr>
                                      <p:tavLst>
                                        <p:tav tm="0">
                                          <p:val>
                                            <p:fltVal val="0"/>
                                          </p:val>
                                        </p:tav>
                                        <p:tav tm="100000">
                                          <p:val>
                                            <p:strVal val="#ppt_h"/>
                                          </p:val>
                                        </p:tav>
                                      </p:tavLst>
                                    </p:anim>
                                    <p:animEffect transition="in" filter="fade">
                                      <p:cBhvr>
                                        <p:cTn id="41" dur="500"/>
                                        <p:tgtEl>
                                          <p:spTgt spid="45"/>
                                        </p:tgtEl>
                                      </p:cBhvr>
                                    </p:animEffect>
                                  </p:childTnLst>
                                </p:cTn>
                              </p:par>
                            </p:childTnLst>
                          </p:cTn>
                        </p:par>
                        <p:par>
                          <p:cTn id="42" fill="hold">
                            <p:stCondLst>
                              <p:cond delay="4500"/>
                            </p:stCondLst>
                            <p:childTnLst>
                              <p:par>
                                <p:cTn id="43" presetID="14" presetClass="entr" presetSubtype="10" fill="hold" grpId="0"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randombar(horizontal)">
                                      <p:cBhvr>
                                        <p:cTn id="4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3-4-3 </a:t>
            </a:r>
            <a:r>
              <a:rPr lang="zh-CN" altLang="en-US" dirty="0" smtClean="0"/>
              <a:t>针对重要客户及其需求的创新</a:t>
            </a:r>
            <a:endParaRPr lang="zh-CN" altLang="en-US" dirty="0"/>
          </a:p>
        </p:txBody>
      </p:sp>
      <p:sp>
        <p:nvSpPr>
          <p:cNvPr id="4" name="幻灯片编号占位符 3"/>
          <p:cNvSpPr>
            <a:spLocks noGrp="1"/>
          </p:cNvSpPr>
          <p:nvPr>
            <p:ph type="sldNum" sz="quarter" idx="12"/>
          </p:nvPr>
        </p:nvSpPr>
        <p:spPr/>
        <p:txBody>
          <a:bodyPr/>
          <a:lstStyle/>
          <a:p>
            <a:fld id="{23DA680B-B80A-2545-AB30-B9870FE9052E}" type="slidenum">
              <a:rPr lang="zh-CN" altLang="en-US" smtClean="0"/>
              <a:pPr/>
              <a:t>19</a:t>
            </a:fld>
            <a:endParaRPr lang="zh-CN" altLang="en-US"/>
          </a:p>
        </p:txBody>
      </p:sp>
      <p:grpSp>
        <p:nvGrpSpPr>
          <p:cNvPr id="29" name="组合 28"/>
          <p:cNvGrpSpPr/>
          <p:nvPr/>
        </p:nvGrpSpPr>
        <p:grpSpPr>
          <a:xfrm>
            <a:off x="4816856" y="1522527"/>
            <a:ext cx="2498633" cy="3504051"/>
            <a:chOff x="4816856" y="1522527"/>
            <a:chExt cx="2498633" cy="3504051"/>
          </a:xfrm>
        </p:grpSpPr>
        <p:sp>
          <p:nvSpPr>
            <p:cNvPr id="6" name="圆角矩形 5"/>
            <p:cNvSpPr/>
            <p:nvPr/>
          </p:nvSpPr>
          <p:spPr>
            <a:xfrm>
              <a:off x="5116692" y="2148074"/>
              <a:ext cx="1898961" cy="2708932"/>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FF0000"/>
                </a:solidFill>
                <a:latin typeface="微软雅黑"/>
                <a:ea typeface="微软雅黑"/>
                <a:cs typeface="微软雅黑"/>
              </a:endParaRPr>
            </a:p>
          </p:txBody>
        </p:sp>
        <p:sp>
          <p:nvSpPr>
            <p:cNvPr id="8" name="圆角矩形 7"/>
            <p:cNvSpPr/>
            <p:nvPr/>
          </p:nvSpPr>
          <p:spPr>
            <a:xfrm>
              <a:off x="5116693" y="2128252"/>
              <a:ext cx="1898961"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价值主张</a:t>
              </a:r>
            </a:p>
          </p:txBody>
        </p:sp>
        <p:sp>
          <p:nvSpPr>
            <p:cNvPr id="11" name="TextBox 12"/>
            <p:cNvSpPr txBox="1"/>
            <p:nvPr/>
          </p:nvSpPr>
          <p:spPr>
            <a:xfrm>
              <a:off x="5180982" y="1730978"/>
              <a:ext cx="1877438" cy="307777"/>
            </a:xfrm>
            <a:prstGeom prst="rect">
              <a:avLst/>
            </a:prstGeom>
            <a:noFill/>
          </p:spPr>
          <p:txBody>
            <a:bodyPr wrap="none" rtlCol="0">
              <a:spAutoFit/>
            </a:bodyPr>
            <a:lstStyle/>
            <a:p>
              <a:pPr algn="ctr"/>
              <a:r>
                <a:rPr lang="zh-CN" altLang="en-US" sz="1400" b="1" dirty="0">
                  <a:latin typeface="微软雅黑"/>
                  <a:ea typeface="微软雅黑"/>
                  <a:cs typeface="微软雅黑"/>
                </a:rPr>
                <a:t>提供物（产品</a:t>
              </a:r>
              <a:r>
                <a:rPr lang="en-US" altLang="zh-CN" sz="1400" b="1" dirty="0">
                  <a:latin typeface="微软雅黑"/>
                  <a:ea typeface="微软雅黑"/>
                  <a:cs typeface="微软雅黑"/>
                </a:rPr>
                <a:t>/</a:t>
              </a:r>
              <a:r>
                <a:rPr lang="zh-CN" altLang="en-US" sz="1400" b="1" dirty="0">
                  <a:latin typeface="微软雅黑"/>
                  <a:ea typeface="微软雅黑"/>
                  <a:cs typeface="微软雅黑"/>
                </a:rPr>
                <a:t>服务）</a:t>
              </a:r>
            </a:p>
          </p:txBody>
        </p:sp>
        <p:sp>
          <p:nvSpPr>
            <p:cNvPr id="12" name="圆角矩形 11"/>
            <p:cNvSpPr/>
            <p:nvPr/>
          </p:nvSpPr>
          <p:spPr>
            <a:xfrm>
              <a:off x="4816856" y="1522527"/>
              <a:ext cx="2498633" cy="3504051"/>
            </a:xfrm>
            <a:prstGeom prst="roundRect">
              <a:avLst>
                <a:gd name="adj" fmla="val 7816"/>
              </a:avLst>
            </a:prstGeom>
            <a:noFill/>
            <a:ln w="12700">
              <a:solidFill>
                <a:srgbClr val="071F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14" name="矩形 13"/>
            <p:cNvSpPr/>
            <p:nvPr/>
          </p:nvSpPr>
          <p:spPr>
            <a:xfrm>
              <a:off x="5316584" y="3105775"/>
              <a:ext cx="1499180" cy="6606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满足</a:t>
              </a:r>
              <a:r>
                <a:rPr lang="en-US" altLang="zh-CN" sz="1400" dirty="0">
                  <a:solidFill>
                    <a:schemeClr val="tx1"/>
                  </a:solidFill>
                  <a:latin typeface="微软雅黑"/>
                  <a:ea typeface="微软雅黑"/>
                  <a:cs typeface="微软雅黑"/>
                </a:rPr>
                <a:t>4G</a:t>
              </a:r>
              <a:r>
                <a:rPr lang="zh-CN" altLang="en-US" sz="1400" dirty="0">
                  <a:solidFill>
                    <a:schemeClr val="tx1"/>
                  </a:solidFill>
                  <a:latin typeface="微软雅黑"/>
                  <a:ea typeface="微软雅黑"/>
                  <a:cs typeface="微软雅黑"/>
                </a:rPr>
                <a:t>及流量的时代要求</a:t>
              </a:r>
            </a:p>
          </p:txBody>
        </p:sp>
        <p:sp>
          <p:nvSpPr>
            <p:cNvPr id="16" name="矩形 15"/>
            <p:cNvSpPr/>
            <p:nvPr/>
          </p:nvSpPr>
          <p:spPr>
            <a:xfrm>
              <a:off x="5316583" y="4024152"/>
              <a:ext cx="1499180"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a:ea typeface="微软雅黑"/>
                  <a:cs typeface="微软雅黑"/>
                </a:rPr>
                <a:t>……</a:t>
              </a:r>
              <a:endParaRPr lang="zh-CN" altLang="en-US" sz="1400" dirty="0">
                <a:solidFill>
                  <a:schemeClr val="tx1"/>
                </a:solidFill>
                <a:latin typeface="微软雅黑"/>
                <a:ea typeface="微软雅黑"/>
                <a:cs typeface="微软雅黑"/>
              </a:endParaRPr>
            </a:p>
          </p:txBody>
        </p:sp>
      </p:grpSp>
      <p:grpSp>
        <p:nvGrpSpPr>
          <p:cNvPr id="27" name="组合 26"/>
          <p:cNvGrpSpPr/>
          <p:nvPr/>
        </p:nvGrpSpPr>
        <p:grpSpPr>
          <a:xfrm>
            <a:off x="1898297" y="1514121"/>
            <a:ext cx="2398687" cy="3512458"/>
            <a:chOff x="1898297" y="1514121"/>
            <a:chExt cx="2398687" cy="3512458"/>
          </a:xfrm>
        </p:grpSpPr>
        <p:sp>
          <p:nvSpPr>
            <p:cNvPr id="7" name="圆角矩形 6"/>
            <p:cNvSpPr/>
            <p:nvPr/>
          </p:nvSpPr>
          <p:spPr>
            <a:xfrm>
              <a:off x="2174313" y="2173631"/>
              <a:ext cx="1898961" cy="2708932"/>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altLang="zh-CN" sz="1400" dirty="0">
                <a:solidFill>
                  <a:schemeClr val="tx1"/>
                </a:solidFill>
                <a:latin typeface="微软雅黑"/>
                <a:ea typeface="微软雅黑"/>
                <a:cs typeface="微软雅黑"/>
              </a:endParaRPr>
            </a:p>
            <a:p>
              <a:endParaRPr lang="zh-CN" altLang="en-US" sz="1400" dirty="0">
                <a:solidFill>
                  <a:schemeClr val="tx1"/>
                </a:solidFill>
                <a:latin typeface="微软雅黑"/>
                <a:ea typeface="微软雅黑"/>
                <a:cs typeface="微软雅黑"/>
              </a:endParaRPr>
            </a:p>
          </p:txBody>
        </p:sp>
        <p:sp>
          <p:nvSpPr>
            <p:cNvPr id="9" name="圆角矩形 8"/>
            <p:cNvSpPr/>
            <p:nvPr/>
          </p:nvSpPr>
          <p:spPr>
            <a:xfrm>
              <a:off x="2174313" y="2129017"/>
              <a:ext cx="1898961" cy="648072"/>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重要客户</a:t>
              </a:r>
            </a:p>
          </p:txBody>
        </p:sp>
        <p:sp>
          <p:nvSpPr>
            <p:cNvPr id="10" name="圆角矩形 9"/>
            <p:cNvSpPr/>
            <p:nvPr/>
          </p:nvSpPr>
          <p:spPr>
            <a:xfrm>
              <a:off x="1898297" y="1514121"/>
              <a:ext cx="2398687" cy="3512458"/>
            </a:xfrm>
            <a:prstGeom prst="roundRect">
              <a:avLst>
                <a:gd name="adj" fmla="val 11628"/>
              </a:avLst>
            </a:prstGeom>
            <a:noFill/>
            <a:ln w="12700">
              <a:solidFill>
                <a:srgbClr val="071F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13" name="TextBox 14"/>
            <p:cNvSpPr txBox="1"/>
            <p:nvPr/>
          </p:nvSpPr>
          <p:spPr>
            <a:xfrm>
              <a:off x="2689573" y="1732145"/>
              <a:ext cx="902811" cy="307777"/>
            </a:xfrm>
            <a:prstGeom prst="rect">
              <a:avLst/>
            </a:prstGeom>
            <a:noFill/>
          </p:spPr>
          <p:txBody>
            <a:bodyPr wrap="none" rtlCol="0">
              <a:spAutoFit/>
            </a:bodyPr>
            <a:lstStyle/>
            <a:p>
              <a:pPr algn="ctr"/>
              <a:r>
                <a:rPr lang="zh-CN" altLang="en-US" sz="1400" b="1" dirty="0">
                  <a:latin typeface="微软雅黑"/>
                  <a:ea typeface="微软雅黑"/>
                  <a:cs typeface="微软雅黑"/>
                </a:rPr>
                <a:t>基础设施</a:t>
              </a:r>
            </a:p>
          </p:txBody>
        </p:sp>
        <p:sp>
          <p:nvSpPr>
            <p:cNvPr id="15" name="矩形 14"/>
            <p:cNvSpPr/>
            <p:nvPr/>
          </p:nvSpPr>
          <p:spPr>
            <a:xfrm>
              <a:off x="2374203" y="3118351"/>
              <a:ext cx="1499180" cy="6606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电信运营商</a:t>
              </a:r>
            </a:p>
          </p:txBody>
        </p:sp>
        <p:sp>
          <p:nvSpPr>
            <p:cNvPr id="17" name="矩形 16"/>
            <p:cNvSpPr/>
            <p:nvPr/>
          </p:nvSpPr>
          <p:spPr>
            <a:xfrm>
              <a:off x="2374203" y="4027061"/>
              <a:ext cx="1499180"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a:ea typeface="微软雅黑"/>
                  <a:cs typeface="微软雅黑"/>
                </a:rPr>
                <a:t>……</a:t>
              </a:r>
              <a:endParaRPr lang="zh-CN" altLang="en-US" sz="1400" dirty="0">
                <a:solidFill>
                  <a:schemeClr val="tx1"/>
                </a:solidFill>
                <a:latin typeface="微软雅黑"/>
                <a:ea typeface="微软雅黑"/>
                <a:cs typeface="微软雅黑"/>
              </a:endParaRPr>
            </a:p>
          </p:txBody>
        </p:sp>
      </p:grpSp>
      <p:grpSp>
        <p:nvGrpSpPr>
          <p:cNvPr id="28" name="组合 27"/>
          <p:cNvGrpSpPr/>
          <p:nvPr/>
        </p:nvGrpSpPr>
        <p:grpSpPr>
          <a:xfrm>
            <a:off x="4357420" y="3263836"/>
            <a:ext cx="419146" cy="1167557"/>
            <a:chOff x="4357420" y="3263836"/>
            <a:chExt cx="419146" cy="1167557"/>
          </a:xfrm>
          <a:solidFill>
            <a:srgbClr val="071F65"/>
          </a:solidFill>
        </p:grpSpPr>
        <p:sp>
          <p:nvSpPr>
            <p:cNvPr id="19" name="右箭头 18"/>
            <p:cNvSpPr/>
            <p:nvPr/>
          </p:nvSpPr>
          <p:spPr>
            <a:xfrm>
              <a:off x="4376785" y="3263836"/>
              <a:ext cx="399781" cy="239047"/>
            </a:xfrm>
            <a:prstGeom prst="rightArrow">
              <a:avLst/>
            </a:prstGeom>
            <a:grpFill/>
            <a:ln>
              <a:solidFill>
                <a:srgbClr val="071F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0" name="右箭头 19"/>
            <p:cNvSpPr/>
            <p:nvPr/>
          </p:nvSpPr>
          <p:spPr>
            <a:xfrm>
              <a:off x="4357420" y="4192346"/>
              <a:ext cx="399781" cy="239047"/>
            </a:xfrm>
            <a:prstGeom prst="rightArrow">
              <a:avLst/>
            </a:prstGeom>
            <a:grpFill/>
            <a:ln>
              <a:solidFill>
                <a:srgbClr val="071F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grpSp>
      <p:grpSp>
        <p:nvGrpSpPr>
          <p:cNvPr id="35" name="组合 34"/>
          <p:cNvGrpSpPr/>
          <p:nvPr/>
        </p:nvGrpSpPr>
        <p:grpSpPr>
          <a:xfrm>
            <a:off x="7375924" y="3269060"/>
            <a:ext cx="399781" cy="1168338"/>
            <a:chOff x="7375924" y="3269060"/>
            <a:chExt cx="399781" cy="1168338"/>
          </a:xfrm>
          <a:solidFill>
            <a:srgbClr val="071F65"/>
          </a:solidFill>
        </p:grpSpPr>
        <p:sp>
          <p:nvSpPr>
            <p:cNvPr id="21" name="右箭头 20"/>
            <p:cNvSpPr/>
            <p:nvPr/>
          </p:nvSpPr>
          <p:spPr>
            <a:xfrm>
              <a:off x="7375924" y="3269060"/>
              <a:ext cx="399781" cy="239047"/>
            </a:xfrm>
            <a:prstGeom prst="rightArrow">
              <a:avLst/>
            </a:prstGeom>
            <a:grpFill/>
            <a:ln>
              <a:solidFill>
                <a:srgbClr val="071F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2" name="右箭头 21"/>
            <p:cNvSpPr/>
            <p:nvPr/>
          </p:nvSpPr>
          <p:spPr>
            <a:xfrm>
              <a:off x="7375924" y="4198351"/>
              <a:ext cx="399781" cy="239047"/>
            </a:xfrm>
            <a:prstGeom prst="rightArrow">
              <a:avLst/>
            </a:prstGeom>
            <a:grpFill/>
            <a:ln>
              <a:solidFill>
                <a:srgbClr val="071F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微软雅黑"/>
                <a:ea typeface="微软雅黑"/>
                <a:cs typeface="微软雅黑"/>
              </a:endParaRPr>
            </a:p>
          </p:txBody>
        </p:sp>
      </p:grpSp>
      <p:grpSp>
        <p:nvGrpSpPr>
          <p:cNvPr id="36" name="组合 35"/>
          <p:cNvGrpSpPr/>
          <p:nvPr/>
        </p:nvGrpSpPr>
        <p:grpSpPr>
          <a:xfrm>
            <a:off x="7795070" y="1514121"/>
            <a:ext cx="2498633" cy="3504051"/>
            <a:chOff x="7795070" y="1514121"/>
            <a:chExt cx="2498633" cy="3504051"/>
          </a:xfrm>
        </p:grpSpPr>
        <p:sp>
          <p:nvSpPr>
            <p:cNvPr id="18" name="圆角矩形 17"/>
            <p:cNvSpPr/>
            <p:nvPr/>
          </p:nvSpPr>
          <p:spPr>
            <a:xfrm>
              <a:off x="7795070" y="1514121"/>
              <a:ext cx="2498633" cy="3504051"/>
            </a:xfrm>
            <a:prstGeom prst="roundRect">
              <a:avLst>
                <a:gd name="adj" fmla="val 7816"/>
              </a:avLst>
            </a:prstGeom>
            <a:noFill/>
            <a:ln w="12700">
              <a:solidFill>
                <a:srgbClr val="071F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a:ea typeface="微软雅黑"/>
                <a:cs typeface="微软雅黑"/>
              </a:endParaRPr>
            </a:p>
          </p:txBody>
        </p:sp>
        <p:sp>
          <p:nvSpPr>
            <p:cNvPr id="23" name="圆角矩形 22"/>
            <p:cNvSpPr/>
            <p:nvPr/>
          </p:nvSpPr>
          <p:spPr>
            <a:xfrm>
              <a:off x="8094906" y="2148407"/>
              <a:ext cx="1898961" cy="2708932"/>
            </a:xfrm>
            <a:prstGeom prst="roundRect">
              <a:avLst>
                <a:gd name="adj" fmla="val 12424"/>
              </a:avLst>
            </a:prstGeom>
            <a:noFill/>
            <a:ln>
              <a:solidFill>
                <a:srgbClr val="071F65"/>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altLang="zh-CN" sz="1400" dirty="0">
                <a:solidFill>
                  <a:schemeClr val="tx1"/>
                </a:solidFill>
                <a:latin typeface="微软雅黑"/>
                <a:ea typeface="微软雅黑"/>
                <a:cs typeface="微软雅黑"/>
              </a:endParaRPr>
            </a:p>
            <a:p>
              <a:endParaRPr lang="zh-CN" altLang="en-US" sz="1400" dirty="0">
                <a:solidFill>
                  <a:schemeClr val="tx1"/>
                </a:solidFill>
                <a:latin typeface="微软雅黑"/>
                <a:ea typeface="微软雅黑"/>
                <a:cs typeface="微软雅黑"/>
              </a:endParaRPr>
            </a:p>
          </p:txBody>
        </p:sp>
        <p:sp>
          <p:nvSpPr>
            <p:cNvPr id="24" name="圆角矩形 23"/>
            <p:cNvSpPr/>
            <p:nvPr/>
          </p:nvSpPr>
          <p:spPr>
            <a:xfrm>
              <a:off x="8094906" y="2128251"/>
              <a:ext cx="1898961" cy="648837"/>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latin typeface="微软雅黑"/>
                  <a:ea typeface="微软雅黑"/>
                  <a:cs typeface="微软雅黑"/>
                </a:rPr>
                <a:t>创新结果</a:t>
              </a:r>
            </a:p>
          </p:txBody>
        </p:sp>
        <p:sp>
          <p:nvSpPr>
            <p:cNvPr id="25" name="矩形 24"/>
            <p:cNvSpPr/>
            <p:nvPr/>
          </p:nvSpPr>
          <p:spPr>
            <a:xfrm>
              <a:off x="8294797" y="3073737"/>
              <a:ext cx="1499180" cy="6606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latin typeface="微软雅黑"/>
                  <a:ea typeface="微软雅黑"/>
                  <a:cs typeface="微软雅黑"/>
                </a:rPr>
                <a:t>定向流量商业模式</a:t>
              </a:r>
            </a:p>
          </p:txBody>
        </p:sp>
        <p:sp>
          <p:nvSpPr>
            <p:cNvPr id="26" name="矩形 25"/>
            <p:cNvSpPr/>
            <p:nvPr/>
          </p:nvSpPr>
          <p:spPr>
            <a:xfrm>
              <a:off x="8294797" y="3982447"/>
              <a:ext cx="1499180" cy="5040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latin typeface="微软雅黑"/>
                  <a:ea typeface="微软雅黑"/>
                  <a:cs typeface="微软雅黑"/>
                </a:rPr>
                <a:t>……</a:t>
              </a:r>
              <a:endParaRPr lang="zh-CN" altLang="en-US" sz="1400" dirty="0">
                <a:solidFill>
                  <a:schemeClr val="tx1"/>
                </a:solidFill>
                <a:latin typeface="微软雅黑"/>
                <a:ea typeface="微软雅黑"/>
                <a:cs typeface="微软雅黑"/>
              </a:endParaRPr>
            </a:p>
          </p:txBody>
        </p:sp>
      </p:grpSp>
      <p:sp>
        <p:nvSpPr>
          <p:cNvPr id="30" name="矩形 29"/>
          <p:cNvSpPr/>
          <p:nvPr/>
        </p:nvSpPr>
        <p:spPr>
          <a:xfrm>
            <a:off x="2636139" y="5335005"/>
            <a:ext cx="7251956" cy="523220"/>
          </a:xfrm>
          <a:prstGeom prst="rect">
            <a:avLst/>
          </a:prstGeom>
        </p:spPr>
        <p:txBody>
          <a:bodyPr wrap="square">
            <a:spAutoFit/>
          </a:bodyPr>
          <a:lstStyle/>
          <a:p>
            <a:r>
              <a:rPr lang="zh-CN" altLang="zh-CN" sz="1400" dirty="0">
                <a:latin typeface="微软雅黑"/>
                <a:ea typeface="微软雅黑"/>
                <a:cs typeface="微软雅黑"/>
              </a:rPr>
              <a:t>手机游戏定向流量分成的商业模式更加具有独创性，因为其不仅是</a:t>
            </a:r>
            <a:r>
              <a:rPr lang="en-US" altLang="zh-CN" sz="1400" dirty="0">
                <a:latin typeface="微软雅黑"/>
                <a:ea typeface="微软雅黑"/>
                <a:cs typeface="微软雅黑"/>
              </a:rPr>
              <a:t>X</a:t>
            </a:r>
            <a:r>
              <a:rPr lang="zh-CN" altLang="zh-CN" sz="1400" dirty="0">
                <a:latin typeface="微软雅黑"/>
                <a:ea typeface="微软雅黑"/>
                <a:cs typeface="微软雅黑"/>
              </a:rPr>
              <a:t>公司生产要素的重新组合，更加融合了手机游戏行业以及通信行业发展阶段的特征，是社会发展的必然产物。</a:t>
            </a:r>
            <a:endParaRPr lang="zh-CN" altLang="en-US" dirty="0">
              <a:latin typeface="微软雅黑"/>
              <a:ea typeface="微软雅黑"/>
              <a:cs typeface="微软雅黑"/>
            </a:endParaRPr>
          </a:p>
        </p:txBody>
      </p:sp>
      <p:sp>
        <p:nvSpPr>
          <p:cNvPr id="31" name="Line 3"/>
          <p:cNvSpPr>
            <a:spLocks noChangeShapeType="1"/>
          </p:cNvSpPr>
          <p:nvPr/>
        </p:nvSpPr>
        <p:spPr bwMode="black">
          <a:xfrm>
            <a:off x="2467864" y="5199261"/>
            <a:ext cx="0" cy="658964"/>
          </a:xfrm>
          <a:prstGeom prst="line">
            <a:avLst/>
          </a:prstGeom>
          <a:noFill/>
          <a:ln w="28575">
            <a:solidFill>
              <a:schemeClr val="accent5">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32" name="Group 4"/>
          <p:cNvGrpSpPr>
            <a:grpSpLocks/>
          </p:cNvGrpSpPr>
          <p:nvPr/>
        </p:nvGrpSpPr>
        <p:grpSpPr bwMode="auto">
          <a:xfrm>
            <a:off x="2374203" y="5360349"/>
            <a:ext cx="168275" cy="168275"/>
            <a:chOff x="2928" y="2208"/>
            <a:chExt cx="262" cy="262"/>
          </a:xfrm>
        </p:grpSpPr>
        <p:sp>
          <p:nvSpPr>
            <p:cNvPr id="33" name="Oval 5"/>
            <p:cNvSpPr>
              <a:spLocks noChangeArrowheads="1"/>
            </p:cNvSpPr>
            <p:nvPr/>
          </p:nvSpPr>
          <p:spPr bwMode="gray">
            <a:xfrm>
              <a:off x="2928" y="2208"/>
              <a:ext cx="262" cy="262"/>
            </a:xfrm>
            <a:prstGeom prst="ellipse">
              <a:avLst/>
            </a:prstGeom>
            <a:gradFill rotWithShape="1">
              <a:gsLst>
                <a:gs pos="0">
                  <a:schemeClr val="accent2">
                    <a:gamma/>
                    <a:tint val="28627"/>
                    <a:invGamma/>
                  </a:schemeClr>
                </a:gs>
                <a:gs pos="100000">
                  <a:schemeClr val="accent2"/>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endParaRPr lang="zh-CN" altLang="en-US"/>
            </a:p>
          </p:txBody>
        </p:sp>
        <p:sp>
          <p:nvSpPr>
            <p:cNvPr id="34" name="Oval 6"/>
            <p:cNvSpPr>
              <a:spLocks noChangeArrowheads="1"/>
            </p:cNvSpPr>
            <p:nvPr/>
          </p:nvSpPr>
          <p:spPr bwMode="gray">
            <a:xfrm>
              <a:off x="2949" y="2230"/>
              <a:ext cx="218" cy="218"/>
            </a:xfrm>
            <a:prstGeom prst="ellipse">
              <a:avLst/>
            </a:prstGeom>
            <a:ln/>
            <a:extLst/>
          </p:spPr>
          <p:style>
            <a:lnRef idx="1">
              <a:schemeClr val="accent6"/>
            </a:lnRef>
            <a:fillRef idx="3">
              <a:schemeClr val="accent6"/>
            </a:fillRef>
            <a:effectRef idx="2">
              <a:schemeClr val="accent6"/>
            </a:effectRef>
            <a:fontRef idx="minor">
              <a:schemeClr val="lt1"/>
            </a:fontRef>
          </p:style>
          <p:txBody>
            <a:bodyPr wrap="none" anchor="ctr"/>
            <a:lstStyle/>
            <a:p>
              <a:endParaRPr lang="zh-CN" altLang="en-US"/>
            </a:p>
          </p:txBody>
        </p:sp>
      </p:grpSp>
      <p:sp>
        <p:nvSpPr>
          <p:cNvPr id="37"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2209439017"/>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par>
                          <p:cTn id="34" fill="hold">
                            <p:stCondLst>
                              <p:cond delay="3500"/>
                            </p:stCondLst>
                            <p:childTnLst>
                              <p:par>
                                <p:cTn id="35" presetID="14" presetClass="entr" presetSubtype="1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071F65"/>
                </a:solidFill>
              </a:rPr>
              <a:t>目录</a:t>
            </a:r>
            <a:endParaRPr lang="zh-CN" altLang="en-US" dirty="0">
              <a:solidFill>
                <a:srgbClr val="071F65"/>
              </a:solidFill>
            </a:endParaRPr>
          </a:p>
        </p:txBody>
      </p:sp>
      <p:grpSp>
        <p:nvGrpSpPr>
          <p:cNvPr id="39" name="Group 4"/>
          <p:cNvGrpSpPr>
            <a:grpSpLocks/>
          </p:cNvGrpSpPr>
          <p:nvPr/>
        </p:nvGrpSpPr>
        <p:grpSpPr bwMode="auto">
          <a:xfrm>
            <a:off x="2737580" y="1172118"/>
            <a:ext cx="6911975" cy="1092200"/>
            <a:chOff x="0" y="0"/>
            <a:chExt cx="4354" cy="688"/>
          </a:xfrm>
        </p:grpSpPr>
        <p:sp>
          <p:nvSpPr>
            <p:cNvPr id="40" name="Rectangle 5"/>
            <p:cNvSpPr>
              <a:spLocks noChangeArrowheads="1"/>
            </p:cNvSpPr>
            <p:nvPr/>
          </p:nvSpPr>
          <p:spPr bwMode="auto">
            <a:xfrm>
              <a:off x="0" y="54"/>
              <a:ext cx="4354" cy="453"/>
            </a:xfrm>
            <a:prstGeom prst="rect">
              <a:avLst/>
            </a:prstGeom>
            <a:solidFill>
              <a:schemeClr val="bg1">
                <a:lumMod val="5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1" u="none" strike="noStrike" kern="0" cap="none" spc="0" normalizeH="0" baseline="0" noProof="0" smtClean="0">
                <a:ln>
                  <a:noFill/>
                </a:ln>
                <a:solidFill>
                  <a:srgbClr val="000000"/>
                </a:solidFill>
                <a:effectLst/>
                <a:uLnTx/>
                <a:uFillTx/>
                <a:latin typeface="Arial" charset="0"/>
                <a:ea typeface="华文细黑" pitchFamily="2" charset="-122"/>
              </a:endParaRPr>
            </a:p>
          </p:txBody>
        </p:sp>
        <p:sp>
          <p:nvSpPr>
            <p:cNvPr id="41" name="Rectangle 6"/>
            <p:cNvSpPr>
              <a:spLocks noChangeArrowheads="1"/>
            </p:cNvSpPr>
            <p:nvPr/>
          </p:nvSpPr>
          <p:spPr bwMode="auto">
            <a:xfrm>
              <a:off x="181" y="0"/>
              <a:ext cx="1497" cy="326"/>
            </a:xfrm>
            <a:prstGeom prst="rect">
              <a:avLst/>
            </a:prstGeom>
            <a:solidFill>
              <a:srgbClr val="071F6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1" u="none" strike="noStrike" kern="0" cap="none" spc="0" normalizeH="0" baseline="0" noProof="0" smtClean="0">
                <a:ln>
                  <a:noFill/>
                </a:ln>
                <a:solidFill>
                  <a:srgbClr val="000000"/>
                </a:solidFill>
                <a:effectLst/>
                <a:uLnTx/>
                <a:uFillTx/>
                <a:latin typeface="Arial" charset="0"/>
                <a:ea typeface="华文细黑" pitchFamily="2" charset="-122"/>
              </a:endParaRPr>
            </a:p>
          </p:txBody>
        </p:sp>
        <p:sp>
          <p:nvSpPr>
            <p:cNvPr id="42" name="AutoShape 9"/>
            <p:cNvSpPr>
              <a:spLocks noChangeArrowheads="1"/>
            </p:cNvSpPr>
            <p:nvPr/>
          </p:nvSpPr>
          <p:spPr bwMode="auto">
            <a:xfrm>
              <a:off x="0" y="507"/>
              <a:ext cx="4354"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37 w 21600"/>
                <a:gd name="T13" fmla="*/ 2387 h 21600"/>
                <a:gd name="T14" fmla="*/ 19263 w 21600"/>
                <a:gd name="T15" fmla="*/ 19213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gradFill rotWithShape="1">
              <a:gsLst>
                <a:gs pos="0">
                  <a:srgbClr val="DDDDDD"/>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sp>
          <p:nvSpPr>
            <p:cNvPr id="43" name="AutoShape 10"/>
            <p:cNvSpPr>
              <a:spLocks noChangeArrowheads="1"/>
            </p:cNvSpPr>
            <p:nvPr/>
          </p:nvSpPr>
          <p:spPr bwMode="auto">
            <a:xfrm>
              <a:off x="181" y="320"/>
              <a:ext cx="1497"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37 w 21600"/>
                <a:gd name="T13" fmla="*/ 2387 h 21600"/>
                <a:gd name="T14" fmla="*/ 19263 w 21600"/>
                <a:gd name="T15" fmla="*/ 19213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gradFill rotWithShape="1">
              <a:gsLst>
                <a:gs pos="0">
                  <a:srgbClr val="BBE0E3">
                    <a:alpha val="50000"/>
                  </a:srgbClr>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grpSp>
      <p:grpSp>
        <p:nvGrpSpPr>
          <p:cNvPr id="49" name="Group 11"/>
          <p:cNvGrpSpPr>
            <a:grpSpLocks/>
          </p:cNvGrpSpPr>
          <p:nvPr/>
        </p:nvGrpSpPr>
        <p:grpSpPr bwMode="auto">
          <a:xfrm>
            <a:off x="2737580" y="2237330"/>
            <a:ext cx="6911975" cy="1092200"/>
            <a:chOff x="0" y="0"/>
            <a:chExt cx="4354" cy="688"/>
          </a:xfrm>
        </p:grpSpPr>
        <p:sp>
          <p:nvSpPr>
            <p:cNvPr id="60" name="Rectangle 12"/>
            <p:cNvSpPr>
              <a:spLocks noChangeArrowheads="1"/>
            </p:cNvSpPr>
            <p:nvPr/>
          </p:nvSpPr>
          <p:spPr bwMode="auto">
            <a:xfrm>
              <a:off x="0" y="54"/>
              <a:ext cx="4354" cy="453"/>
            </a:xfrm>
            <a:prstGeom prst="rect">
              <a:avLst/>
            </a:prstGeom>
            <a:solidFill>
              <a:schemeClr val="bg1">
                <a:lumMod val="5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1" u="none" strike="noStrike" kern="0" cap="none" spc="0" normalizeH="0" baseline="0" noProof="0" smtClean="0">
                <a:ln>
                  <a:noFill/>
                </a:ln>
                <a:solidFill>
                  <a:srgbClr val="000000"/>
                </a:solidFill>
                <a:effectLst/>
                <a:uLnTx/>
                <a:uFillTx/>
                <a:latin typeface="Arial" charset="0"/>
                <a:ea typeface="华文细黑" pitchFamily="2" charset="-122"/>
              </a:endParaRPr>
            </a:p>
          </p:txBody>
        </p:sp>
        <p:sp>
          <p:nvSpPr>
            <p:cNvPr id="61" name="Rectangle 13"/>
            <p:cNvSpPr>
              <a:spLocks noChangeArrowheads="1"/>
            </p:cNvSpPr>
            <p:nvPr/>
          </p:nvSpPr>
          <p:spPr bwMode="auto">
            <a:xfrm>
              <a:off x="181" y="0"/>
              <a:ext cx="1497" cy="326"/>
            </a:xfrm>
            <a:prstGeom prst="rect">
              <a:avLst/>
            </a:prstGeom>
            <a:solidFill>
              <a:srgbClr val="071F6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1" u="none" strike="noStrike" kern="0" cap="none" spc="0" normalizeH="0" baseline="0" noProof="0" smtClean="0">
                <a:ln>
                  <a:noFill/>
                </a:ln>
                <a:solidFill>
                  <a:srgbClr val="000000"/>
                </a:solidFill>
                <a:effectLst/>
                <a:uLnTx/>
                <a:uFillTx/>
                <a:latin typeface="Arial" charset="0"/>
                <a:ea typeface="华文细黑" pitchFamily="2" charset="-122"/>
              </a:endParaRPr>
            </a:p>
          </p:txBody>
        </p:sp>
        <p:sp>
          <p:nvSpPr>
            <p:cNvPr id="64" name="AutoShape 16"/>
            <p:cNvSpPr>
              <a:spLocks noChangeArrowheads="1"/>
            </p:cNvSpPr>
            <p:nvPr/>
          </p:nvSpPr>
          <p:spPr bwMode="auto">
            <a:xfrm>
              <a:off x="0" y="507"/>
              <a:ext cx="4354"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37 w 21600"/>
                <a:gd name="T13" fmla="*/ 2387 h 21600"/>
                <a:gd name="T14" fmla="*/ 19263 w 21600"/>
                <a:gd name="T15" fmla="*/ 19213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gradFill rotWithShape="1">
              <a:gsLst>
                <a:gs pos="0">
                  <a:srgbClr val="DDDDDD"/>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sp>
          <p:nvSpPr>
            <p:cNvPr id="65" name="AutoShape 17"/>
            <p:cNvSpPr>
              <a:spLocks noChangeArrowheads="1"/>
            </p:cNvSpPr>
            <p:nvPr/>
          </p:nvSpPr>
          <p:spPr bwMode="auto">
            <a:xfrm>
              <a:off x="181" y="320"/>
              <a:ext cx="1497"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37 w 21600"/>
                <a:gd name="T13" fmla="*/ 2387 h 21600"/>
                <a:gd name="T14" fmla="*/ 19263 w 21600"/>
                <a:gd name="T15" fmla="*/ 19213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gradFill rotWithShape="1">
              <a:gsLst>
                <a:gs pos="0">
                  <a:srgbClr val="BBE0E3">
                    <a:alpha val="50000"/>
                  </a:srgbClr>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grpSp>
      <p:grpSp>
        <p:nvGrpSpPr>
          <p:cNvPr id="66" name="Group 18"/>
          <p:cNvGrpSpPr>
            <a:grpSpLocks/>
          </p:cNvGrpSpPr>
          <p:nvPr/>
        </p:nvGrpSpPr>
        <p:grpSpPr bwMode="auto">
          <a:xfrm>
            <a:off x="2737580" y="3275555"/>
            <a:ext cx="6911975" cy="1092200"/>
            <a:chOff x="0" y="0"/>
            <a:chExt cx="4354" cy="688"/>
          </a:xfrm>
        </p:grpSpPr>
        <p:sp>
          <p:nvSpPr>
            <p:cNvPr id="67" name="Rectangle 19"/>
            <p:cNvSpPr>
              <a:spLocks noChangeArrowheads="1"/>
            </p:cNvSpPr>
            <p:nvPr/>
          </p:nvSpPr>
          <p:spPr bwMode="auto">
            <a:xfrm>
              <a:off x="0" y="54"/>
              <a:ext cx="4354" cy="453"/>
            </a:xfrm>
            <a:prstGeom prst="rect">
              <a:avLst/>
            </a:prstGeom>
            <a:solidFill>
              <a:schemeClr val="bg1">
                <a:lumMod val="5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1" u="none" strike="noStrike" kern="0" cap="none" spc="0" normalizeH="0" baseline="0" noProof="0" smtClean="0">
                <a:ln>
                  <a:noFill/>
                </a:ln>
                <a:solidFill>
                  <a:srgbClr val="000000"/>
                </a:solidFill>
                <a:effectLst/>
                <a:uLnTx/>
                <a:uFillTx/>
                <a:latin typeface="Arial" charset="0"/>
                <a:ea typeface="华文细黑" pitchFamily="2" charset="-122"/>
              </a:endParaRPr>
            </a:p>
          </p:txBody>
        </p:sp>
        <p:sp>
          <p:nvSpPr>
            <p:cNvPr id="68" name="Rectangle 20"/>
            <p:cNvSpPr>
              <a:spLocks noChangeArrowheads="1"/>
            </p:cNvSpPr>
            <p:nvPr/>
          </p:nvSpPr>
          <p:spPr bwMode="auto">
            <a:xfrm>
              <a:off x="181" y="0"/>
              <a:ext cx="1497" cy="326"/>
            </a:xfrm>
            <a:prstGeom prst="rect">
              <a:avLst/>
            </a:prstGeom>
            <a:solidFill>
              <a:srgbClr val="071F6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1" u="none" strike="noStrike" kern="0" cap="none" spc="0" normalizeH="0" baseline="0" noProof="0" smtClean="0">
                <a:ln>
                  <a:noFill/>
                </a:ln>
                <a:solidFill>
                  <a:srgbClr val="000000"/>
                </a:solidFill>
                <a:effectLst/>
                <a:uLnTx/>
                <a:uFillTx/>
                <a:latin typeface="Arial" charset="0"/>
                <a:ea typeface="华文细黑" pitchFamily="2" charset="-122"/>
              </a:endParaRPr>
            </a:p>
          </p:txBody>
        </p:sp>
        <p:sp>
          <p:nvSpPr>
            <p:cNvPr id="69" name="AutoShape 23"/>
            <p:cNvSpPr>
              <a:spLocks noChangeArrowheads="1"/>
            </p:cNvSpPr>
            <p:nvPr/>
          </p:nvSpPr>
          <p:spPr bwMode="auto">
            <a:xfrm>
              <a:off x="0" y="507"/>
              <a:ext cx="4354"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37 w 21600"/>
                <a:gd name="T13" fmla="*/ 2387 h 21600"/>
                <a:gd name="T14" fmla="*/ 19263 w 21600"/>
                <a:gd name="T15" fmla="*/ 19213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gradFill rotWithShape="1">
              <a:gsLst>
                <a:gs pos="0">
                  <a:srgbClr val="DDDDDD"/>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sp>
          <p:nvSpPr>
            <p:cNvPr id="70" name="AutoShape 24"/>
            <p:cNvSpPr>
              <a:spLocks noChangeArrowheads="1"/>
            </p:cNvSpPr>
            <p:nvPr/>
          </p:nvSpPr>
          <p:spPr bwMode="auto">
            <a:xfrm>
              <a:off x="181" y="320"/>
              <a:ext cx="1497"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37 w 21600"/>
                <a:gd name="T13" fmla="*/ 2387 h 21600"/>
                <a:gd name="T14" fmla="*/ 19263 w 21600"/>
                <a:gd name="T15" fmla="*/ 19213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gradFill rotWithShape="1">
              <a:gsLst>
                <a:gs pos="0">
                  <a:srgbClr val="BBE0E3">
                    <a:alpha val="50000"/>
                  </a:srgbClr>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grpSp>
      <p:grpSp>
        <p:nvGrpSpPr>
          <p:cNvPr id="71" name="Group 25"/>
          <p:cNvGrpSpPr>
            <a:grpSpLocks/>
          </p:cNvGrpSpPr>
          <p:nvPr/>
        </p:nvGrpSpPr>
        <p:grpSpPr bwMode="auto">
          <a:xfrm>
            <a:off x="2737580" y="4340768"/>
            <a:ext cx="6911975" cy="1092200"/>
            <a:chOff x="0" y="0"/>
            <a:chExt cx="4354" cy="688"/>
          </a:xfrm>
        </p:grpSpPr>
        <p:sp>
          <p:nvSpPr>
            <p:cNvPr id="72" name="Rectangle 26"/>
            <p:cNvSpPr>
              <a:spLocks noChangeArrowheads="1"/>
            </p:cNvSpPr>
            <p:nvPr/>
          </p:nvSpPr>
          <p:spPr bwMode="auto">
            <a:xfrm>
              <a:off x="0" y="54"/>
              <a:ext cx="4354" cy="453"/>
            </a:xfrm>
            <a:prstGeom prst="rect">
              <a:avLst/>
            </a:prstGeom>
            <a:solidFill>
              <a:schemeClr val="bg1">
                <a:lumMod val="5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1" u="none" strike="noStrike" kern="0" cap="none" spc="0" normalizeH="0" baseline="0" noProof="0" smtClean="0">
                <a:ln>
                  <a:noFill/>
                </a:ln>
                <a:solidFill>
                  <a:srgbClr val="000000"/>
                </a:solidFill>
                <a:effectLst/>
                <a:uLnTx/>
                <a:uFillTx/>
                <a:latin typeface="Arial" charset="0"/>
                <a:ea typeface="华文细黑" pitchFamily="2" charset="-122"/>
              </a:endParaRPr>
            </a:p>
          </p:txBody>
        </p:sp>
        <p:sp>
          <p:nvSpPr>
            <p:cNvPr id="73" name="Rectangle 27"/>
            <p:cNvSpPr>
              <a:spLocks noChangeArrowheads="1"/>
            </p:cNvSpPr>
            <p:nvPr/>
          </p:nvSpPr>
          <p:spPr bwMode="auto">
            <a:xfrm>
              <a:off x="181" y="0"/>
              <a:ext cx="1497" cy="326"/>
            </a:xfrm>
            <a:prstGeom prst="rect">
              <a:avLst/>
            </a:prstGeom>
            <a:solidFill>
              <a:srgbClr val="071F6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1" u="none" strike="noStrike" kern="0" cap="none" spc="0" normalizeH="0" baseline="0" noProof="0" smtClean="0">
                <a:ln>
                  <a:noFill/>
                </a:ln>
                <a:solidFill>
                  <a:srgbClr val="000000"/>
                </a:solidFill>
                <a:effectLst/>
                <a:uLnTx/>
                <a:uFillTx/>
                <a:latin typeface="Arial" charset="0"/>
                <a:ea typeface="华文细黑" pitchFamily="2" charset="-122"/>
              </a:endParaRPr>
            </a:p>
          </p:txBody>
        </p:sp>
        <p:sp>
          <p:nvSpPr>
            <p:cNvPr id="74" name="AutoShape 30"/>
            <p:cNvSpPr>
              <a:spLocks noChangeArrowheads="1"/>
            </p:cNvSpPr>
            <p:nvPr/>
          </p:nvSpPr>
          <p:spPr bwMode="auto">
            <a:xfrm>
              <a:off x="0" y="507"/>
              <a:ext cx="4354"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37 w 21600"/>
                <a:gd name="T13" fmla="*/ 2387 h 21600"/>
                <a:gd name="T14" fmla="*/ 19263 w 21600"/>
                <a:gd name="T15" fmla="*/ 19213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gradFill rotWithShape="1">
              <a:gsLst>
                <a:gs pos="0">
                  <a:srgbClr val="DDDDDD"/>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sp>
          <p:nvSpPr>
            <p:cNvPr id="75" name="AutoShape 31"/>
            <p:cNvSpPr>
              <a:spLocks noChangeArrowheads="1"/>
            </p:cNvSpPr>
            <p:nvPr/>
          </p:nvSpPr>
          <p:spPr bwMode="auto">
            <a:xfrm>
              <a:off x="181" y="320"/>
              <a:ext cx="1497"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37 w 21600"/>
                <a:gd name="T13" fmla="*/ 2387 h 21600"/>
                <a:gd name="T14" fmla="*/ 19263 w 21600"/>
                <a:gd name="T15" fmla="*/ 19213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gradFill rotWithShape="1">
              <a:gsLst>
                <a:gs pos="0">
                  <a:srgbClr val="BBE0E3">
                    <a:alpha val="50000"/>
                  </a:srgbClr>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grpSp>
      <p:sp>
        <p:nvSpPr>
          <p:cNvPr id="76" name="TextBox 1"/>
          <p:cNvSpPr txBox="1"/>
          <p:nvPr/>
        </p:nvSpPr>
        <p:spPr>
          <a:xfrm>
            <a:off x="3291951" y="1185224"/>
            <a:ext cx="1728787" cy="461665"/>
          </a:xfrm>
          <a:prstGeom prst="rect">
            <a:avLst/>
          </a:prstGeom>
          <a:noFill/>
        </p:spPr>
        <p:txBody>
          <a:bodyPr>
            <a:spAutoFit/>
          </a:bodyPr>
          <a:lstStyle/>
          <a:p>
            <a:pPr algn="ctr" fontAlgn="base">
              <a:spcBef>
                <a:spcPct val="0"/>
              </a:spcBef>
              <a:spcAft>
                <a:spcPct val="0"/>
              </a:spcAft>
              <a:defRPr/>
            </a:pPr>
            <a:r>
              <a:rPr lang="zh-CN" altLang="en-US" sz="24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第一章</a:t>
            </a:r>
            <a:endParaRPr lang="zh-CN" altLang="en-US" sz="24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77" name="TextBox 65"/>
          <p:cNvSpPr txBox="1"/>
          <p:nvPr/>
        </p:nvSpPr>
        <p:spPr>
          <a:xfrm>
            <a:off x="3301476" y="2255199"/>
            <a:ext cx="1728787" cy="461665"/>
          </a:xfrm>
          <a:prstGeom prst="rect">
            <a:avLst/>
          </a:prstGeom>
          <a:noFill/>
        </p:spPr>
        <p:txBody>
          <a:bodyPr>
            <a:spAutoFit/>
          </a:bodyPr>
          <a:lstStyle/>
          <a:p>
            <a:pPr algn="ctr" fontAlgn="base">
              <a:spcBef>
                <a:spcPct val="0"/>
              </a:spcBef>
              <a:spcAft>
                <a:spcPct val="0"/>
              </a:spcAft>
              <a:defRPr/>
            </a:pPr>
            <a:r>
              <a:rPr lang="zh-CN" altLang="en-US" sz="24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第二章</a:t>
            </a:r>
            <a:endParaRPr lang="zh-CN" altLang="en-US" sz="24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78" name="TextBox 66"/>
          <p:cNvSpPr txBox="1"/>
          <p:nvPr/>
        </p:nvSpPr>
        <p:spPr>
          <a:xfrm>
            <a:off x="3301476" y="3302949"/>
            <a:ext cx="1728787" cy="461665"/>
          </a:xfrm>
          <a:prstGeom prst="rect">
            <a:avLst/>
          </a:prstGeom>
          <a:noFill/>
        </p:spPr>
        <p:txBody>
          <a:bodyPr>
            <a:spAutoFit/>
          </a:bodyPr>
          <a:lstStyle/>
          <a:p>
            <a:pPr algn="ctr" fontAlgn="base">
              <a:spcBef>
                <a:spcPct val="0"/>
              </a:spcBef>
              <a:spcAft>
                <a:spcPct val="0"/>
              </a:spcAft>
              <a:defRPr/>
            </a:pPr>
            <a:r>
              <a:rPr lang="zh-CN" altLang="en-US" sz="24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第三章</a:t>
            </a:r>
            <a:endParaRPr lang="zh-CN" altLang="en-US" sz="24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79" name="TextBox 67"/>
          <p:cNvSpPr txBox="1"/>
          <p:nvPr/>
        </p:nvSpPr>
        <p:spPr>
          <a:xfrm>
            <a:off x="3301476" y="4363399"/>
            <a:ext cx="1728787" cy="461665"/>
          </a:xfrm>
          <a:prstGeom prst="rect">
            <a:avLst/>
          </a:prstGeom>
          <a:noFill/>
        </p:spPr>
        <p:txBody>
          <a:bodyPr>
            <a:spAutoFit/>
          </a:bodyPr>
          <a:lstStyle/>
          <a:p>
            <a:pPr algn="ctr" fontAlgn="base">
              <a:spcBef>
                <a:spcPct val="0"/>
              </a:spcBef>
              <a:spcAft>
                <a:spcPct val="0"/>
              </a:spcAft>
              <a:defRPr/>
            </a:pPr>
            <a:r>
              <a:rPr lang="zh-CN" altLang="en-US" sz="24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第四章</a:t>
            </a:r>
            <a:endParaRPr lang="zh-CN" altLang="en-US" sz="24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80" name="TextBox 64"/>
          <p:cNvSpPr txBox="1"/>
          <p:nvPr/>
        </p:nvSpPr>
        <p:spPr>
          <a:xfrm>
            <a:off x="5880830" y="1389605"/>
            <a:ext cx="3457575" cy="400050"/>
          </a:xfrm>
          <a:prstGeom prst="rect">
            <a:avLst/>
          </a:prstGeom>
          <a:noFill/>
        </p:spPr>
        <p:txBody>
          <a:bodyPr>
            <a:spAutoFit/>
          </a:bodyPr>
          <a:lstStyle/>
          <a:p>
            <a:pPr fontAlgn="base">
              <a:spcBef>
                <a:spcPct val="0"/>
              </a:spcBef>
              <a:spcAft>
                <a:spcPct val="0"/>
              </a:spcAft>
              <a:defRPr/>
            </a:pPr>
            <a:r>
              <a:rPr lang="zh-CN" altLang="en-US" sz="2000" b="1" dirty="0" smtClean="0">
                <a:solidFill>
                  <a:schemeClr val="bg1"/>
                </a:solidFill>
                <a:latin typeface="微软雅黑" pitchFamily="34" charset="-122"/>
                <a:ea typeface="微软雅黑" pitchFamily="34" charset="-122"/>
              </a:rPr>
              <a:t>选题背景</a:t>
            </a:r>
            <a:endParaRPr lang="zh-CN" altLang="en-US" sz="2000" b="1" dirty="0">
              <a:solidFill>
                <a:schemeClr val="bg1"/>
              </a:solidFill>
              <a:latin typeface="微软雅黑" pitchFamily="34" charset="-122"/>
              <a:ea typeface="微软雅黑" pitchFamily="34" charset="-122"/>
            </a:endParaRPr>
          </a:p>
        </p:txBody>
      </p:sp>
      <p:sp>
        <p:nvSpPr>
          <p:cNvPr id="81" name="TextBox 69"/>
          <p:cNvSpPr txBox="1"/>
          <p:nvPr/>
        </p:nvSpPr>
        <p:spPr>
          <a:xfrm>
            <a:off x="5895118" y="2454818"/>
            <a:ext cx="3457575" cy="400110"/>
          </a:xfrm>
          <a:prstGeom prst="rect">
            <a:avLst/>
          </a:prstGeom>
          <a:noFill/>
        </p:spPr>
        <p:txBody>
          <a:bodyPr>
            <a:spAutoFit/>
          </a:bodyPr>
          <a:lstStyle/>
          <a:p>
            <a:pPr fontAlgn="base">
              <a:spcBef>
                <a:spcPct val="0"/>
              </a:spcBef>
              <a:spcAft>
                <a:spcPct val="0"/>
              </a:spcAft>
              <a:defRPr/>
            </a:pPr>
            <a:r>
              <a:rPr lang="zh-CN" altLang="en-US" sz="2000" b="1" dirty="0">
                <a:solidFill>
                  <a:schemeClr val="bg1"/>
                </a:solidFill>
                <a:latin typeface="微软雅黑" pitchFamily="34" charset="-122"/>
                <a:ea typeface="微软雅黑" pitchFamily="34" charset="-122"/>
              </a:rPr>
              <a:t>论文</a:t>
            </a:r>
            <a:r>
              <a:rPr lang="zh-CN" altLang="en-US" sz="2000" b="1" dirty="0" smtClean="0">
                <a:solidFill>
                  <a:schemeClr val="bg1"/>
                </a:solidFill>
                <a:latin typeface="微软雅黑" pitchFamily="34" charset="-122"/>
                <a:ea typeface="微软雅黑" pitchFamily="34" charset="-122"/>
              </a:rPr>
              <a:t>概述</a:t>
            </a:r>
            <a:endParaRPr lang="en-US" altLang="zh-CN" sz="2000" b="1" dirty="0" smtClean="0">
              <a:solidFill>
                <a:schemeClr val="bg1"/>
              </a:solidFill>
              <a:latin typeface="微软雅黑" pitchFamily="34" charset="-122"/>
              <a:ea typeface="微软雅黑" pitchFamily="34" charset="-122"/>
            </a:endParaRPr>
          </a:p>
        </p:txBody>
      </p:sp>
      <p:sp>
        <p:nvSpPr>
          <p:cNvPr id="82" name="TextBox 70"/>
          <p:cNvSpPr txBox="1"/>
          <p:nvPr/>
        </p:nvSpPr>
        <p:spPr>
          <a:xfrm>
            <a:off x="5895118" y="3521618"/>
            <a:ext cx="3744912" cy="400050"/>
          </a:xfrm>
          <a:prstGeom prst="rect">
            <a:avLst/>
          </a:prstGeom>
          <a:noFill/>
        </p:spPr>
        <p:txBody>
          <a:bodyPr>
            <a:spAutoFit/>
          </a:bodyPr>
          <a:lstStyle/>
          <a:p>
            <a:pPr fontAlgn="base">
              <a:spcBef>
                <a:spcPct val="0"/>
              </a:spcBef>
              <a:spcAft>
                <a:spcPct val="0"/>
              </a:spcAft>
              <a:defRPr/>
            </a:pPr>
            <a:r>
              <a:rPr lang="zh-CN" altLang="en-US" sz="2000" b="1" dirty="0" smtClean="0">
                <a:solidFill>
                  <a:schemeClr val="bg1"/>
                </a:solidFill>
                <a:latin typeface="微软雅黑" pitchFamily="34" charset="-122"/>
                <a:ea typeface="微软雅黑" pitchFamily="34" charset="-122"/>
              </a:rPr>
              <a:t>研究过程</a:t>
            </a:r>
            <a:endParaRPr lang="zh-CN" altLang="en-US" sz="2000" b="1" dirty="0">
              <a:solidFill>
                <a:schemeClr val="bg1"/>
              </a:solidFill>
              <a:latin typeface="微软雅黑" pitchFamily="34" charset="-122"/>
              <a:ea typeface="微软雅黑" pitchFamily="34" charset="-122"/>
            </a:endParaRPr>
          </a:p>
        </p:txBody>
      </p:sp>
      <p:sp>
        <p:nvSpPr>
          <p:cNvPr id="83" name="TextBox 71"/>
          <p:cNvSpPr txBox="1"/>
          <p:nvPr/>
        </p:nvSpPr>
        <p:spPr>
          <a:xfrm>
            <a:off x="5895118" y="4569368"/>
            <a:ext cx="3455987" cy="400050"/>
          </a:xfrm>
          <a:prstGeom prst="rect">
            <a:avLst/>
          </a:prstGeom>
          <a:noFill/>
        </p:spPr>
        <p:txBody>
          <a:bodyPr>
            <a:spAutoFit/>
          </a:bodyPr>
          <a:lstStyle/>
          <a:p>
            <a:pPr fontAlgn="base">
              <a:spcBef>
                <a:spcPct val="0"/>
              </a:spcBef>
              <a:spcAft>
                <a:spcPct val="0"/>
              </a:spcAft>
              <a:defRPr/>
            </a:pPr>
            <a:r>
              <a:rPr lang="zh-CN" altLang="en-US" sz="2000" b="1" dirty="0" smtClean="0">
                <a:solidFill>
                  <a:schemeClr val="bg1"/>
                </a:solidFill>
                <a:latin typeface="微软雅黑" pitchFamily="34" charset="-122"/>
                <a:ea typeface="微软雅黑" pitchFamily="34" charset="-122"/>
              </a:rPr>
              <a:t>研究结论</a:t>
            </a:r>
            <a:endParaRPr lang="zh-CN" altLang="en-US" sz="2000" b="1" dirty="0">
              <a:solidFill>
                <a:schemeClr val="bg1"/>
              </a:solidFill>
              <a:latin typeface="微软雅黑" pitchFamily="34" charset="-122"/>
              <a:ea typeface="微软雅黑" pitchFamily="34" charset="-122"/>
            </a:endParaRPr>
          </a:p>
        </p:txBody>
      </p:sp>
      <p:grpSp>
        <p:nvGrpSpPr>
          <p:cNvPr id="85" name="Group 25"/>
          <p:cNvGrpSpPr>
            <a:grpSpLocks/>
          </p:cNvGrpSpPr>
          <p:nvPr/>
        </p:nvGrpSpPr>
        <p:grpSpPr bwMode="auto">
          <a:xfrm>
            <a:off x="2734332" y="5388144"/>
            <a:ext cx="6911975" cy="1092200"/>
            <a:chOff x="0" y="0"/>
            <a:chExt cx="4354" cy="688"/>
          </a:xfrm>
        </p:grpSpPr>
        <p:sp>
          <p:nvSpPr>
            <p:cNvPr id="86" name="Rectangle 26"/>
            <p:cNvSpPr>
              <a:spLocks noChangeArrowheads="1"/>
            </p:cNvSpPr>
            <p:nvPr/>
          </p:nvSpPr>
          <p:spPr bwMode="auto">
            <a:xfrm>
              <a:off x="0" y="54"/>
              <a:ext cx="4354" cy="453"/>
            </a:xfrm>
            <a:prstGeom prst="rect">
              <a:avLst/>
            </a:prstGeom>
            <a:solidFill>
              <a:schemeClr val="bg1">
                <a:lumMod val="50000"/>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1" u="none" strike="noStrike" kern="0" cap="none" spc="0" normalizeH="0" baseline="0" noProof="0" smtClean="0">
                <a:ln>
                  <a:noFill/>
                </a:ln>
                <a:solidFill>
                  <a:srgbClr val="000000"/>
                </a:solidFill>
                <a:effectLst/>
                <a:uLnTx/>
                <a:uFillTx/>
                <a:latin typeface="Arial" charset="0"/>
                <a:ea typeface="华文细黑" pitchFamily="2" charset="-122"/>
              </a:endParaRPr>
            </a:p>
          </p:txBody>
        </p:sp>
        <p:sp>
          <p:nvSpPr>
            <p:cNvPr id="87" name="Rectangle 27"/>
            <p:cNvSpPr>
              <a:spLocks noChangeArrowheads="1"/>
            </p:cNvSpPr>
            <p:nvPr/>
          </p:nvSpPr>
          <p:spPr bwMode="auto">
            <a:xfrm>
              <a:off x="181" y="0"/>
              <a:ext cx="1497" cy="326"/>
            </a:xfrm>
            <a:prstGeom prst="rect">
              <a:avLst/>
            </a:prstGeom>
            <a:solidFill>
              <a:srgbClr val="071F6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1" u="none" strike="noStrike" kern="0" cap="none" spc="0" normalizeH="0" baseline="0" noProof="0" smtClean="0">
                <a:ln>
                  <a:noFill/>
                </a:ln>
                <a:solidFill>
                  <a:srgbClr val="000000"/>
                </a:solidFill>
                <a:effectLst/>
                <a:uLnTx/>
                <a:uFillTx/>
                <a:latin typeface="Arial" charset="0"/>
                <a:ea typeface="华文细黑" pitchFamily="2" charset="-122"/>
              </a:endParaRPr>
            </a:p>
          </p:txBody>
        </p:sp>
        <p:sp>
          <p:nvSpPr>
            <p:cNvPr id="88" name="AutoShape 30"/>
            <p:cNvSpPr>
              <a:spLocks noChangeArrowheads="1"/>
            </p:cNvSpPr>
            <p:nvPr/>
          </p:nvSpPr>
          <p:spPr bwMode="auto">
            <a:xfrm>
              <a:off x="0" y="507"/>
              <a:ext cx="4354"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37 w 21600"/>
                <a:gd name="T13" fmla="*/ 2387 h 21600"/>
                <a:gd name="T14" fmla="*/ 19263 w 21600"/>
                <a:gd name="T15" fmla="*/ 19213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gradFill rotWithShape="1">
              <a:gsLst>
                <a:gs pos="0">
                  <a:srgbClr val="DDDDDD"/>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sp>
          <p:nvSpPr>
            <p:cNvPr id="89" name="AutoShape 31"/>
            <p:cNvSpPr>
              <a:spLocks noChangeArrowheads="1"/>
            </p:cNvSpPr>
            <p:nvPr/>
          </p:nvSpPr>
          <p:spPr bwMode="auto">
            <a:xfrm>
              <a:off x="181" y="320"/>
              <a:ext cx="1497" cy="1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337 w 21600"/>
                <a:gd name="T13" fmla="*/ 2387 h 21600"/>
                <a:gd name="T14" fmla="*/ 19263 w 21600"/>
                <a:gd name="T15" fmla="*/ 19213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gradFill rotWithShape="1">
              <a:gsLst>
                <a:gs pos="0">
                  <a:srgbClr val="BBE0E3">
                    <a:alpha val="50000"/>
                  </a:srgbClr>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srgbClr val="000000"/>
                </a:solidFill>
                <a:effectLst/>
                <a:uLnTx/>
                <a:uFillTx/>
                <a:latin typeface="Arial" charset="0"/>
              </a:endParaRPr>
            </a:p>
          </p:txBody>
        </p:sp>
      </p:grpSp>
      <p:sp>
        <p:nvSpPr>
          <p:cNvPr id="90" name="TextBox 67"/>
          <p:cNvSpPr txBox="1"/>
          <p:nvPr/>
        </p:nvSpPr>
        <p:spPr>
          <a:xfrm>
            <a:off x="3298228" y="5410775"/>
            <a:ext cx="1728787" cy="461665"/>
          </a:xfrm>
          <a:prstGeom prst="rect">
            <a:avLst/>
          </a:prstGeom>
          <a:noFill/>
        </p:spPr>
        <p:txBody>
          <a:bodyPr>
            <a:spAutoFit/>
          </a:bodyPr>
          <a:lstStyle/>
          <a:p>
            <a:pPr algn="ctr" fontAlgn="base">
              <a:spcBef>
                <a:spcPct val="0"/>
              </a:spcBef>
              <a:spcAft>
                <a:spcPct val="0"/>
              </a:spcAft>
              <a:defRPr/>
            </a:pPr>
            <a:r>
              <a:rPr lang="zh-CN" altLang="en-US" sz="2400" b="1" dirty="0" smtClean="0">
                <a:solidFill>
                  <a:srgbClr val="FFFFFF"/>
                </a:solidFill>
                <a:effectLst>
                  <a:outerShdw blurRad="38100" dist="38100" dir="2700000" algn="tl">
                    <a:srgbClr val="000000">
                      <a:alpha val="43137"/>
                    </a:srgbClr>
                  </a:outerShdw>
                </a:effectLst>
                <a:latin typeface="微软雅黑" pitchFamily="34" charset="-122"/>
                <a:ea typeface="微软雅黑" pitchFamily="34" charset="-122"/>
              </a:rPr>
              <a:t>第五章</a:t>
            </a:r>
            <a:endParaRPr lang="zh-CN" altLang="en-US" sz="2400" b="1" dirty="0">
              <a:solidFill>
                <a:srgbClr val="FFFFFF"/>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91" name="TextBox 71"/>
          <p:cNvSpPr txBox="1"/>
          <p:nvPr/>
        </p:nvSpPr>
        <p:spPr>
          <a:xfrm>
            <a:off x="5891870" y="5616744"/>
            <a:ext cx="3455987" cy="400050"/>
          </a:xfrm>
          <a:prstGeom prst="rect">
            <a:avLst/>
          </a:prstGeom>
          <a:noFill/>
        </p:spPr>
        <p:txBody>
          <a:bodyPr>
            <a:spAutoFit/>
          </a:bodyPr>
          <a:lstStyle/>
          <a:p>
            <a:pPr fontAlgn="base">
              <a:spcBef>
                <a:spcPct val="0"/>
              </a:spcBef>
              <a:spcAft>
                <a:spcPct val="0"/>
              </a:spcAft>
              <a:defRPr/>
            </a:pPr>
            <a:r>
              <a:rPr lang="zh-CN" altLang="en-US" sz="2000" b="1" dirty="0" smtClean="0">
                <a:solidFill>
                  <a:schemeClr val="bg1"/>
                </a:solidFill>
                <a:latin typeface="微软雅黑" pitchFamily="34" charset="-122"/>
                <a:ea typeface="微软雅黑" pitchFamily="34" charset="-122"/>
              </a:rPr>
              <a:t>修改历程</a:t>
            </a:r>
            <a:endParaRPr lang="zh-CN" altLang="en-US" sz="20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233945182"/>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500" fill="hold"/>
                                        <p:tgtEl>
                                          <p:spTgt spid="76"/>
                                        </p:tgtEl>
                                        <p:attrNameLst>
                                          <p:attrName>ppt_x</p:attrName>
                                        </p:attrNameLst>
                                      </p:cBhvr>
                                      <p:tavLst>
                                        <p:tav tm="0">
                                          <p:val>
                                            <p:strVal val="#ppt_x"/>
                                          </p:val>
                                        </p:tav>
                                        <p:tav tm="100000">
                                          <p:val>
                                            <p:strVal val="#ppt_x"/>
                                          </p:val>
                                        </p:tav>
                                      </p:tavLst>
                                    </p:anim>
                                    <p:anim calcmode="lin" valueType="num">
                                      <p:cBhvr additive="base">
                                        <p:cTn id="12" dur="500" fill="hold"/>
                                        <p:tgtEl>
                                          <p:spTgt spid="7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ppt_x"/>
                                          </p:val>
                                        </p:tav>
                                        <p:tav tm="100000">
                                          <p:val>
                                            <p:strVal val="#ppt_x"/>
                                          </p:val>
                                        </p:tav>
                                      </p:tavLst>
                                    </p:anim>
                                    <p:anim calcmode="lin" valueType="num">
                                      <p:cBhvr additive="base">
                                        <p:cTn id="16" dur="500" fill="hold"/>
                                        <p:tgtEl>
                                          <p:spTgt spid="80"/>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0-#ppt_w/2"/>
                                          </p:val>
                                        </p:tav>
                                        <p:tav tm="100000">
                                          <p:val>
                                            <p:strVal val="#ppt_x"/>
                                          </p:val>
                                        </p:tav>
                                      </p:tavLst>
                                    </p:anim>
                                    <p:anim calcmode="lin" valueType="num">
                                      <p:cBhvr additive="base">
                                        <p:cTn id="20" dur="500" fill="hold"/>
                                        <p:tgtEl>
                                          <p:spTgt spid="4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 calcmode="lin" valueType="num">
                                      <p:cBhvr additive="base">
                                        <p:cTn id="23" dur="500" fill="hold"/>
                                        <p:tgtEl>
                                          <p:spTgt spid="77"/>
                                        </p:tgtEl>
                                        <p:attrNameLst>
                                          <p:attrName>ppt_x</p:attrName>
                                        </p:attrNameLst>
                                      </p:cBhvr>
                                      <p:tavLst>
                                        <p:tav tm="0">
                                          <p:val>
                                            <p:strVal val="0-#ppt_w/2"/>
                                          </p:val>
                                        </p:tav>
                                        <p:tav tm="100000">
                                          <p:val>
                                            <p:strVal val="#ppt_x"/>
                                          </p:val>
                                        </p:tav>
                                      </p:tavLst>
                                    </p:anim>
                                    <p:anim calcmode="lin" valueType="num">
                                      <p:cBhvr additive="base">
                                        <p:cTn id="24" dur="500" fill="hold"/>
                                        <p:tgtEl>
                                          <p:spTgt spid="7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cBhvr additive="base">
                                        <p:cTn id="27" dur="500" fill="hold"/>
                                        <p:tgtEl>
                                          <p:spTgt spid="81"/>
                                        </p:tgtEl>
                                        <p:attrNameLst>
                                          <p:attrName>ppt_x</p:attrName>
                                        </p:attrNameLst>
                                      </p:cBhvr>
                                      <p:tavLst>
                                        <p:tav tm="0">
                                          <p:val>
                                            <p:strVal val="0-#ppt_w/2"/>
                                          </p:val>
                                        </p:tav>
                                        <p:tav tm="100000">
                                          <p:val>
                                            <p:strVal val="#ppt_x"/>
                                          </p:val>
                                        </p:tav>
                                      </p:tavLst>
                                    </p:anim>
                                    <p:anim calcmode="lin" valueType="num">
                                      <p:cBhvr additive="base">
                                        <p:cTn id="28" dur="500" fill="hold"/>
                                        <p:tgtEl>
                                          <p:spTgt spid="81"/>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500" fill="hold"/>
                                        <p:tgtEl>
                                          <p:spTgt spid="66"/>
                                        </p:tgtEl>
                                        <p:attrNameLst>
                                          <p:attrName>ppt_x</p:attrName>
                                        </p:attrNameLst>
                                      </p:cBhvr>
                                      <p:tavLst>
                                        <p:tav tm="0">
                                          <p:val>
                                            <p:strVal val="1+#ppt_w/2"/>
                                          </p:val>
                                        </p:tav>
                                        <p:tav tm="100000">
                                          <p:val>
                                            <p:strVal val="#ppt_x"/>
                                          </p:val>
                                        </p:tav>
                                      </p:tavLst>
                                    </p:anim>
                                    <p:anim calcmode="lin" valueType="num">
                                      <p:cBhvr additive="base">
                                        <p:cTn id="32" dur="500" fill="hold"/>
                                        <p:tgtEl>
                                          <p:spTgt spid="66"/>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78"/>
                                        </p:tgtEl>
                                        <p:attrNameLst>
                                          <p:attrName>style.visibility</p:attrName>
                                        </p:attrNameLst>
                                      </p:cBhvr>
                                      <p:to>
                                        <p:strVal val="visible"/>
                                      </p:to>
                                    </p:set>
                                    <p:anim calcmode="lin" valueType="num">
                                      <p:cBhvr additive="base">
                                        <p:cTn id="35" dur="500" fill="hold"/>
                                        <p:tgtEl>
                                          <p:spTgt spid="78"/>
                                        </p:tgtEl>
                                        <p:attrNameLst>
                                          <p:attrName>ppt_x</p:attrName>
                                        </p:attrNameLst>
                                      </p:cBhvr>
                                      <p:tavLst>
                                        <p:tav tm="0">
                                          <p:val>
                                            <p:strVal val="1+#ppt_w/2"/>
                                          </p:val>
                                        </p:tav>
                                        <p:tav tm="100000">
                                          <p:val>
                                            <p:strVal val="#ppt_x"/>
                                          </p:val>
                                        </p:tav>
                                      </p:tavLst>
                                    </p:anim>
                                    <p:anim calcmode="lin" valueType="num">
                                      <p:cBhvr additive="base">
                                        <p:cTn id="36" dur="500" fill="hold"/>
                                        <p:tgtEl>
                                          <p:spTgt spid="7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1+#ppt_w/2"/>
                                          </p:val>
                                        </p:tav>
                                        <p:tav tm="100000">
                                          <p:val>
                                            <p:strVal val="#ppt_x"/>
                                          </p:val>
                                        </p:tav>
                                      </p:tavLst>
                                    </p:anim>
                                    <p:anim calcmode="lin" valueType="num">
                                      <p:cBhvr additive="base">
                                        <p:cTn id="40" dur="500" fill="hold"/>
                                        <p:tgtEl>
                                          <p:spTgt spid="82"/>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1"/>
                                        </p:tgtEl>
                                        <p:attrNameLst>
                                          <p:attrName>style.visibility</p:attrName>
                                        </p:attrNameLst>
                                      </p:cBhvr>
                                      <p:to>
                                        <p:strVal val="visible"/>
                                      </p:to>
                                    </p:set>
                                    <p:anim calcmode="lin" valueType="num">
                                      <p:cBhvr additive="base">
                                        <p:cTn id="43" dur="500" fill="hold"/>
                                        <p:tgtEl>
                                          <p:spTgt spid="71"/>
                                        </p:tgtEl>
                                        <p:attrNameLst>
                                          <p:attrName>ppt_x</p:attrName>
                                        </p:attrNameLst>
                                      </p:cBhvr>
                                      <p:tavLst>
                                        <p:tav tm="0">
                                          <p:val>
                                            <p:strVal val="#ppt_x"/>
                                          </p:val>
                                        </p:tav>
                                        <p:tav tm="100000">
                                          <p:val>
                                            <p:strVal val="#ppt_x"/>
                                          </p:val>
                                        </p:tav>
                                      </p:tavLst>
                                    </p:anim>
                                    <p:anim calcmode="lin" valueType="num">
                                      <p:cBhvr additive="base">
                                        <p:cTn id="44" dur="500" fill="hold"/>
                                        <p:tgtEl>
                                          <p:spTgt spid="7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additive="base">
                                        <p:cTn id="47" dur="500" fill="hold"/>
                                        <p:tgtEl>
                                          <p:spTgt spid="79"/>
                                        </p:tgtEl>
                                        <p:attrNameLst>
                                          <p:attrName>ppt_x</p:attrName>
                                        </p:attrNameLst>
                                      </p:cBhvr>
                                      <p:tavLst>
                                        <p:tav tm="0">
                                          <p:val>
                                            <p:strVal val="#ppt_x"/>
                                          </p:val>
                                        </p:tav>
                                        <p:tav tm="100000">
                                          <p:val>
                                            <p:strVal val="#ppt_x"/>
                                          </p:val>
                                        </p:tav>
                                      </p:tavLst>
                                    </p:anim>
                                    <p:anim calcmode="lin" valueType="num">
                                      <p:cBhvr additive="base">
                                        <p:cTn id="48" dur="500" fill="hold"/>
                                        <p:tgtEl>
                                          <p:spTgt spid="7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anim calcmode="lin" valueType="num">
                                      <p:cBhvr additive="base">
                                        <p:cTn id="51" dur="500" fill="hold"/>
                                        <p:tgtEl>
                                          <p:spTgt spid="83"/>
                                        </p:tgtEl>
                                        <p:attrNameLst>
                                          <p:attrName>ppt_x</p:attrName>
                                        </p:attrNameLst>
                                      </p:cBhvr>
                                      <p:tavLst>
                                        <p:tav tm="0">
                                          <p:val>
                                            <p:strVal val="#ppt_x"/>
                                          </p:val>
                                        </p:tav>
                                        <p:tav tm="100000">
                                          <p:val>
                                            <p:strVal val="#ppt_x"/>
                                          </p:val>
                                        </p:tav>
                                      </p:tavLst>
                                    </p:anim>
                                    <p:anim calcmode="lin" valueType="num">
                                      <p:cBhvr additive="base">
                                        <p:cTn id="52" dur="500" fill="hold"/>
                                        <p:tgtEl>
                                          <p:spTgt spid="8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85"/>
                                        </p:tgtEl>
                                        <p:attrNameLst>
                                          <p:attrName>style.visibility</p:attrName>
                                        </p:attrNameLst>
                                      </p:cBhvr>
                                      <p:to>
                                        <p:strVal val="visible"/>
                                      </p:to>
                                    </p:set>
                                    <p:anim calcmode="lin" valueType="num">
                                      <p:cBhvr additive="base">
                                        <p:cTn id="55" dur="500" fill="hold"/>
                                        <p:tgtEl>
                                          <p:spTgt spid="85"/>
                                        </p:tgtEl>
                                        <p:attrNameLst>
                                          <p:attrName>ppt_x</p:attrName>
                                        </p:attrNameLst>
                                      </p:cBhvr>
                                      <p:tavLst>
                                        <p:tav tm="0">
                                          <p:val>
                                            <p:strVal val="#ppt_x"/>
                                          </p:val>
                                        </p:tav>
                                        <p:tav tm="100000">
                                          <p:val>
                                            <p:strVal val="#ppt_x"/>
                                          </p:val>
                                        </p:tav>
                                      </p:tavLst>
                                    </p:anim>
                                    <p:anim calcmode="lin" valueType="num">
                                      <p:cBhvr additive="base">
                                        <p:cTn id="56" dur="500" fill="hold"/>
                                        <p:tgtEl>
                                          <p:spTgt spid="8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0"/>
                                        </p:tgtEl>
                                        <p:attrNameLst>
                                          <p:attrName>style.visibility</p:attrName>
                                        </p:attrNameLst>
                                      </p:cBhvr>
                                      <p:to>
                                        <p:strVal val="visible"/>
                                      </p:to>
                                    </p:set>
                                    <p:anim calcmode="lin" valueType="num">
                                      <p:cBhvr additive="base">
                                        <p:cTn id="59" dur="500" fill="hold"/>
                                        <p:tgtEl>
                                          <p:spTgt spid="90"/>
                                        </p:tgtEl>
                                        <p:attrNameLst>
                                          <p:attrName>ppt_x</p:attrName>
                                        </p:attrNameLst>
                                      </p:cBhvr>
                                      <p:tavLst>
                                        <p:tav tm="0">
                                          <p:val>
                                            <p:strVal val="#ppt_x"/>
                                          </p:val>
                                        </p:tav>
                                        <p:tav tm="100000">
                                          <p:val>
                                            <p:strVal val="#ppt_x"/>
                                          </p:val>
                                        </p:tav>
                                      </p:tavLst>
                                    </p:anim>
                                    <p:anim calcmode="lin" valueType="num">
                                      <p:cBhvr additive="base">
                                        <p:cTn id="60" dur="500" fill="hold"/>
                                        <p:tgtEl>
                                          <p:spTgt spid="9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anim calcmode="lin" valueType="num">
                                      <p:cBhvr additive="base">
                                        <p:cTn id="63" dur="500" fill="hold"/>
                                        <p:tgtEl>
                                          <p:spTgt spid="91"/>
                                        </p:tgtEl>
                                        <p:attrNameLst>
                                          <p:attrName>ppt_x</p:attrName>
                                        </p:attrNameLst>
                                      </p:cBhvr>
                                      <p:tavLst>
                                        <p:tav tm="0">
                                          <p:val>
                                            <p:strVal val="#ppt_x"/>
                                          </p:val>
                                        </p:tav>
                                        <p:tav tm="100000">
                                          <p:val>
                                            <p:strVal val="#ppt_x"/>
                                          </p:val>
                                        </p:tav>
                                      </p:tavLst>
                                    </p:anim>
                                    <p:anim calcmode="lin" valueType="num">
                                      <p:cBhvr additive="base">
                                        <p:cTn id="64"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P spid="79" grpId="0"/>
      <p:bldP spid="80" grpId="0"/>
      <p:bldP spid="81" grpId="0"/>
      <p:bldP spid="82" grpId="0"/>
      <p:bldP spid="83" grpId="0"/>
      <p:bldP spid="90" grpId="0"/>
      <p:bldP spid="9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29078" y="1779864"/>
            <a:ext cx="1261884" cy="523220"/>
          </a:xfrm>
          <a:prstGeom prst="rect">
            <a:avLst/>
          </a:prstGeom>
          <a:noFill/>
        </p:spPr>
        <p:txBody>
          <a:bodyPr wrap="none" rtlCol="0">
            <a:spAutoFit/>
          </a:bodyPr>
          <a:lstStyle/>
          <a:p>
            <a:r>
              <a:rPr lang="zh-CN" altLang="en-US" sz="2800" dirty="0" smtClean="0">
                <a:solidFill>
                  <a:srgbClr val="071F65"/>
                </a:solidFill>
                <a:latin typeface="+mj-ea"/>
                <a:ea typeface="+mj-ea"/>
              </a:rPr>
              <a:t>过渡页</a:t>
            </a:r>
            <a:endParaRPr lang="zh-CN" altLang="en-US" sz="2800" dirty="0">
              <a:solidFill>
                <a:srgbClr val="071F65"/>
              </a:solidFill>
              <a:latin typeface="+mj-ea"/>
              <a:ea typeface="+mj-ea"/>
            </a:endParaRPr>
          </a:p>
        </p:txBody>
      </p:sp>
      <p:sp>
        <p:nvSpPr>
          <p:cNvPr id="3" name="文本框 2"/>
          <p:cNvSpPr txBox="1"/>
          <p:nvPr/>
        </p:nvSpPr>
        <p:spPr>
          <a:xfrm>
            <a:off x="3729078" y="2556163"/>
            <a:ext cx="1146468" cy="1200329"/>
          </a:xfrm>
          <a:prstGeom prst="rect">
            <a:avLst/>
          </a:prstGeom>
          <a:noFill/>
        </p:spPr>
        <p:txBody>
          <a:bodyPr wrap="none" rtlCol="0">
            <a:spAutoFit/>
          </a:bodyPr>
          <a:lstStyle/>
          <a:p>
            <a:r>
              <a:rPr lang="en-US" altLang="zh-CN" b="1" dirty="0" smtClean="0">
                <a:solidFill>
                  <a:schemeClr val="bg1"/>
                </a:solidFill>
              </a:rPr>
              <a:t>Part</a:t>
            </a:r>
            <a:r>
              <a:rPr lang="en-US" altLang="zh-CN" sz="7200" b="1" dirty="0" smtClean="0">
                <a:solidFill>
                  <a:schemeClr val="bg1"/>
                </a:solidFill>
              </a:rPr>
              <a:t>4</a:t>
            </a:r>
            <a:endParaRPr lang="zh-CN" altLang="en-US" sz="7200" b="1" dirty="0">
              <a:solidFill>
                <a:schemeClr val="bg1"/>
              </a:solidFill>
            </a:endParaRPr>
          </a:p>
        </p:txBody>
      </p:sp>
      <p:sp>
        <p:nvSpPr>
          <p:cNvPr id="4" name="矩形 3"/>
          <p:cNvSpPr/>
          <p:nvPr/>
        </p:nvSpPr>
        <p:spPr>
          <a:xfrm>
            <a:off x="5667985" y="2744858"/>
            <a:ext cx="3195105" cy="830997"/>
          </a:xfrm>
          <a:prstGeom prst="rect">
            <a:avLst/>
          </a:prstGeom>
        </p:spPr>
        <p:txBody>
          <a:bodyPr wrap="none">
            <a:spAutoFit/>
          </a:bodyPr>
          <a:lstStyle/>
          <a:p>
            <a:r>
              <a:rPr lang="zh-CN" altLang="en-US" sz="4800" dirty="0" smtClean="0">
                <a:solidFill>
                  <a:schemeClr val="bg1"/>
                </a:solidFill>
                <a:latin typeface="+mj-ea"/>
              </a:rPr>
              <a:t>研 究 结 论</a:t>
            </a:r>
            <a:endParaRPr lang="zh-CN" altLang="en-US" sz="4800"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995" y="1779864"/>
            <a:ext cx="1747257" cy="1747257"/>
          </a:xfrm>
          <a:prstGeom prst="rect">
            <a:avLst/>
          </a:prstGeom>
        </p:spPr>
      </p:pic>
      <p:grpSp>
        <p:nvGrpSpPr>
          <p:cNvPr id="7" name="组合 6"/>
          <p:cNvGrpSpPr/>
          <p:nvPr/>
        </p:nvGrpSpPr>
        <p:grpSpPr>
          <a:xfrm>
            <a:off x="9140243" y="2607965"/>
            <a:ext cx="2890535" cy="1148493"/>
            <a:chOff x="9140243" y="2649839"/>
            <a:chExt cx="2890535" cy="1148493"/>
          </a:xfrm>
        </p:grpSpPr>
        <p:sp>
          <p:nvSpPr>
            <p:cNvPr id="9" name="矩形 8"/>
            <p:cNvSpPr/>
            <p:nvPr/>
          </p:nvSpPr>
          <p:spPr>
            <a:xfrm>
              <a:off x="9140243" y="2649839"/>
              <a:ext cx="2659702" cy="369332"/>
            </a:xfrm>
            <a:prstGeom prst="rect">
              <a:avLst/>
            </a:prstGeom>
          </p:spPr>
          <p:txBody>
            <a:bodyPr wrap="none">
              <a:spAutoFit/>
            </a:bodyPr>
            <a:lstStyle/>
            <a:p>
              <a:r>
                <a:rPr kumimoji="1" lang="en-US" altLang="zh-CN" dirty="0">
                  <a:solidFill>
                    <a:schemeClr val="bg1"/>
                  </a:solidFill>
                </a:rPr>
                <a:t>4</a:t>
              </a:r>
              <a:r>
                <a:rPr kumimoji="1" lang="en-US" altLang="zh-CN" dirty="0" smtClean="0">
                  <a:solidFill>
                    <a:schemeClr val="bg1"/>
                  </a:solidFill>
                </a:rPr>
                <a:t>-1 </a:t>
              </a:r>
              <a:r>
                <a:rPr kumimoji="1" lang="zh-CN" altLang="en-US" dirty="0">
                  <a:solidFill>
                    <a:schemeClr val="bg1"/>
                  </a:solidFill>
                </a:rPr>
                <a:t>植入</a:t>
              </a:r>
              <a:r>
                <a:rPr kumimoji="1" lang="zh-CN" altLang="en-US" dirty="0" smtClean="0">
                  <a:solidFill>
                    <a:schemeClr val="bg1"/>
                  </a:solidFill>
                </a:rPr>
                <a:t>式广告商业模式</a:t>
              </a:r>
              <a:endParaRPr lang="zh-CN" altLang="en-US" dirty="0">
                <a:solidFill>
                  <a:schemeClr val="bg1"/>
                </a:solidFill>
              </a:endParaRPr>
            </a:p>
          </p:txBody>
        </p:sp>
        <p:sp>
          <p:nvSpPr>
            <p:cNvPr id="10" name="矩形 9"/>
            <p:cNvSpPr/>
            <p:nvPr/>
          </p:nvSpPr>
          <p:spPr>
            <a:xfrm>
              <a:off x="9140243" y="3037021"/>
              <a:ext cx="2890535" cy="369332"/>
            </a:xfrm>
            <a:prstGeom prst="rect">
              <a:avLst/>
            </a:prstGeom>
          </p:spPr>
          <p:txBody>
            <a:bodyPr wrap="none">
              <a:spAutoFit/>
            </a:bodyPr>
            <a:lstStyle/>
            <a:p>
              <a:r>
                <a:rPr lang="en-US" altLang="zh-CN" dirty="0" smtClean="0">
                  <a:solidFill>
                    <a:schemeClr val="bg1"/>
                  </a:solidFill>
                </a:rPr>
                <a:t>4-2 </a:t>
              </a:r>
              <a:r>
                <a:rPr lang="zh-CN" altLang="en-US" dirty="0" smtClean="0">
                  <a:solidFill>
                    <a:schemeClr val="bg1"/>
                  </a:solidFill>
                </a:rPr>
                <a:t>专业领域定制商业模式</a:t>
              </a:r>
              <a:endParaRPr lang="zh-CN" altLang="en-US" dirty="0">
                <a:solidFill>
                  <a:schemeClr val="bg1"/>
                </a:solidFill>
              </a:endParaRPr>
            </a:p>
          </p:txBody>
        </p:sp>
        <p:sp>
          <p:nvSpPr>
            <p:cNvPr id="11" name="矩形 10"/>
            <p:cNvSpPr/>
            <p:nvPr/>
          </p:nvSpPr>
          <p:spPr>
            <a:xfrm>
              <a:off x="9140243" y="3429000"/>
              <a:ext cx="2890535" cy="369332"/>
            </a:xfrm>
            <a:prstGeom prst="rect">
              <a:avLst/>
            </a:prstGeom>
          </p:spPr>
          <p:txBody>
            <a:bodyPr wrap="none">
              <a:spAutoFit/>
            </a:bodyPr>
            <a:lstStyle/>
            <a:p>
              <a:r>
                <a:rPr kumimoji="1" lang="en-US" altLang="zh-CN" dirty="0" smtClean="0">
                  <a:solidFill>
                    <a:schemeClr val="bg1"/>
                  </a:solidFill>
                </a:rPr>
                <a:t>4-3 </a:t>
              </a:r>
              <a:r>
                <a:rPr kumimoji="1" lang="zh-CN" altLang="en-US" dirty="0" smtClean="0">
                  <a:solidFill>
                    <a:schemeClr val="bg1"/>
                  </a:solidFill>
                </a:rPr>
                <a:t>定向流量分成商业模式</a:t>
              </a:r>
              <a:endParaRPr lang="zh-CN" altLang="en-US" dirty="0">
                <a:solidFill>
                  <a:schemeClr val="bg1"/>
                </a:solidFill>
              </a:endParaRPr>
            </a:p>
          </p:txBody>
        </p:sp>
      </p:gr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058" y="4480864"/>
            <a:ext cx="8718036" cy="1591194"/>
          </a:xfrm>
          <a:prstGeom prst="rect">
            <a:avLst/>
          </a:prstGeom>
        </p:spPr>
      </p:pic>
    </p:spTree>
    <p:extLst>
      <p:ext uri="{BB962C8B-B14F-4D97-AF65-F5344CB8AC3E}">
        <p14:creationId xmlns:p14="http://schemas.microsoft.com/office/powerpoint/2010/main" val="3557257965"/>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2500"/>
                            </p:stCondLst>
                            <p:childTnLst>
                              <p:par>
                                <p:cTn id="24" presetID="2" presetClass="entr" presetSubtype="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表格 32"/>
          <p:cNvGraphicFramePr>
            <a:graphicFrameLocks noGrp="1"/>
          </p:cNvGraphicFramePr>
          <p:nvPr>
            <p:extLst>
              <p:ext uri="{D42A27DB-BD31-4B8C-83A1-F6EECF244321}">
                <p14:modId xmlns:p14="http://schemas.microsoft.com/office/powerpoint/2010/main" val="3441275370"/>
              </p:ext>
            </p:extLst>
          </p:nvPr>
        </p:nvGraphicFramePr>
        <p:xfrm>
          <a:off x="1485598" y="2682186"/>
          <a:ext cx="9220804" cy="1590825"/>
        </p:xfrm>
        <a:graphic>
          <a:graphicData uri="http://schemas.openxmlformats.org/drawingml/2006/table">
            <a:tbl>
              <a:tblPr firstRow="1" bandRow="1">
                <a:tableStyleId>{3B4B98B0-60AC-42C2-AFA5-B58CD77FA1E5}</a:tableStyleId>
              </a:tblPr>
              <a:tblGrid>
                <a:gridCol w="1735787"/>
                <a:gridCol w="2625634"/>
                <a:gridCol w="599202"/>
                <a:gridCol w="1006894"/>
                <a:gridCol w="627653"/>
                <a:gridCol w="2625634"/>
              </a:tblGrid>
              <a:tr h="5302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latin typeface="+mn-ea"/>
                          <a:ea typeface="+mn-ea"/>
                        </a:rPr>
                        <a:t>游戏用户</a:t>
                      </a:r>
                      <a:endParaRPr lang="zh-CN" altLang="en-US" sz="1800" b="1" dirty="0" smtClean="0">
                        <a:latin typeface="+mn-ea"/>
                        <a:ea typeface="+mn-ea"/>
                        <a:cs typeface="微软雅黑"/>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smtClean="0">
                          <a:latin typeface="+mn-ea"/>
                          <a:ea typeface="+mn-ea"/>
                        </a:rPr>
                        <a:t>接受度高</a:t>
                      </a:r>
                      <a:endParaRPr lang="zh-CN" altLang="en-US" sz="1800" b="0" dirty="0">
                        <a:latin typeface="+mn-ea"/>
                        <a:ea typeface="+mn-ea"/>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1" dirty="0" smtClean="0">
                          <a:solidFill>
                            <a:schemeClr val="accent6"/>
                          </a:solidFill>
                          <a:latin typeface="+mn-ea"/>
                          <a:ea typeface="+mn-ea"/>
                        </a:rPr>
                        <a:t>优</a:t>
                      </a:r>
                      <a:endParaRPr lang="zh-CN" altLang="en-US" sz="1800" b="1" dirty="0">
                        <a:solidFill>
                          <a:schemeClr val="accent6"/>
                        </a:solidFill>
                        <a:latin typeface="+mn-ea"/>
                        <a:ea typeface="+mn-ea"/>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4800" b="1" dirty="0" smtClean="0">
                          <a:ln w="18000">
                            <a:noFill/>
                            <a:prstDash val="solid"/>
                            <a:miter lim="800000"/>
                          </a:ln>
                          <a:solidFill>
                            <a:srgbClr val="071F65"/>
                          </a:solidFill>
                          <a:effectLst>
                            <a:outerShdw blurRad="25500" dist="23000" dir="7020000" algn="tl">
                              <a:srgbClr val="000000">
                                <a:alpha val="50000"/>
                              </a:srgbClr>
                            </a:outerShdw>
                          </a:effectLst>
                          <a:latin typeface="微软雅黑"/>
                          <a:ea typeface="+mn-ea"/>
                          <a:cs typeface="微软雅黑"/>
                        </a:rPr>
                        <a:t>vs</a:t>
                      </a:r>
                      <a:endParaRPr lang="zh-CN" altLang="en-US" sz="4800" b="1" dirty="0" smtClean="0">
                        <a:ln w="18000">
                          <a:noFill/>
                          <a:prstDash val="solid"/>
                          <a:miter lim="800000"/>
                        </a:ln>
                        <a:solidFill>
                          <a:srgbClr val="071F65"/>
                        </a:solidFill>
                        <a:effectLst>
                          <a:outerShdw blurRad="25500" dist="23000" dir="7020000" algn="tl">
                            <a:srgbClr val="000000">
                              <a:alpha val="50000"/>
                            </a:srgbClr>
                          </a:outerShdw>
                        </a:effectLst>
                        <a:latin typeface="微软雅黑"/>
                        <a:ea typeface="+mn-ea"/>
                        <a:cs typeface="微软雅黑"/>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smtClean="0">
                          <a:solidFill>
                            <a:schemeClr val="accent6"/>
                          </a:solidFill>
                          <a:latin typeface="+mn-ea"/>
                          <a:ea typeface="+mn-ea"/>
                          <a:cs typeface="+mn-cs"/>
                        </a:rPr>
                        <a:t>优</a:t>
                      </a:r>
                      <a:endParaRPr lang="zh-CN" altLang="en-US" sz="1800" b="1" kern="1200" dirty="0">
                        <a:solidFill>
                          <a:schemeClr val="accent6"/>
                        </a:solidFill>
                        <a:latin typeface="+mn-ea"/>
                        <a:ea typeface="+mn-ea"/>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smtClean="0">
                          <a:latin typeface="+mn-ea"/>
                          <a:ea typeface="+mn-ea"/>
                        </a:rPr>
                        <a:t>接受度高</a:t>
                      </a:r>
                      <a:endParaRPr lang="zh-CN" altLang="en-US" sz="1800" b="0" dirty="0">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0275">
                <a:tc>
                  <a:txBody>
                    <a:bodyPr/>
                    <a:lstStyle/>
                    <a:p>
                      <a:pPr algn="ctr"/>
                      <a:r>
                        <a:rPr lang="zh-CN" altLang="en-US" sz="1800" b="1" dirty="0" smtClean="0">
                          <a:solidFill>
                            <a:schemeClr val="bg1"/>
                          </a:solidFill>
                          <a:latin typeface="+mn-ea"/>
                          <a:ea typeface="+mn-ea"/>
                        </a:rPr>
                        <a:t>广告客户</a:t>
                      </a:r>
                      <a:endParaRPr lang="zh-CN" altLang="en-US" sz="1800" b="1" dirty="0">
                        <a:solidFill>
                          <a:schemeClr val="bg1"/>
                        </a:solidFill>
                        <a:latin typeface="+mn-ea"/>
                        <a:ea typeface="+mn-ea"/>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1F65"/>
                    </a:solidFill>
                  </a:tcPr>
                </a:tc>
                <a:tc>
                  <a:txBody>
                    <a:bodyPr/>
                    <a:lstStyle/>
                    <a:p>
                      <a:pPr algn="ctr"/>
                      <a:r>
                        <a:rPr lang="zh-CN" altLang="en-US" sz="1800" b="0" dirty="0" smtClean="0">
                          <a:solidFill>
                            <a:schemeClr val="bg1"/>
                          </a:solidFill>
                          <a:latin typeface="+mn-ea"/>
                          <a:ea typeface="+mn-ea"/>
                        </a:rPr>
                        <a:t>效果不佳</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1F6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solidFill>
                            <a:schemeClr val="accent6"/>
                          </a:solidFill>
                          <a:latin typeface="+mn-ea"/>
                          <a:ea typeface="+mn-ea"/>
                        </a:rPr>
                        <a:t>劣</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1F65"/>
                    </a:solidFill>
                  </a:tcPr>
                </a:tc>
                <a:tc vMerge="1">
                  <a:txBody>
                    <a:bodyPr/>
                    <a:lstStyle/>
                    <a:p>
                      <a:pPr algn="ctr"/>
                      <a:endParaRPr lang="zh-CN" altLang="en-US" sz="1800" b="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smtClean="0">
                          <a:solidFill>
                            <a:schemeClr val="accent6"/>
                          </a:solidFill>
                          <a:latin typeface="+mn-ea"/>
                          <a:ea typeface="+mn-ea"/>
                          <a:cs typeface="+mn-cs"/>
                        </a:rPr>
                        <a:t>优</a:t>
                      </a:r>
                      <a:endParaRPr lang="zh-CN" altLang="en-US" sz="1800" b="1" kern="1200" dirty="0">
                        <a:solidFill>
                          <a:schemeClr val="accent6"/>
                        </a:solidFill>
                        <a:latin typeface="+mn-ea"/>
                        <a:ea typeface="+mn-ea"/>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zh-CN" altLang="en-US" sz="1800" b="0" dirty="0" smtClean="0">
                          <a:solidFill>
                            <a:schemeClr val="bg1"/>
                          </a:solidFill>
                          <a:latin typeface="+mn-ea"/>
                          <a:ea typeface="+mn-ea"/>
                        </a:rPr>
                        <a:t>效果较好</a:t>
                      </a:r>
                      <a:endParaRPr lang="zh-CN" altLang="en-US" sz="1800" b="0" dirty="0">
                        <a:solidFill>
                          <a:schemeClr val="bg1"/>
                        </a:solidFill>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r h="530275">
                <a:tc>
                  <a:txBody>
                    <a:bodyPr/>
                    <a:lstStyle/>
                    <a:p>
                      <a:pPr algn="ctr"/>
                      <a:r>
                        <a:rPr lang="zh-CN" altLang="en-US" sz="1800" b="1" dirty="0" smtClean="0">
                          <a:latin typeface="+mn-ea"/>
                          <a:ea typeface="+mn-ea"/>
                        </a:rPr>
                        <a:t>收入来源</a:t>
                      </a:r>
                      <a:endParaRPr lang="zh-CN" altLang="en-US" sz="1800" b="1" dirty="0">
                        <a:latin typeface="+mn-ea"/>
                        <a:ea typeface="+mn-ea"/>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smtClean="0">
                          <a:latin typeface="+mn-ea"/>
                          <a:ea typeface="+mn-ea"/>
                        </a:rPr>
                        <a:t>点击付费</a:t>
                      </a:r>
                      <a:endParaRPr lang="zh-CN" altLang="en-US" sz="1800" b="0" dirty="0">
                        <a:latin typeface="+mn-ea"/>
                        <a:ea typeface="+mn-ea"/>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solidFill>
                            <a:schemeClr val="accent6"/>
                          </a:solidFill>
                          <a:latin typeface="+mn-ea"/>
                          <a:ea typeface="+mn-ea"/>
                        </a:rPr>
                        <a:t>优</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zh-CN" altLang="en-US" sz="1800" b="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smtClean="0">
                          <a:solidFill>
                            <a:schemeClr val="accent6"/>
                          </a:solidFill>
                          <a:latin typeface="+mn-ea"/>
                          <a:ea typeface="+mn-ea"/>
                          <a:cs typeface="+mn-cs"/>
                        </a:rPr>
                        <a:t>优</a:t>
                      </a:r>
                      <a:endParaRPr lang="zh-CN" altLang="en-US" sz="1800" b="1" kern="1200" dirty="0">
                        <a:solidFill>
                          <a:schemeClr val="accent6"/>
                        </a:solidFill>
                        <a:latin typeface="+mn-ea"/>
                        <a:ea typeface="+mn-ea"/>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0" dirty="0" smtClean="0">
                          <a:latin typeface="+mn-ea"/>
                          <a:ea typeface="+mn-ea"/>
                        </a:rPr>
                        <a:t>投放付费</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标题 1"/>
          <p:cNvSpPr>
            <a:spLocks noGrp="1"/>
          </p:cNvSpPr>
          <p:nvPr>
            <p:ph type="title"/>
          </p:nvPr>
        </p:nvSpPr>
        <p:spPr/>
        <p:txBody>
          <a:bodyPr/>
          <a:lstStyle/>
          <a:p>
            <a:r>
              <a:rPr lang="en-US" altLang="zh-CN" dirty="0" smtClean="0"/>
              <a:t>4-1 </a:t>
            </a:r>
            <a:r>
              <a:rPr lang="zh-CN" altLang="zh-CN" dirty="0" smtClean="0"/>
              <a:t>植入</a:t>
            </a:r>
            <a:r>
              <a:rPr lang="zh-CN" altLang="zh-CN" dirty="0"/>
              <a:t>式广告商业模式</a:t>
            </a:r>
            <a:endParaRPr lang="zh-CN" altLang="en-US" dirty="0"/>
          </a:p>
        </p:txBody>
      </p:sp>
      <p:sp>
        <p:nvSpPr>
          <p:cNvPr id="4" name="幻灯片编号占位符 3"/>
          <p:cNvSpPr>
            <a:spLocks noGrp="1"/>
          </p:cNvSpPr>
          <p:nvPr>
            <p:ph type="sldNum" sz="quarter" idx="12"/>
          </p:nvPr>
        </p:nvSpPr>
        <p:spPr/>
        <p:txBody>
          <a:bodyPr/>
          <a:lstStyle/>
          <a:p>
            <a:fld id="{23DA680B-B80A-2545-AB30-B9870FE9052E}" type="slidenum">
              <a:rPr lang="zh-CN" altLang="en-US" smtClean="0"/>
              <a:pPr/>
              <a:t>21</a:t>
            </a:fld>
            <a:endParaRPr lang="zh-CN" altLang="en-US"/>
          </a:p>
        </p:txBody>
      </p:sp>
      <p:sp>
        <p:nvSpPr>
          <p:cNvPr id="31" name="圆角矩形 30"/>
          <p:cNvSpPr/>
          <p:nvPr/>
        </p:nvSpPr>
        <p:spPr>
          <a:xfrm>
            <a:off x="3244325" y="1983781"/>
            <a:ext cx="2707197" cy="576064"/>
          </a:xfrm>
          <a:prstGeom prst="roundRect">
            <a:avLst/>
          </a:prstGeom>
          <a:solidFill>
            <a:srgbClr val="071F65"/>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a:latin typeface="微软雅黑"/>
                <a:cs typeface="微软雅黑"/>
              </a:rPr>
              <a:t>免费下载</a:t>
            </a:r>
            <a:endParaRPr lang="en-US" altLang="zh-CN" sz="1600" b="1" dirty="0">
              <a:latin typeface="微软雅黑"/>
              <a:cs typeface="微软雅黑"/>
            </a:endParaRPr>
          </a:p>
          <a:p>
            <a:pPr algn="ctr"/>
            <a:r>
              <a:rPr lang="zh-CN" altLang="en-US" sz="1600" b="1" dirty="0">
                <a:latin typeface="微软雅黑"/>
                <a:cs typeface="微软雅黑"/>
              </a:rPr>
              <a:t>点击广告模式</a:t>
            </a:r>
          </a:p>
        </p:txBody>
      </p:sp>
      <p:sp>
        <p:nvSpPr>
          <p:cNvPr id="32" name="圆角矩形 31"/>
          <p:cNvSpPr/>
          <p:nvPr/>
        </p:nvSpPr>
        <p:spPr>
          <a:xfrm>
            <a:off x="7976265" y="1983781"/>
            <a:ext cx="2664821" cy="576064"/>
          </a:xfrm>
          <a:prstGeom prst="roundRect">
            <a:avLst/>
          </a:prstGeom>
          <a:solidFill>
            <a:schemeClr val="bg1">
              <a:lumMod val="50000"/>
            </a:schemeClr>
          </a:solidFill>
          <a:ln>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1600" b="1" dirty="0">
                <a:latin typeface="微软雅黑"/>
                <a:cs typeface="微软雅黑"/>
              </a:rPr>
              <a:t>免费下载</a:t>
            </a:r>
            <a:endParaRPr lang="en-US" altLang="zh-CN" sz="1600" b="1" dirty="0">
              <a:latin typeface="微软雅黑"/>
              <a:cs typeface="微软雅黑"/>
            </a:endParaRPr>
          </a:p>
          <a:p>
            <a:pPr algn="ctr"/>
            <a:r>
              <a:rPr lang="zh-CN" altLang="en-US" sz="1600" b="1" dirty="0">
                <a:latin typeface="微软雅黑"/>
                <a:cs typeface="微软雅黑"/>
              </a:rPr>
              <a:t>植入广告模式</a:t>
            </a:r>
          </a:p>
        </p:txBody>
      </p:sp>
      <p:sp>
        <p:nvSpPr>
          <p:cNvPr id="34" name="矩形 33"/>
          <p:cNvSpPr/>
          <p:nvPr/>
        </p:nvSpPr>
        <p:spPr>
          <a:xfrm>
            <a:off x="2411321" y="4874614"/>
            <a:ext cx="8443913" cy="830997"/>
          </a:xfrm>
          <a:prstGeom prst="rect">
            <a:avLst/>
          </a:prstGeom>
        </p:spPr>
        <p:txBody>
          <a:bodyPr wrap="square">
            <a:spAutoFit/>
          </a:bodyPr>
          <a:lstStyle/>
          <a:p>
            <a:r>
              <a:rPr lang="zh-CN" altLang="zh-CN" sz="1600" dirty="0">
                <a:latin typeface="微软雅黑"/>
                <a:cs typeface="微软雅黑"/>
              </a:rPr>
              <a:t>手机游戏植入式广告商业模式是从免费下载模式演化而来的，其继承了免费模式的全部优点，同时改变免费模式下受到点击付费对游戏收入的影响，将点击付费的模式转变为更加灵活的广告投放付费模式，大大的提高了游戏的收益。</a:t>
            </a:r>
            <a:endParaRPr lang="zh-CN" altLang="en-US" sz="1600" dirty="0">
              <a:latin typeface="微软雅黑"/>
              <a:ea typeface="微软雅黑"/>
              <a:cs typeface="微软雅黑"/>
            </a:endParaRPr>
          </a:p>
        </p:txBody>
      </p:sp>
      <p:sp>
        <p:nvSpPr>
          <p:cNvPr id="35" name="矩形 34"/>
          <p:cNvSpPr/>
          <p:nvPr/>
        </p:nvSpPr>
        <p:spPr>
          <a:xfrm>
            <a:off x="1303324" y="4689949"/>
            <a:ext cx="1107997" cy="1200329"/>
          </a:xfrm>
          <a:prstGeom prst="rect">
            <a:avLst/>
          </a:prstGeom>
        </p:spPr>
        <p:txBody>
          <a:bodyPr wrap="none">
            <a:spAutoFit/>
          </a:bodyPr>
          <a:lstStyle/>
          <a:p>
            <a:pPr algn="ctr"/>
            <a:r>
              <a:rPr lang="zh-CN" altLang="en-US" sz="3600" b="1" dirty="0" smtClean="0">
                <a:solidFill>
                  <a:srgbClr val="071F65"/>
                </a:solidFill>
                <a:latin typeface="微软雅黑" panose="020B0503020204020204" pitchFamily="34" charset="-122"/>
                <a:ea typeface="微软雅黑" panose="020B0503020204020204" pitchFamily="34" charset="-122"/>
              </a:rPr>
              <a:t>优劣</a:t>
            </a:r>
            <a:endParaRPr lang="en-US" altLang="zh-CN" sz="3600" b="1" dirty="0" smtClean="0">
              <a:solidFill>
                <a:srgbClr val="071F65"/>
              </a:solidFill>
              <a:latin typeface="微软雅黑" panose="020B0503020204020204" pitchFamily="34" charset="-122"/>
              <a:ea typeface="微软雅黑" panose="020B0503020204020204" pitchFamily="34" charset="-122"/>
            </a:endParaRPr>
          </a:p>
          <a:p>
            <a:pPr algn="ctr"/>
            <a:r>
              <a:rPr lang="zh-CN" altLang="en-US" sz="3600" b="1" dirty="0" smtClean="0">
                <a:solidFill>
                  <a:srgbClr val="071F65"/>
                </a:solidFill>
                <a:latin typeface="微软雅黑" panose="020B0503020204020204" pitchFamily="34" charset="-122"/>
                <a:ea typeface="微软雅黑" panose="020B0503020204020204" pitchFamily="34" charset="-122"/>
              </a:rPr>
              <a:t>对比</a:t>
            </a:r>
            <a:endParaRPr lang="zh-CN" altLang="en-US" sz="3600" b="1" dirty="0">
              <a:solidFill>
                <a:srgbClr val="071F65"/>
              </a:solidFill>
              <a:latin typeface="微软雅黑" panose="020B0503020204020204" pitchFamily="34" charset="-122"/>
              <a:ea typeface="微软雅黑" panose="020B0503020204020204" pitchFamily="34" charset="-122"/>
            </a:endParaRPr>
          </a:p>
        </p:txBody>
      </p:sp>
      <p:sp>
        <p:nvSpPr>
          <p:cNvPr id="10"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3431944884"/>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randombar(horizontal)">
                                      <p:cBhvr>
                                        <p:cTn id="18" dur="500"/>
                                        <p:tgtEl>
                                          <p:spTgt spid="3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表格 32"/>
          <p:cNvGraphicFramePr>
            <a:graphicFrameLocks noGrp="1"/>
          </p:cNvGraphicFramePr>
          <p:nvPr>
            <p:extLst>
              <p:ext uri="{D42A27DB-BD31-4B8C-83A1-F6EECF244321}">
                <p14:modId xmlns:p14="http://schemas.microsoft.com/office/powerpoint/2010/main" val="3910264357"/>
              </p:ext>
            </p:extLst>
          </p:nvPr>
        </p:nvGraphicFramePr>
        <p:xfrm>
          <a:off x="1485598" y="2682186"/>
          <a:ext cx="9220804" cy="1590825"/>
        </p:xfrm>
        <a:graphic>
          <a:graphicData uri="http://schemas.openxmlformats.org/drawingml/2006/table">
            <a:tbl>
              <a:tblPr firstRow="1" bandRow="1">
                <a:tableStyleId>{3B4B98B0-60AC-42C2-AFA5-B58CD77FA1E5}</a:tableStyleId>
              </a:tblPr>
              <a:tblGrid>
                <a:gridCol w="1735787"/>
                <a:gridCol w="2625634"/>
                <a:gridCol w="599202"/>
                <a:gridCol w="1006894"/>
                <a:gridCol w="627653"/>
                <a:gridCol w="2625634"/>
              </a:tblGrid>
              <a:tr h="5302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latin typeface="+mn-ea"/>
                          <a:ea typeface="+mn-ea"/>
                        </a:rPr>
                        <a:t>游戏用户</a:t>
                      </a:r>
                      <a:endParaRPr lang="zh-CN" altLang="en-US" sz="1800" b="1" dirty="0" smtClean="0">
                        <a:latin typeface="+mn-ea"/>
                        <a:ea typeface="+mn-ea"/>
                        <a:cs typeface="微软雅黑"/>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smtClean="0">
                          <a:latin typeface="+mn-ea"/>
                          <a:ea typeface="+mn-ea"/>
                        </a:rPr>
                        <a:t>接受度底</a:t>
                      </a:r>
                      <a:endParaRPr lang="zh-CN" altLang="en-US" sz="1800" b="0" dirty="0">
                        <a:latin typeface="+mn-ea"/>
                        <a:ea typeface="+mn-ea"/>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1" dirty="0" smtClean="0">
                          <a:solidFill>
                            <a:schemeClr val="accent6"/>
                          </a:solidFill>
                          <a:latin typeface="+mn-ea"/>
                          <a:ea typeface="+mn-ea"/>
                        </a:rPr>
                        <a:t>劣</a:t>
                      </a:r>
                      <a:endParaRPr lang="zh-CN" altLang="en-US" sz="1800" b="1" dirty="0">
                        <a:solidFill>
                          <a:schemeClr val="accent6"/>
                        </a:solidFill>
                        <a:latin typeface="+mn-ea"/>
                        <a:ea typeface="+mn-ea"/>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4800" b="1" dirty="0" smtClean="0">
                          <a:ln w="18000">
                            <a:noFill/>
                            <a:prstDash val="solid"/>
                            <a:miter lim="800000"/>
                          </a:ln>
                          <a:solidFill>
                            <a:srgbClr val="071F65"/>
                          </a:solidFill>
                          <a:effectLst>
                            <a:outerShdw blurRad="25500" dist="23000" dir="7020000" algn="tl">
                              <a:srgbClr val="000000">
                                <a:alpha val="50000"/>
                              </a:srgbClr>
                            </a:outerShdw>
                          </a:effectLst>
                          <a:latin typeface="微软雅黑"/>
                          <a:ea typeface="+mn-ea"/>
                          <a:cs typeface="微软雅黑"/>
                        </a:rPr>
                        <a:t>vs</a:t>
                      </a:r>
                      <a:endParaRPr lang="zh-CN" altLang="en-US" sz="4800" b="1" dirty="0" smtClean="0">
                        <a:ln w="18000">
                          <a:noFill/>
                          <a:prstDash val="solid"/>
                          <a:miter lim="800000"/>
                        </a:ln>
                        <a:solidFill>
                          <a:srgbClr val="071F65"/>
                        </a:solidFill>
                        <a:effectLst>
                          <a:outerShdw blurRad="25500" dist="23000" dir="7020000" algn="tl">
                            <a:srgbClr val="000000">
                              <a:alpha val="50000"/>
                            </a:srgbClr>
                          </a:outerShdw>
                        </a:effectLst>
                        <a:latin typeface="微软雅黑"/>
                        <a:ea typeface="+mn-ea"/>
                        <a:cs typeface="微软雅黑"/>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smtClean="0">
                          <a:solidFill>
                            <a:schemeClr val="accent6"/>
                          </a:solidFill>
                          <a:latin typeface="+mn-ea"/>
                          <a:ea typeface="+mn-ea"/>
                          <a:cs typeface="+mn-cs"/>
                        </a:rPr>
                        <a:t>优</a:t>
                      </a:r>
                      <a:endParaRPr lang="zh-CN" altLang="en-US" sz="1800" b="1" kern="1200" dirty="0">
                        <a:solidFill>
                          <a:schemeClr val="accent6"/>
                        </a:solidFill>
                        <a:latin typeface="+mn-ea"/>
                        <a:ea typeface="+mn-ea"/>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smtClean="0">
                          <a:latin typeface="+mn-ea"/>
                          <a:ea typeface="+mn-ea"/>
                        </a:rPr>
                        <a:t>接受度高</a:t>
                      </a:r>
                      <a:endParaRPr lang="zh-CN" altLang="en-US" sz="1800" b="0" dirty="0">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0275">
                <a:tc>
                  <a:txBody>
                    <a:bodyPr/>
                    <a:lstStyle/>
                    <a:p>
                      <a:pPr algn="ctr"/>
                      <a:r>
                        <a:rPr lang="zh-CN" altLang="en-US" sz="1800" b="1" dirty="0" smtClean="0">
                          <a:solidFill>
                            <a:schemeClr val="bg1"/>
                          </a:solidFill>
                          <a:latin typeface="+mn-ea"/>
                          <a:ea typeface="+mn-ea"/>
                        </a:rPr>
                        <a:t>收入来源</a:t>
                      </a:r>
                      <a:endParaRPr lang="zh-CN" altLang="en-US" sz="1800" b="1" dirty="0">
                        <a:solidFill>
                          <a:schemeClr val="bg1"/>
                        </a:solidFill>
                        <a:latin typeface="+mn-ea"/>
                        <a:ea typeface="+mn-ea"/>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1F65"/>
                    </a:solidFill>
                  </a:tcPr>
                </a:tc>
                <a:tc>
                  <a:txBody>
                    <a:bodyPr/>
                    <a:lstStyle/>
                    <a:p>
                      <a:pPr algn="ctr"/>
                      <a:r>
                        <a:rPr lang="zh-CN" altLang="en-US" sz="1800" b="0" dirty="0" smtClean="0">
                          <a:solidFill>
                            <a:schemeClr val="bg1"/>
                          </a:solidFill>
                          <a:latin typeface="+mn-ea"/>
                          <a:ea typeface="+mn-ea"/>
                        </a:rPr>
                        <a:t>下载收入</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1F6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solidFill>
                            <a:schemeClr val="accent6"/>
                          </a:solidFill>
                          <a:latin typeface="+mn-ea"/>
                          <a:ea typeface="+mn-ea"/>
                        </a:rPr>
                        <a:t>劣</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1F65"/>
                    </a:solidFill>
                  </a:tcPr>
                </a:tc>
                <a:tc vMerge="1">
                  <a:txBody>
                    <a:bodyPr/>
                    <a:lstStyle/>
                    <a:p>
                      <a:pPr algn="ctr"/>
                      <a:endParaRPr lang="zh-CN" altLang="en-US" sz="1800" b="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smtClean="0">
                          <a:solidFill>
                            <a:schemeClr val="accent6"/>
                          </a:solidFill>
                          <a:latin typeface="+mn-ea"/>
                          <a:ea typeface="+mn-ea"/>
                          <a:cs typeface="+mn-cs"/>
                        </a:rPr>
                        <a:t>优</a:t>
                      </a:r>
                      <a:endParaRPr lang="zh-CN" altLang="en-US" sz="1800" b="1" kern="1200" dirty="0">
                        <a:solidFill>
                          <a:schemeClr val="accent6"/>
                        </a:solidFill>
                        <a:latin typeface="+mn-ea"/>
                        <a:ea typeface="+mn-ea"/>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zh-CN" altLang="en-US" sz="1800" b="0" dirty="0" smtClean="0">
                          <a:solidFill>
                            <a:schemeClr val="bg1"/>
                          </a:solidFill>
                          <a:latin typeface="+mn-ea"/>
                          <a:ea typeface="+mn-ea"/>
                        </a:rPr>
                        <a:t>项目收入</a:t>
                      </a:r>
                      <a:endParaRPr lang="zh-CN" altLang="en-US" sz="1800" b="0" dirty="0">
                        <a:solidFill>
                          <a:schemeClr val="bg1"/>
                        </a:solidFill>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r h="530275">
                <a:tc>
                  <a:txBody>
                    <a:bodyPr/>
                    <a:lstStyle/>
                    <a:p>
                      <a:pPr algn="ctr"/>
                      <a:r>
                        <a:rPr lang="zh-CN" altLang="en-US" sz="1800" b="1" dirty="0" smtClean="0">
                          <a:latin typeface="+mn-ea"/>
                          <a:ea typeface="+mn-ea"/>
                        </a:rPr>
                        <a:t>开发角度</a:t>
                      </a:r>
                      <a:endParaRPr lang="zh-CN" altLang="en-US" sz="1800" b="1" dirty="0">
                        <a:latin typeface="+mn-ea"/>
                        <a:ea typeface="+mn-ea"/>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smtClean="0">
                          <a:latin typeface="+mn-ea"/>
                          <a:ea typeface="+mn-ea"/>
                        </a:rPr>
                        <a:t>自由度高</a:t>
                      </a:r>
                      <a:endParaRPr lang="zh-CN" altLang="en-US" sz="1800" b="0" dirty="0">
                        <a:latin typeface="+mn-ea"/>
                        <a:ea typeface="+mn-ea"/>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solidFill>
                            <a:schemeClr val="accent6"/>
                          </a:solidFill>
                          <a:latin typeface="+mn-ea"/>
                          <a:ea typeface="+mn-ea"/>
                        </a:rPr>
                        <a:t>优</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zh-CN" altLang="en-US" sz="1800" b="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smtClean="0">
                          <a:solidFill>
                            <a:schemeClr val="accent6"/>
                          </a:solidFill>
                          <a:latin typeface="+mn-ea"/>
                          <a:ea typeface="+mn-ea"/>
                          <a:cs typeface="+mn-cs"/>
                        </a:rPr>
                        <a:t>劣</a:t>
                      </a:r>
                      <a:endParaRPr lang="zh-CN" altLang="en-US" sz="1800" b="1" kern="1200" dirty="0">
                        <a:solidFill>
                          <a:schemeClr val="accent6"/>
                        </a:solidFill>
                        <a:latin typeface="+mn-ea"/>
                        <a:ea typeface="+mn-ea"/>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0" dirty="0" smtClean="0">
                          <a:latin typeface="+mn-ea"/>
                          <a:ea typeface="+mn-ea"/>
                        </a:rPr>
                        <a:t>定制开发</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标题 1"/>
          <p:cNvSpPr>
            <a:spLocks noGrp="1"/>
          </p:cNvSpPr>
          <p:nvPr>
            <p:ph type="title"/>
          </p:nvPr>
        </p:nvSpPr>
        <p:spPr/>
        <p:txBody>
          <a:bodyPr/>
          <a:lstStyle/>
          <a:p>
            <a:r>
              <a:rPr lang="en-US" altLang="zh-CN" dirty="0" smtClean="0"/>
              <a:t>4-2 </a:t>
            </a:r>
            <a:r>
              <a:rPr lang="zh-CN" altLang="zh-CN" dirty="0" smtClean="0"/>
              <a:t>专业领域定制商业模式</a:t>
            </a:r>
            <a:endParaRPr lang="zh-CN" altLang="en-US" dirty="0"/>
          </a:p>
        </p:txBody>
      </p:sp>
      <p:sp>
        <p:nvSpPr>
          <p:cNvPr id="4" name="幻灯片编号占位符 3"/>
          <p:cNvSpPr>
            <a:spLocks noGrp="1"/>
          </p:cNvSpPr>
          <p:nvPr>
            <p:ph type="sldNum" sz="quarter" idx="12"/>
          </p:nvPr>
        </p:nvSpPr>
        <p:spPr/>
        <p:txBody>
          <a:bodyPr/>
          <a:lstStyle/>
          <a:p>
            <a:fld id="{23DA680B-B80A-2545-AB30-B9870FE9052E}" type="slidenum">
              <a:rPr lang="zh-CN" altLang="en-US" smtClean="0"/>
              <a:pPr/>
              <a:t>22</a:t>
            </a:fld>
            <a:endParaRPr lang="zh-CN" altLang="en-US"/>
          </a:p>
        </p:txBody>
      </p:sp>
      <p:sp>
        <p:nvSpPr>
          <p:cNvPr id="31" name="圆角矩形 30"/>
          <p:cNvSpPr/>
          <p:nvPr/>
        </p:nvSpPr>
        <p:spPr>
          <a:xfrm>
            <a:off x="3244325" y="1983781"/>
            <a:ext cx="2707197" cy="576064"/>
          </a:xfrm>
          <a:prstGeom prst="roundRect">
            <a:avLst/>
          </a:prstGeom>
          <a:solidFill>
            <a:srgbClr val="071F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a:latin typeface="微软雅黑"/>
                <a:cs typeface="微软雅黑"/>
              </a:rPr>
              <a:t>付费下载模式</a:t>
            </a:r>
            <a:endParaRPr lang="zh-CN" altLang="en-US" sz="1600" b="1" dirty="0">
              <a:latin typeface="微软雅黑"/>
              <a:ea typeface="微软雅黑"/>
              <a:cs typeface="微软雅黑"/>
            </a:endParaRPr>
          </a:p>
        </p:txBody>
      </p:sp>
      <p:sp>
        <p:nvSpPr>
          <p:cNvPr id="32" name="圆角矩形 31"/>
          <p:cNvSpPr/>
          <p:nvPr/>
        </p:nvSpPr>
        <p:spPr>
          <a:xfrm>
            <a:off x="7976265" y="1983781"/>
            <a:ext cx="2664821" cy="576064"/>
          </a:xfrm>
          <a:prstGeom prst="roundRect">
            <a:avLst/>
          </a:prstGeom>
          <a:solidFill>
            <a:schemeClr val="bg1">
              <a:lumMod val="50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1600" b="1" dirty="0">
                <a:latin typeface="微软雅黑"/>
                <a:cs typeface="微软雅黑"/>
              </a:rPr>
              <a:t>专业定制模式</a:t>
            </a:r>
          </a:p>
        </p:txBody>
      </p:sp>
      <p:sp>
        <p:nvSpPr>
          <p:cNvPr id="34" name="矩形 33"/>
          <p:cNvSpPr/>
          <p:nvPr/>
        </p:nvSpPr>
        <p:spPr>
          <a:xfrm>
            <a:off x="2411321" y="4751504"/>
            <a:ext cx="8443913" cy="1077218"/>
          </a:xfrm>
          <a:prstGeom prst="rect">
            <a:avLst/>
          </a:prstGeom>
        </p:spPr>
        <p:txBody>
          <a:bodyPr wrap="square">
            <a:spAutoFit/>
          </a:bodyPr>
          <a:lstStyle/>
          <a:p>
            <a:r>
              <a:rPr lang="zh-CN" altLang="zh-CN" sz="1600" dirty="0" smtClean="0">
                <a:latin typeface="微软雅黑"/>
                <a:cs typeface="微软雅黑"/>
              </a:rPr>
              <a:t>专业</a:t>
            </a:r>
            <a:r>
              <a:rPr lang="zh-CN" altLang="zh-CN" sz="1600" dirty="0">
                <a:latin typeface="微软雅黑"/>
                <a:cs typeface="微软雅黑"/>
              </a:rPr>
              <a:t>领域定制商业模式与付费下载模式有一定的可比性，因为其都是通过出售游戏拷贝获得收入。而不同的是其</a:t>
            </a:r>
            <a:r>
              <a:rPr lang="zh-CN" altLang="zh-CN" sz="1600" dirty="0" smtClean="0">
                <a:latin typeface="微软雅黑"/>
                <a:cs typeface="微软雅黑"/>
              </a:rPr>
              <a:t>收入来源</a:t>
            </a:r>
            <a:r>
              <a:rPr lang="zh-CN" altLang="zh-CN" sz="1600" dirty="0">
                <a:latin typeface="微软雅黑"/>
                <a:cs typeface="微软雅黑"/>
              </a:rPr>
              <a:t>，一个是最终用户下载收入，另一个是定制客户的项目收入</a:t>
            </a:r>
            <a:r>
              <a:rPr lang="zh-CN" altLang="zh-CN" sz="1600" dirty="0" smtClean="0">
                <a:latin typeface="微软雅黑"/>
                <a:cs typeface="微软雅黑"/>
              </a:rPr>
              <a:t>。专业</a:t>
            </a:r>
            <a:r>
              <a:rPr lang="zh-CN" altLang="zh-CN" sz="1600" dirty="0">
                <a:latin typeface="微软雅黑"/>
                <a:cs typeface="微软雅黑"/>
              </a:rPr>
              <a:t>领域定制商业模式是现有商业模式的一种补充，并不能替代现有的某种商业模式。其也具有一定的劣势，由于是定制开发，需要满足定制者的各种要求以至于会提高开发难度。</a:t>
            </a:r>
            <a:endParaRPr lang="zh-CN" altLang="en-US" sz="1600" dirty="0">
              <a:latin typeface="微软雅黑"/>
              <a:ea typeface="微软雅黑"/>
              <a:cs typeface="微软雅黑"/>
            </a:endParaRPr>
          </a:p>
        </p:txBody>
      </p:sp>
      <p:sp>
        <p:nvSpPr>
          <p:cNvPr id="35" name="矩形 34"/>
          <p:cNvSpPr/>
          <p:nvPr/>
        </p:nvSpPr>
        <p:spPr>
          <a:xfrm>
            <a:off x="1303324" y="4689949"/>
            <a:ext cx="1107997" cy="1200329"/>
          </a:xfrm>
          <a:prstGeom prst="rect">
            <a:avLst/>
          </a:prstGeom>
        </p:spPr>
        <p:txBody>
          <a:bodyPr wrap="none">
            <a:spAutoFit/>
          </a:bodyPr>
          <a:lstStyle/>
          <a:p>
            <a:pPr algn="ctr"/>
            <a:r>
              <a:rPr lang="zh-CN" altLang="en-US" sz="3600" b="1" dirty="0" smtClean="0">
                <a:solidFill>
                  <a:srgbClr val="071F65"/>
                </a:solidFill>
                <a:latin typeface="微软雅黑" panose="020B0503020204020204" pitchFamily="34" charset="-122"/>
                <a:ea typeface="微软雅黑" panose="020B0503020204020204" pitchFamily="34" charset="-122"/>
              </a:rPr>
              <a:t>优劣</a:t>
            </a:r>
            <a:endParaRPr lang="en-US" altLang="zh-CN" sz="3600" b="1" dirty="0" smtClean="0">
              <a:solidFill>
                <a:srgbClr val="071F65"/>
              </a:solidFill>
              <a:latin typeface="微软雅黑" panose="020B0503020204020204" pitchFamily="34" charset="-122"/>
              <a:ea typeface="微软雅黑" panose="020B0503020204020204" pitchFamily="34" charset="-122"/>
            </a:endParaRPr>
          </a:p>
          <a:p>
            <a:pPr algn="ctr"/>
            <a:r>
              <a:rPr lang="zh-CN" altLang="en-US" sz="3600" b="1" dirty="0" smtClean="0">
                <a:solidFill>
                  <a:srgbClr val="071F65"/>
                </a:solidFill>
                <a:latin typeface="微软雅黑" panose="020B0503020204020204" pitchFamily="34" charset="-122"/>
                <a:ea typeface="微软雅黑" panose="020B0503020204020204" pitchFamily="34" charset="-122"/>
              </a:rPr>
              <a:t>对比</a:t>
            </a:r>
            <a:endParaRPr lang="zh-CN" altLang="en-US" sz="3600" b="1" dirty="0">
              <a:solidFill>
                <a:srgbClr val="071F65"/>
              </a:solidFill>
              <a:latin typeface="微软雅黑" panose="020B0503020204020204" pitchFamily="34" charset="-122"/>
              <a:ea typeface="微软雅黑" panose="020B0503020204020204" pitchFamily="34" charset="-122"/>
            </a:endParaRPr>
          </a:p>
        </p:txBody>
      </p:sp>
      <p:sp>
        <p:nvSpPr>
          <p:cNvPr id="10"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984537336"/>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randombar(horizontal)">
                                      <p:cBhvr>
                                        <p:cTn id="18" dur="500"/>
                                        <p:tgtEl>
                                          <p:spTgt spid="3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4-3 </a:t>
            </a:r>
            <a:r>
              <a:rPr lang="zh-CN" altLang="zh-CN" dirty="0" smtClean="0"/>
              <a:t>定向流量分成商业模式</a:t>
            </a:r>
            <a:endParaRPr lang="zh-CN" altLang="en-US" dirty="0"/>
          </a:p>
        </p:txBody>
      </p:sp>
      <p:sp>
        <p:nvSpPr>
          <p:cNvPr id="4" name="幻灯片编号占位符 3"/>
          <p:cNvSpPr>
            <a:spLocks noGrp="1"/>
          </p:cNvSpPr>
          <p:nvPr>
            <p:ph type="sldNum" sz="quarter" idx="12"/>
          </p:nvPr>
        </p:nvSpPr>
        <p:spPr/>
        <p:txBody>
          <a:bodyPr/>
          <a:lstStyle/>
          <a:p>
            <a:fld id="{23DA680B-B80A-2545-AB30-B9870FE9052E}" type="slidenum">
              <a:rPr lang="zh-CN" altLang="en-US" smtClean="0"/>
              <a:pPr/>
              <a:t>23</a:t>
            </a:fld>
            <a:endParaRPr lang="zh-CN" altLang="en-US"/>
          </a:p>
        </p:txBody>
      </p:sp>
      <p:sp>
        <p:nvSpPr>
          <p:cNvPr id="7" name="圆角矩形 6"/>
          <p:cNvSpPr/>
          <p:nvPr/>
        </p:nvSpPr>
        <p:spPr>
          <a:xfrm>
            <a:off x="3244325" y="1631081"/>
            <a:ext cx="2707197" cy="576064"/>
          </a:xfrm>
          <a:prstGeom prst="roundRect">
            <a:avLst/>
          </a:prstGeom>
          <a:solidFill>
            <a:srgbClr val="071F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b="1" dirty="0">
                <a:latin typeface="微软雅黑"/>
                <a:ea typeface="微软雅黑"/>
                <a:cs typeface="微软雅黑"/>
              </a:rPr>
              <a:t>包月收费模式</a:t>
            </a:r>
          </a:p>
        </p:txBody>
      </p:sp>
      <p:sp>
        <p:nvSpPr>
          <p:cNvPr id="8" name="圆角矩形 7"/>
          <p:cNvSpPr/>
          <p:nvPr/>
        </p:nvSpPr>
        <p:spPr>
          <a:xfrm>
            <a:off x="7976265" y="1631081"/>
            <a:ext cx="2664821" cy="576064"/>
          </a:xfrm>
          <a:prstGeom prst="roundRect">
            <a:avLst/>
          </a:prstGeom>
          <a:solidFill>
            <a:schemeClr val="bg1">
              <a:lumMod val="5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1600" b="1" dirty="0">
                <a:latin typeface="微软雅黑"/>
                <a:ea typeface="微软雅黑"/>
                <a:cs typeface="微软雅黑"/>
              </a:rPr>
              <a:t>定向流量模式</a:t>
            </a:r>
          </a:p>
        </p:txBody>
      </p:sp>
      <p:sp>
        <p:nvSpPr>
          <p:cNvPr id="27" name="矩形 26"/>
          <p:cNvSpPr/>
          <p:nvPr/>
        </p:nvSpPr>
        <p:spPr>
          <a:xfrm>
            <a:off x="2411321" y="4751504"/>
            <a:ext cx="8443913" cy="1077218"/>
          </a:xfrm>
          <a:prstGeom prst="rect">
            <a:avLst/>
          </a:prstGeom>
        </p:spPr>
        <p:txBody>
          <a:bodyPr wrap="square">
            <a:spAutoFit/>
          </a:bodyPr>
          <a:lstStyle/>
          <a:p>
            <a:r>
              <a:rPr lang="zh-CN" altLang="zh-CN" sz="1600" dirty="0" smtClean="0">
                <a:latin typeface="微软雅黑"/>
                <a:ea typeface="微软雅黑"/>
                <a:cs typeface="微软雅黑"/>
              </a:rPr>
              <a:t>定向</a:t>
            </a:r>
            <a:r>
              <a:rPr lang="zh-CN" altLang="zh-CN" sz="1600" dirty="0">
                <a:latin typeface="微软雅黑"/>
                <a:ea typeface="微软雅黑"/>
                <a:cs typeface="微软雅黑"/>
              </a:rPr>
              <a:t>流量</a:t>
            </a:r>
            <a:r>
              <a:rPr lang="zh-CN" altLang="zh-CN" sz="1600" dirty="0" smtClean="0">
                <a:latin typeface="微软雅黑"/>
                <a:ea typeface="微软雅黑"/>
                <a:cs typeface="微软雅黑"/>
              </a:rPr>
              <a:t>分成商业</a:t>
            </a:r>
            <a:r>
              <a:rPr lang="zh-CN" altLang="zh-CN" sz="1600" dirty="0">
                <a:latin typeface="微软雅黑"/>
                <a:ea typeface="微软雅黑"/>
                <a:cs typeface="微软雅黑"/>
              </a:rPr>
              <a:t>模式与包月</a:t>
            </a:r>
            <a:r>
              <a:rPr lang="zh-CN" altLang="zh-CN" sz="1600" dirty="0" smtClean="0">
                <a:latin typeface="微软雅黑"/>
                <a:ea typeface="微软雅黑"/>
                <a:cs typeface="微软雅黑"/>
              </a:rPr>
              <a:t>收费商业</a:t>
            </a:r>
            <a:r>
              <a:rPr lang="zh-CN" altLang="zh-CN" sz="1600" dirty="0">
                <a:latin typeface="微软雅黑"/>
                <a:ea typeface="微软雅黑"/>
                <a:cs typeface="微软雅黑"/>
              </a:rPr>
              <a:t>模式都是依托于电信运营商的模式，有一定的可比性。包月</a:t>
            </a:r>
            <a:r>
              <a:rPr lang="zh-CN" altLang="zh-CN" sz="1600" dirty="0" smtClean="0">
                <a:latin typeface="微软雅黑"/>
                <a:ea typeface="微软雅黑"/>
                <a:cs typeface="微软雅黑"/>
              </a:rPr>
              <a:t>收费模式</a:t>
            </a:r>
            <a:r>
              <a:rPr lang="zh-CN" altLang="zh-CN" sz="1600" dirty="0">
                <a:latin typeface="微软雅黑"/>
                <a:ea typeface="微软雅黑"/>
                <a:cs typeface="微软雅黑"/>
              </a:rPr>
              <a:t>受到其自身劣势的影响，</a:t>
            </a:r>
            <a:r>
              <a:rPr lang="zh-CN" altLang="en-US" sz="1600" dirty="0">
                <a:latin typeface="微软雅黑"/>
                <a:ea typeface="微软雅黑"/>
                <a:cs typeface="微软雅黑"/>
              </a:rPr>
              <a:t>份额逐渐缩小</a:t>
            </a:r>
            <a:r>
              <a:rPr lang="zh-CN" altLang="zh-CN" sz="1600" dirty="0">
                <a:latin typeface="微软雅黑"/>
                <a:ea typeface="微软雅黑"/>
                <a:cs typeface="微软雅黑"/>
              </a:rPr>
              <a:t>。手机游戏定向流量</a:t>
            </a:r>
            <a:r>
              <a:rPr lang="zh-CN" altLang="zh-CN" sz="1600" dirty="0" smtClean="0">
                <a:latin typeface="微软雅黑"/>
                <a:ea typeface="微软雅黑"/>
                <a:cs typeface="微软雅黑"/>
              </a:rPr>
              <a:t>分成商业</a:t>
            </a:r>
            <a:r>
              <a:rPr lang="zh-CN" altLang="zh-CN" sz="1600" dirty="0">
                <a:latin typeface="微软雅黑"/>
                <a:ea typeface="微软雅黑"/>
                <a:cs typeface="微软雅黑"/>
              </a:rPr>
              <a:t>模式从游戏角度，是向用户免费的，市场接受度高。收益来自于游戏消耗的流量分成，流量消耗的越多能够获得的分成也就越</a:t>
            </a:r>
            <a:r>
              <a:rPr lang="zh-CN" altLang="zh-CN" sz="1600" dirty="0" smtClean="0">
                <a:latin typeface="微软雅黑"/>
                <a:ea typeface="微软雅黑"/>
                <a:cs typeface="微软雅黑"/>
              </a:rPr>
              <a:t>高</a:t>
            </a:r>
            <a:r>
              <a:rPr lang="zh-CN" altLang="en-US" sz="1600" dirty="0" smtClean="0">
                <a:latin typeface="微软雅黑"/>
                <a:ea typeface="微软雅黑"/>
                <a:cs typeface="微软雅黑"/>
              </a:rPr>
              <a:t>，</a:t>
            </a:r>
            <a:r>
              <a:rPr lang="zh-CN" altLang="zh-CN" sz="1600" dirty="0" smtClean="0">
                <a:latin typeface="微软雅黑"/>
                <a:ea typeface="微软雅黑"/>
                <a:cs typeface="微软雅黑"/>
              </a:rPr>
              <a:t>定向</a:t>
            </a:r>
            <a:r>
              <a:rPr lang="zh-CN" altLang="zh-CN" sz="1600" dirty="0">
                <a:latin typeface="微软雅黑"/>
                <a:ea typeface="微软雅黑"/>
                <a:cs typeface="微软雅黑"/>
              </a:rPr>
              <a:t>流量</a:t>
            </a:r>
            <a:r>
              <a:rPr lang="zh-CN" altLang="zh-CN" sz="1600" dirty="0" smtClean="0">
                <a:latin typeface="微软雅黑"/>
                <a:ea typeface="微软雅黑"/>
                <a:cs typeface="微软雅黑"/>
              </a:rPr>
              <a:t>分成模式</a:t>
            </a:r>
            <a:r>
              <a:rPr lang="zh-CN" altLang="zh-CN" sz="1600" dirty="0">
                <a:latin typeface="微软雅黑"/>
                <a:ea typeface="微软雅黑"/>
                <a:cs typeface="微软雅黑"/>
              </a:rPr>
              <a:t>顺应</a:t>
            </a:r>
            <a:r>
              <a:rPr lang="en-US" altLang="zh-CN" sz="1600" dirty="0">
                <a:latin typeface="微软雅黑"/>
                <a:ea typeface="微软雅黑"/>
                <a:cs typeface="微软雅黑"/>
              </a:rPr>
              <a:t>4G</a:t>
            </a:r>
            <a:r>
              <a:rPr lang="zh-CN" altLang="zh-CN" sz="1600" dirty="0">
                <a:latin typeface="微软雅黑"/>
                <a:ea typeface="微软雅黑"/>
                <a:cs typeface="微软雅黑"/>
              </a:rPr>
              <a:t>网络的发展趋势。 </a:t>
            </a:r>
            <a:endParaRPr lang="zh-CN" altLang="en-US" sz="1600" dirty="0">
              <a:latin typeface="微软雅黑"/>
              <a:ea typeface="微软雅黑"/>
              <a:cs typeface="微软雅黑"/>
            </a:endParaRPr>
          </a:p>
        </p:txBody>
      </p:sp>
      <p:graphicFrame>
        <p:nvGraphicFramePr>
          <p:cNvPr id="5" name="表格 4"/>
          <p:cNvGraphicFramePr>
            <a:graphicFrameLocks noGrp="1"/>
          </p:cNvGraphicFramePr>
          <p:nvPr>
            <p:extLst>
              <p:ext uri="{D42A27DB-BD31-4B8C-83A1-F6EECF244321}">
                <p14:modId xmlns:p14="http://schemas.microsoft.com/office/powerpoint/2010/main" val="3119847806"/>
              </p:ext>
            </p:extLst>
          </p:nvPr>
        </p:nvGraphicFramePr>
        <p:xfrm>
          <a:off x="1485598" y="2329486"/>
          <a:ext cx="9220804" cy="2121100"/>
        </p:xfrm>
        <a:graphic>
          <a:graphicData uri="http://schemas.openxmlformats.org/drawingml/2006/table">
            <a:tbl>
              <a:tblPr firstRow="1" bandRow="1">
                <a:tableStyleId>{3B4B98B0-60AC-42C2-AFA5-B58CD77FA1E5}</a:tableStyleId>
              </a:tblPr>
              <a:tblGrid>
                <a:gridCol w="1735787"/>
                <a:gridCol w="2625634"/>
                <a:gridCol w="599202"/>
                <a:gridCol w="1006894"/>
                <a:gridCol w="627653"/>
                <a:gridCol w="2625634"/>
              </a:tblGrid>
              <a:tr h="5302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latin typeface="+mn-ea"/>
                          <a:ea typeface="+mn-ea"/>
                        </a:rPr>
                        <a:t>游戏用户</a:t>
                      </a:r>
                      <a:endParaRPr lang="zh-CN" altLang="en-US" sz="1800" b="1" dirty="0" smtClean="0">
                        <a:latin typeface="+mn-ea"/>
                        <a:ea typeface="+mn-ea"/>
                        <a:cs typeface="微软雅黑"/>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smtClean="0">
                          <a:latin typeface="+mn-ea"/>
                          <a:ea typeface="+mn-ea"/>
                        </a:rPr>
                        <a:t>接受度底</a:t>
                      </a:r>
                      <a:endParaRPr lang="zh-CN" altLang="en-US" sz="1800" b="0" dirty="0">
                        <a:latin typeface="+mn-ea"/>
                        <a:ea typeface="+mn-ea"/>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1" dirty="0" smtClean="0">
                          <a:solidFill>
                            <a:schemeClr val="accent6"/>
                          </a:solidFill>
                          <a:latin typeface="+mn-ea"/>
                          <a:ea typeface="+mn-ea"/>
                        </a:rPr>
                        <a:t>劣</a:t>
                      </a:r>
                      <a:endParaRPr lang="zh-CN" altLang="en-US" sz="1800" b="1" dirty="0">
                        <a:solidFill>
                          <a:schemeClr val="accent6"/>
                        </a:solidFill>
                        <a:latin typeface="+mn-ea"/>
                        <a:ea typeface="+mn-ea"/>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4800" b="1" dirty="0" smtClean="0">
                          <a:ln w="18000">
                            <a:noFill/>
                            <a:prstDash val="solid"/>
                            <a:miter lim="800000"/>
                          </a:ln>
                          <a:solidFill>
                            <a:srgbClr val="071F65"/>
                          </a:solidFill>
                          <a:effectLst>
                            <a:outerShdw blurRad="25500" dist="23000" dir="7020000" algn="tl">
                              <a:srgbClr val="000000">
                                <a:alpha val="50000"/>
                              </a:srgbClr>
                            </a:outerShdw>
                          </a:effectLst>
                          <a:latin typeface="微软雅黑"/>
                          <a:ea typeface="+mn-ea"/>
                          <a:cs typeface="微软雅黑"/>
                        </a:rPr>
                        <a:t>vs</a:t>
                      </a:r>
                      <a:endParaRPr lang="zh-CN" altLang="en-US" sz="4800" b="1" dirty="0" smtClean="0">
                        <a:ln w="18000">
                          <a:noFill/>
                          <a:prstDash val="solid"/>
                          <a:miter lim="800000"/>
                        </a:ln>
                        <a:solidFill>
                          <a:srgbClr val="071F65"/>
                        </a:solidFill>
                        <a:effectLst>
                          <a:outerShdw blurRad="25500" dist="23000" dir="7020000" algn="tl">
                            <a:srgbClr val="000000">
                              <a:alpha val="50000"/>
                            </a:srgbClr>
                          </a:outerShdw>
                        </a:effectLst>
                        <a:latin typeface="微软雅黑"/>
                        <a:ea typeface="+mn-ea"/>
                        <a:cs typeface="微软雅黑"/>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smtClean="0">
                          <a:solidFill>
                            <a:schemeClr val="accent6"/>
                          </a:solidFill>
                          <a:latin typeface="+mn-ea"/>
                          <a:ea typeface="+mn-ea"/>
                          <a:cs typeface="+mn-cs"/>
                        </a:rPr>
                        <a:t>优</a:t>
                      </a:r>
                      <a:endParaRPr lang="zh-CN" altLang="en-US" sz="1800" b="1" kern="1200" dirty="0">
                        <a:solidFill>
                          <a:schemeClr val="accent6"/>
                        </a:solidFill>
                        <a:latin typeface="+mn-ea"/>
                        <a:ea typeface="+mn-ea"/>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smtClean="0">
                          <a:latin typeface="+mn-ea"/>
                          <a:ea typeface="+mn-ea"/>
                        </a:rPr>
                        <a:t>接受度高</a:t>
                      </a:r>
                      <a:endParaRPr lang="zh-CN" altLang="en-US" sz="1800" b="0" dirty="0">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0275">
                <a:tc>
                  <a:txBody>
                    <a:bodyPr/>
                    <a:lstStyle/>
                    <a:p>
                      <a:pPr algn="ctr"/>
                      <a:r>
                        <a:rPr lang="zh-CN" altLang="en-US" sz="1800" b="1" dirty="0" smtClean="0">
                          <a:solidFill>
                            <a:schemeClr val="bg1"/>
                          </a:solidFill>
                          <a:latin typeface="+mn-ea"/>
                          <a:ea typeface="+mn-ea"/>
                        </a:rPr>
                        <a:t>收入来源</a:t>
                      </a:r>
                      <a:endParaRPr lang="zh-CN" altLang="en-US" sz="1800" b="1" dirty="0">
                        <a:solidFill>
                          <a:schemeClr val="bg1"/>
                        </a:solidFill>
                        <a:latin typeface="+mn-ea"/>
                        <a:ea typeface="+mn-ea"/>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1F65"/>
                    </a:solidFill>
                  </a:tcPr>
                </a:tc>
                <a:tc>
                  <a:txBody>
                    <a:bodyPr/>
                    <a:lstStyle/>
                    <a:p>
                      <a:pPr algn="ctr"/>
                      <a:r>
                        <a:rPr lang="zh-CN" altLang="en-US" sz="1800" b="0" dirty="0" smtClean="0">
                          <a:solidFill>
                            <a:schemeClr val="bg1"/>
                          </a:solidFill>
                          <a:latin typeface="+mn-ea"/>
                          <a:ea typeface="+mn-ea"/>
                        </a:rPr>
                        <a:t>用户付费包月分成</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1F6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solidFill>
                            <a:schemeClr val="accent6"/>
                          </a:solidFill>
                          <a:latin typeface="+mn-ea"/>
                          <a:ea typeface="+mn-ea"/>
                        </a:rPr>
                        <a:t>劣</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1F65"/>
                    </a:solidFill>
                  </a:tcPr>
                </a:tc>
                <a:tc vMerge="1">
                  <a:txBody>
                    <a:bodyPr/>
                    <a:lstStyle/>
                    <a:p>
                      <a:pPr algn="ctr"/>
                      <a:endParaRPr lang="zh-CN" altLang="en-US" sz="1800" b="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smtClean="0">
                          <a:solidFill>
                            <a:schemeClr val="accent6"/>
                          </a:solidFill>
                          <a:latin typeface="+mn-ea"/>
                          <a:ea typeface="+mn-ea"/>
                          <a:cs typeface="+mn-cs"/>
                        </a:rPr>
                        <a:t>优</a:t>
                      </a:r>
                      <a:endParaRPr lang="zh-CN" altLang="en-US" sz="1800" b="1" kern="1200" dirty="0">
                        <a:solidFill>
                          <a:schemeClr val="accent6"/>
                        </a:solidFill>
                        <a:latin typeface="+mn-ea"/>
                        <a:ea typeface="+mn-ea"/>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zh-CN" altLang="en-US" sz="1800" b="0" dirty="0" smtClean="0">
                          <a:solidFill>
                            <a:schemeClr val="bg1"/>
                          </a:solidFill>
                          <a:latin typeface="+mn-ea"/>
                          <a:ea typeface="+mn-ea"/>
                        </a:rPr>
                        <a:t>流量分成运营商付费</a:t>
                      </a:r>
                      <a:endParaRPr lang="zh-CN" altLang="en-US" sz="1800" b="0" dirty="0">
                        <a:solidFill>
                          <a:schemeClr val="bg1"/>
                        </a:solidFill>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r h="530275">
                <a:tc>
                  <a:txBody>
                    <a:bodyPr/>
                    <a:lstStyle/>
                    <a:p>
                      <a:pPr algn="ctr"/>
                      <a:r>
                        <a:rPr lang="zh-CN" altLang="en-US" sz="1800" b="1" dirty="0" smtClean="0">
                          <a:latin typeface="+mn-ea"/>
                          <a:ea typeface="+mn-ea"/>
                        </a:rPr>
                        <a:t>合作环境</a:t>
                      </a:r>
                      <a:endParaRPr lang="zh-CN" altLang="en-US" sz="1800" b="1" dirty="0">
                        <a:latin typeface="+mn-ea"/>
                        <a:ea typeface="+mn-ea"/>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sz="1800" b="0" dirty="0" smtClean="0">
                          <a:latin typeface="+mn-ea"/>
                          <a:ea typeface="+mn-ea"/>
                        </a:rPr>
                        <a:t>模式陈旧</a:t>
                      </a:r>
                      <a:endParaRPr lang="zh-CN" altLang="en-US" sz="1800" b="0" dirty="0">
                        <a:latin typeface="+mn-ea"/>
                        <a:ea typeface="+mn-ea"/>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solidFill>
                            <a:schemeClr val="accent6"/>
                          </a:solidFill>
                          <a:latin typeface="+mn-ea"/>
                          <a:ea typeface="+mn-ea"/>
                        </a:rPr>
                        <a:t>劣</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zh-CN" altLang="en-US" sz="1800" b="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smtClean="0">
                          <a:solidFill>
                            <a:schemeClr val="accent6"/>
                          </a:solidFill>
                          <a:latin typeface="+mn-ea"/>
                          <a:ea typeface="+mn-ea"/>
                          <a:cs typeface="+mn-cs"/>
                        </a:rPr>
                        <a:t>优</a:t>
                      </a:r>
                      <a:endParaRPr lang="zh-CN" altLang="en-US" sz="1800" b="1" kern="1200" dirty="0">
                        <a:solidFill>
                          <a:schemeClr val="accent6"/>
                        </a:solidFill>
                        <a:latin typeface="+mn-ea"/>
                        <a:ea typeface="+mn-ea"/>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0" dirty="0" smtClean="0">
                          <a:latin typeface="+mn-ea"/>
                          <a:ea typeface="+mn-ea"/>
                        </a:rPr>
                        <a:t>双赢互利</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0275">
                <a:tc>
                  <a:txBody>
                    <a:bodyPr/>
                    <a:lstStyle/>
                    <a:p>
                      <a:pPr algn="ctr"/>
                      <a:r>
                        <a:rPr lang="zh-CN" altLang="en-US" sz="1800" b="1" dirty="0" smtClean="0">
                          <a:solidFill>
                            <a:schemeClr val="bg1"/>
                          </a:solidFill>
                          <a:latin typeface="+mn-ea"/>
                          <a:ea typeface="+mn-ea"/>
                        </a:rPr>
                        <a:t>外部环境</a:t>
                      </a:r>
                      <a:endParaRPr lang="zh-CN" altLang="en-US" sz="1800" b="1" dirty="0">
                        <a:solidFill>
                          <a:schemeClr val="bg1"/>
                        </a:solidFill>
                        <a:latin typeface="+mn-ea"/>
                        <a:ea typeface="+mn-ea"/>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1F65"/>
                    </a:solidFill>
                  </a:tcPr>
                </a:tc>
                <a:tc>
                  <a:txBody>
                    <a:bodyPr/>
                    <a:lstStyle/>
                    <a:p>
                      <a:pPr algn="ctr"/>
                      <a:r>
                        <a:rPr lang="zh-CN" altLang="en-US" sz="1800" b="0" dirty="0" smtClean="0">
                          <a:solidFill>
                            <a:schemeClr val="bg1"/>
                          </a:solidFill>
                          <a:latin typeface="+mn-ea"/>
                          <a:ea typeface="+mn-ea"/>
                        </a:rPr>
                        <a:t>模式陈旧</a:t>
                      </a:r>
                      <a:endParaRPr lang="zh-CN" altLang="en-US" sz="1800" b="0"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1F6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dirty="0" smtClean="0">
                          <a:solidFill>
                            <a:schemeClr val="accent6"/>
                          </a:solidFill>
                          <a:latin typeface="+mn-ea"/>
                          <a:ea typeface="+mn-ea"/>
                        </a:rPr>
                        <a:t>劣</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71F65"/>
                    </a:solidFill>
                  </a:tcPr>
                </a:tc>
                <a:tc vMerge="1">
                  <a:txBody>
                    <a:bodyPr/>
                    <a:lstStyle/>
                    <a:p>
                      <a:pPr algn="ctr"/>
                      <a:endParaRPr lang="zh-CN" altLang="en-US" sz="1800" b="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smtClean="0">
                          <a:solidFill>
                            <a:schemeClr val="accent6"/>
                          </a:solidFill>
                          <a:latin typeface="+mn-ea"/>
                          <a:ea typeface="+mn-ea"/>
                          <a:cs typeface="+mn-cs"/>
                        </a:rPr>
                        <a:t>优</a:t>
                      </a:r>
                      <a:endParaRPr lang="zh-CN" altLang="en-US" sz="1800" b="1" kern="1200" dirty="0">
                        <a:solidFill>
                          <a:schemeClr val="accent6"/>
                        </a:solidFill>
                        <a:latin typeface="+mn-ea"/>
                        <a:ea typeface="+mn-ea"/>
                        <a:cs typeface="+mn-cs"/>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zh-CN" altLang="en-US" sz="1800" b="0" dirty="0" smtClean="0">
                          <a:solidFill>
                            <a:schemeClr val="bg1"/>
                          </a:solidFill>
                          <a:latin typeface="+mn-ea"/>
                          <a:ea typeface="+mn-ea"/>
                        </a:rPr>
                        <a:t>顺应发展</a:t>
                      </a:r>
                      <a:endParaRPr lang="zh-CN" altLang="en-US" sz="1800" b="0" dirty="0">
                        <a:solidFill>
                          <a:schemeClr val="bg1"/>
                        </a:solidFill>
                        <a:latin typeface="+mn-ea"/>
                        <a:ea typeface="+mn-ea"/>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bl>
          </a:graphicData>
        </a:graphic>
      </p:graphicFrame>
      <p:sp>
        <p:nvSpPr>
          <p:cNvPr id="28" name="矩形 27"/>
          <p:cNvSpPr/>
          <p:nvPr/>
        </p:nvSpPr>
        <p:spPr>
          <a:xfrm>
            <a:off x="1303324" y="4689949"/>
            <a:ext cx="1107997" cy="1200329"/>
          </a:xfrm>
          <a:prstGeom prst="rect">
            <a:avLst/>
          </a:prstGeom>
        </p:spPr>
        <p:txBody>
          <a:bodyPr wrap="none">
            <a:spAutoFit/>
          </a:bodyPr>
          <a:lstStyle/>
          <a:p>
            <a:pPr algn="ctr"/>
            <a:r>
              <a:rPr lang="zh-CN" altLang="en-US" sz="3600" b="1" dirty="0" smtClean="0">
                <a:solidFill>
                  <a:srgbClr val="071F65"/>
                </a:solidFill>
                <a:latin typeface="微软雅黑" panose="020B0503020204020204" pitchFamily="34" charset="-122"/>
                <a:ea typeface="微软雅黑" panose="020B0503020204020204" pitchFamily="34" charset="-122"/>
              </a:rPr>
              <a:t>优劣</a:t>
            </a:r>
            <a:endParaRPr lang="en-US" altLang="zh-CN" sz="3600" b="1" dirty="0" smtClean="0">
              <a:solidFill>
                <a:srgbClr val="071F65"/>
              </a:solidFill>
              <a:latin typeface="微软雅黑" panose="020B0503020204020204" pitchFamily="34" charset="-122"/>
              <a:ea typeface="微软雅黑" panose="020B0503020204020204" pitchFamily="34" charset="-122"/>
            </a:endParaRPr>
          </a:p>
          <a:p>
            <a:pPr algn="ctr"/>
            <a:r>
              <a:rPr lang="zh-CN" altLang="en-US" sz="3600" b="1" dirty="0" smtClean="0">
                <a:solidFill>
                  <a:srgbClr val="071F65"/>
                </a:solidFill>
                <a:latin typeface="微软雅黑" panose="020B0503020204020204" pitchFamily="34" charset="-122"/>
                <a:ea typeface="微软雅黑" panose="020B0503020204020204" pitchFamily="34" charset="-122"/>
              </a:rPr>
              <a:t>对比</a:t>
            </a:r>
            <a:endParaRPr lang="zh-CN" altLang="en-US" sz="3600" b="1" dirty="0">
              <a:solidFill>
                <a:srgbClr val="071F65"/>
              </a:solidFill>
              <a:latin typeface="微软雅黑" panose="020B0503020204020204" pitchFamily="34" charset="-122"/>
              <a:ea typeface="微软雅黑" panose="020B0503020204020204" pitchFamily="34" charset="-122"/>
            </a:endParaRPr>
          </a:p>
        </p:txBody>
      </p:sp>
      <p:sp>
        <p:nvSpPr>
          <p:cNvPr id="10"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882683387"/>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29078" y="1779864"/>
            <a:ext cx="1261884" cy="523220"/>
          </a:xfrm>
          <a:prstGeom prst="rect">
            <a:avLst/>
          </a:prstGeom>
          <a:noFill/>
        </p:spPr>
        <p:txBody>
          <a:bodyPr wrap="none" rtlCol="0">
            <a:spAutoFit/>
          </a:bodyPr>
          <a:lstStyle/>
          <a:p>
            <a:r>
              <a:rPr lang="zh-CN" altLang="en-US" sz="2800" dirty="0" smtClean="0">
                <a:solidFill>
                  <a:srgbClr val="071F65"/>
                </a:solidFill>
                <a:latin typeface="+mj-ea"/>
                <a:ea typeface="+mj-ea"/>
              </a:rPr>
              <a:t>过渡页</a:t>
            </a:r>
            <a:endParaRPr lang="zh-CN" altLang="en-US" sz="2800" dirty="0">
              <a:solidFill>
                <a:srgbClr val="071F65"/>
              </a:solidFill>
              <a:latin typeface="+mj-ea"/>
              <a:ea typeface="+mj-ea"/>
            </a:endParaRPr>
          </a:p>
        </p:txBody>
      </p:sp>
      <p:sp>
        <p:nvSpPr>
          <p:cNvPr id="3" name="文本框 2"/>
          <p:cNvSpPr txBox="1"/>
          <p:nvPr/>
        </p:nvSpPr>
        <p:spPr>
          <a:xfrm>
            <a:off x="3729078" y="2556163"/>
            <a:ext cx="1146468" cy="1200329"/>
          </a:xfrm>
          <a:prstGeom prst="rect">
            <a:avLst/>
          </a:prstGeom>
          <a:noFill/>
        </p:spPr>
        <p:txBody>
          <a:bodyPr wrap="none" rtlCol="0">
            <a:spAutoFit/>
          </a:bodyPr>
          <a:lstStyle/>
          <a:p>
            <a:r>
              <a:rPr lang="en-US" altLang="zh-CN" b="1" dirty="0" smtClean="0">
                <a:solidFill>
                  <a:schemeClr val="bg1"/>
                </a:solidFill>
              </a:rPr>
              <a:t>Part</a:t>
            </a:r>
            <a:r>
              <a:rPr lang="en-US" altLang="zh-CN" sz="7200" b="1" dirty="0" smtClean="0">
                <a:solidFill>
                  <a:schemeClr val="bg1"/>
                </a:solidFill>
              </a:rPr>
              <a:t>5</a:t>
            </a:r>
            <a:endParaRPr lang="zh-CN" altLang="en-US" sz="7200" b="1" dirty="0">
              <a:solidFill>
                <a:schemeClr val="bg1"/>
              </a:solidFill>
            </a:endParaRPr>
          </a:p>
        </p:txBody>
      </p:sp>
      <p:sp>
        <p:nvSpPr>
          <p:cNvPr id="4" name="矩形 3"/>
          <p:cNvSpPr/>
          <p:nvPr/>
        </p:nvSpPr>
        <p:spPr>
          <a:xfrm>
            <a:off x="5667980" y="2740828"/>
            <a:ext cx="3195105" cy="830997"/>
          </a:xfrm>
          <a:prstGeom prst="rect">
            <a:avLst/>
          </a:prstGeom>
        </p:spPr>
        <p:txBody>
          <a:bodyPr wrap="none">
            <a:spAutoFit/>
          </a:bodyPr>
          <a:lstStyle/>
          <a:p>
            <a:r>
              <a:rPr lang="zh-CN" altLang="en-US" sz="4800" dirty="0">
                <a:solidFill>
                  <a:schemeClr val="bg1"/>
                </a:solidFill>
                <a:latin typeface="+mj-ea"/>
              </a:rPr>
              <a:t>修 改 历 程</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995" y="1779864"/>
            <a:ext cx="1747257" cy="1747257"/>
          </a:xfrm>
          <a:prstGeom prst="rect">
            <a:avLst/>
          </a:prstGeom>
        </p:spPr>
      </p:pic>
    </p:spTree>
    <p:extLst>
      <p:ext uri="{BB962C8B-B14F-4D97-AF65-F5344CB8AC3E}">
        <p14:creationId xmlns:p14="http://schemas.microsoft.com/office/powerpoint/2010/main" val="1357363132"/>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修改历程（时间轴模板</a:t>
            </a:r>
            <a:r>
              <a:rPr lang="en-US" altLang="zh-CN" smtClean="0"/>
              <a:t>1</a:t>
            </a:r>
            <a:r>
              <a:rPr lang="zh-CN" altLang="en-US" smtClean="0"/>
              <a:t>）</a:t>
            </a:r>
            <a:endParaRPr lang="zh-CN" altLang="en-US" dirty="0"/>
          </a:p>
        </p:txBody>
      </p:sp>
      <p:sp>
        <p:nvSpPr>
          <p:cNvPr id="4" name="幻灯片编号占位符 3"/>
          <p:cNvSpPr>
            <a:spLocks noGrp="1"/>
          </p:cNvSpPr>
          <p:nvPr>
            <p:ph type="sldNum" sz="quarter" idx="12"/>
          </p:nvPr>
        </p:nvSpPr>
        <p:spPr/>
        <p:txBody>
          <a:bodyPr/>
          <a:lstStyle/>
          <a:p>
            <a:fld id="{23DA680B-B80A-2545-AB30-B9870FE9052E}" type="slidenum">
              <a:rPr lang="zh-CN" altLang="en-US" smtClean="0"/>
              <a:pPr/>
              <a:t>25</a:t>
            </a:fld>
            <a:endParaRPr lang="zh-CN" altLang="en-US"/>
          </a:p>
        </p:txBody>
      </p:sp>
      <p:sp>
        <p:nvSpPr>
          <p:cNvPr id="5" name="文本框 4"/>
          <p:cNvSpPr txBox="1"/>
          <p:nvPr/>
        </p:nvSpPr>
        <p:spPr>
          <a:xfrm>
            <a:off x="1137685" y="948639"/>
            <a:ext cx="104007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spcBef>
                <a:spcPct val="0"/>
              </a:spcBef>
              <a:buFont typeface="Arial" panose="020B0604020202020204" pitchFamily="34" charset="0"/>
              <a:buNone/>
              <a:defRPr sz="1600" b="1">
                <a:latin typeface="+mn-ea"/>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zh-CN" altLang="en-US" dirty="0"/>
              <a:t>记录论文创作过程中具有里程碑意义的时间点，以及与导师沟通修改的过程。写下对导师感谢的话吧！</a:t>
            </a:r>
          </a:p>
        </p:txBody>
      </p:sp>
      <p:grpSp>
        <p:nvGrpSpPr>
          <p:cNvPr id="6" name="组合 5"/>
          <p:cNvGrpSpPr/>
          <p:nvPr/>
        </p:nvGrpSpPr>
        <p:grpSpPr>
          <a:xfrm>
            <a:off x="770069" y="1772030"/>
            <a:ext cx="2508652" cy="1824567"/>
            <a:chOff x="410988" y="2252503"/>
            <a:chExt cx="2508652" cy="1824567"/>
          </a:xfrm>
        </p:grpSpPr>
        <p:pic>
          <p:nvPicPr>
            <p:cNvPr id="7"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919" y="2291323"/>
              <a:ext cx="2104721" cy="1713414"/>
            </a:xfrm>
            <a:prstGeom prst="rect">
              <a:avLst/>
            </a:prstGeom>
            <a:noFill/>
            <a:ln w="28575">
              <a:solidFill>
                <a:schemeClr val="bg1"/>
              </a:solidFill>
              <a:bevel/>
              <a:headEnd/>
              <a:tailEnd/>
            </a:ln>
            <a:extLst>
              <a:ext uri="{909E8E84-426E-40DD-AFC4-6F175D3DCCD1}">
                <a14:hiddenFill xmlns:a14="http://schemas.microsoft.com/office/drawing/2010/main">
                  <a:solidFill>
                    <a:srgbClr val="FFFFFF"/>
                  </a:solidFill>
                </a14:hiddenFill>
              </a:ext>
            </a:extLst>
          </p:spPr>
        </p:pic>
        <p:sp>
          <p:nvSpPr>
            <p:cNvPr id="8" name="TextBox 13"/>
            <p:cNvSpPr>
              <a:spLocks noChangeArrowheads="1"/>
            </p:cNvSpPr>
            <p:nvPr/>
          </p:nvSpPr>
          <p:spPr bwMode="auto">
            <a:xfrm rot="16200000">
              <a:off x="-311468" y="2974959"/>
              <a:ext cx="182456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1867" b="1" dirty="0" smtClean="0">
                  <a:solidFill>
                    <a:schemeClr val="accent2"/>
                  </a:solidFill>
                  <a:latin typeface="+mn-lt"/>
                  <a:cs typeface="Calibri" panose="020F0502020204030204" pitchFamily="34" charset="0"/>
                </a:rPr>
                <a:t>2014.04</a:t>
              </a:r>
              <a:endParaRPr lang="zh-CN" altLang="en-US" sz="1867" b="1" dirty="0">
                <a:solidFill>
                  <a:schemeClr val="accent2"/>
                </a:solidFill>
                <a:latin typeface="+mn-lt"/>
                <a:sym typeface="宋体" panose="02010600030101010101" pitchFamily="2" charset="-122"/>
              </a:endParaRPr>
            </a:p>
          </p:txBody>
        </p:sp>
      </p:grpSp>
      <p:grpSp>
        <p:nvGrpSpPr>
          <p:cNvPr id="9" name="组合 8"/>
          <p:cNvGrpSpPr/>
          <p:nvPr/>
        </p:nvGrpSpPr>
        <p:grpSpPr>
          <a:xfrm>
            <a:off x="1964149" y="3515829"/>
            <a:ext cx="1488964" cy="1824567"/>
            <a:chOff x="2301469" y="2450137"/>
            <a:chExt cx="1488964" cy="1824567"/>
          </a:xfrm>
        </p:grpSpPr>
        <p:pic>
          <p:nvPicPr>
            <p:cNvPr id="10" name="图片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3624" y="3164923"/>
              <a:ext cx="1056809" cy="1062120"/>
            </a:xfrm>
            <a:prstGeom prst="rect">
              <a:avLst/>
            </a:prstGeom>
            <a:noFill/>
            <a:ln w="28575">
              <a:solidFill>
                <a:schemeClr val="bg1"/>
              </a:solidFill>
              <a:bevel/>
              <a:headEnd/>
              <a:tailEnd/>
            </a:ln>
            <a:extLst>
              <a:ext uri="{909E8E84-426E-40DD-AFC4-6F175D3DCCD1}">
                <a14:hiddenFill xmlns:a14="http://schemas.microsoft.com/office/drawing/2010/main">
                  <a:solidFill>
                    <a:srgbClr val="FFFFFF"/>
                  </a:solidFill>
                </a14:hiddenFill>
              </a:ext>
            </a:extLst>
          </p:spPr>
        </p:pic>
        <p:sp>
          <p:nvSpPr>
            <p:cNvPr id="11" name="TextBox 14"/>
            <p:cNvSpPr>
              <a:spLocks noChangeArrowheads="1"/>
            </p:cNvSpPr>
            <p:nvPr/>
          </p:nvSpPr>
          <p:spPr bwMode="auto">
            <a:xfrm rot="16200000">
              <a:off x="1579013" y="3172593"/>
              <a:ext cx="182456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panose="020B0604020202020204" pitchFamily="34" charset="0"/>
                <a:buNone/>
              </a:pPr>
              <a:r>
                <a:rPr lang="en-US" altLang="zh-CN" sz="1867" b="1" dirty="0" smtClean="0">
                  <a:solidFill>
                    <a:schemeClr val="accent2"/>
                  </a:solidFill>
                  <a:latin typeface="+mn-lt"/>
                  <a:cs typeface="Calibri" panose="020F0502020204030204" pitchFamily="34" charset="0"/>
                </a:rPr>
                <a:t>2014.07</a:t>
              </a:r>
              <a:endParaRPr lang="zh-CN" altLang="en-US" sz="1867" b="1" dirty="0">
                <a:solidFill>
                  <a:schemeClr val="accent2"/>
                </a:solidFill>
                <a:latin typeface="+mn-lt"/>
                <a:cs typeface="Calibri" panose="020F0502020204030204" pitchFamily="34" charset="0"/>
                <a:sym typeface="宋体" panose="02010600030101010101" pitchFamily="2" charset="-122"/>
              </a:endParaRPr>
            </a:p>
          </p:txBody>
        </p:sp>
      </p:grpSp>
      <p:grpSp>
        <p:nvGrpSpPr>
          <p:cNvPr id="12" name="组合 11"/>
          <p:cNvGrpSpPr/>
          <p:nvPr/>
        </p:nvGrpSpPr>
        <p:grpSpPr>
          <a:xfrm>
            <a:off x="3804374" y="1366728"/>
            <a:ext cx="2291627" cy="2219948"/>
            <a:chOff x="3677503" y="1761471"/>
            <a:chExt cx="1596267" cy="1824567"/>
          </a:xfrm>
        </p:grpSpPr>
        <p:pic>
          <p:nvPicPr>
            <p:cNvPr id="13" name="图片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2832" y="2305921"/>
              <a:ext cx="1230938" cy="1188700"/>
            </a:xfrm>
            <a:prstGeom prst="rect">
              <a:avLst/>
            </a:prstGeom>
            <a:noFill/>
            <a:ln w="28575">
              <a:solidFill>
                <a:schemeClr val="bg1"/>
              </a:solidFill>
              <a:bevel/>
              <a:headEnd/>
              <a:tailEnd/>
            </a:ln>
            <a:extLst>
              <a:ext uri="{909E8E84-426E-40DD-AFC4-6F175D3DCCD1}">
                <a14:hiddenFill xmlns:a14="http://schemas.microsoft.com/office/drawing/2010/main">
                  <a:solidFill>
                    <a:srgbClr val="FFFFFF"/>
                  </a:solidFill>
                </a14:hiddenFill>
              </a:ext>
            </a:extLst>
          </p:spPr>
        </p:pic>
        <p:sp>
          <p:nvSpPr>
            <p:cNvPr id="14" name="TextBox 15"/>
            <p:cNvSpPr>
              <a:spLocks noChangeArrowheads="1"/>
            </p:cNvSpPr>
            <p:nvPr/>
          </p:nvSpPr>
          <p:spPr bwMode="auto">
            <a:xfrm rot="16200000">
              <a:off x="2955047" y="2483927"/>
              <a:ext cx="182456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panose="020B0604020202020204" pitchFamily="34" charset="0"/>
                <a:buNone/>
              </a:pPr>
              <a:r>
                <a:rPr lang="en-US" altLang="zh-CN" sz="1867" b="1" dirty="0" smtClean="0">
                  <a:solidFill>
                    <a:schemeClr val="accent2"/>
                  </a:solidFill>
                  <a:latin typeface="+mn-lt"/>
                  <a:cs typeface="Calibri" panose="020F0502020204030204" pitchFamily="34" charset="0"/>
                </a:rPr>
                <a:t>2014.10</a:t>
              </a:r>
              <a:endParaRPr lang="zh-CN" altLang="en-US" sz="1867" b="1" dirty="0">
                <a:solidFill>
                  <a:schemeClr val="accent2"/>
                </a:solidFill>
                <a:latin typeface="+mn-lt"/>
                <a:cs typeface="Calibri" panose="020F0502020204030204" pitchFamily="34" charset="0"/>
                <a:sym typeface="宋体" panose="02010600030101010101" pitchFamily="2" charset="-122"/>
              </a:endParaRPr>
            </a:p>
          </p:txBody>
        </p:sp>
      </p:grpSp>
      <p:grpSp>
        <p:nvGrpSpPr>
          <p:cNvPr id="15" name="组合 14"/>
          <p:cNvGrpSpPr/>
          <p:nvPr/>
        </p:nvGrpSpPr>
        <p:grpSpPr>
          <a:xfrm>
            <a:off x="8213375" y="1816244"/>
            <a:ext cx="2762674" cy="1824567"/>
            <a:chOff x="7137286" y="1760567"/>
            <a:chExt cx="2762674" cy="1824567"/>
          </a:xfrm>
        </p:grpSpPr>
        <p:pic>
          <p:nvPicPr>
            <p:cNvPr id="16" name="图片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9353" y="2057794"/>
              <a:ext cx="2400607" cy="1413540"/>
            </a:xfrm>
            <a:prstGeom prst="rect">
              <a:avLst/>
            </a:prstGeom>
            <a:noFill/>
            <a:ln w="28575">
              <a:solidFill>
                <a:schemeClr val="bg1"/>
              </a:solidFill>
              <a:bevel/>
              <a:headEnd/>
              <a:tailEnd/>
            </a:ln>
            <a:extLst>
              <a:ext uri="{909E8E84-426E-40DD-AFC4-6F175D3DCCD1}">
                <a14:hiddenFill xmlns:a14="http://schemas.microsoft.com/office/drawing/2010/main">
                  <a:solidFill>
                    <a:srgbClr val="FFFFFF"/>
                  </a:solidFill>
                </a14:hiddenFill>
              </a:ext>
            </a:extLst>
          </p:spPr>
        </p:pic>
        <p:sp>
          <p:nvSpPr>
            <p:cNvPr id="17" name="TextBox 17"/>
            <p:cNvSpPr>
              <a:spLocks noChangeArrowheads="1"/>
            </p:cNvSpPr>
            <p:nvPr/>
          </p:nvSpPr>
          <p:spPr bwMode="auto">
            <a:xfrm rot="16200000">
              <a:off x="6414830" y="2483023"/>
              <a:ext cx="182456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panose="020B0604020202020204" pitchFamily="34" charset="0"/>
                <a:buNone/>
              </a:pPr>
              <a:r>
                <a:rPr lang="en-US" altLang="zh-CN" sz="1867" b="1" dirty="0" smtClean="0">
                  <a:solidFill>
                    <a:schemeClr val="accent1"/>
                  </a:solidFill>
                  <a:latin typeface="+mn-lt"/>
                  <a:cs typeface="Calibri" panose="020F0502020204030204" pitchFamily="34" charset="0"/>
                </a:rPr>
                <a:t>2015.1</a:t>
              </a:r>
              <a:endParaRPr lang="zh-CN" altLang="en-US" sz="1867" b="1" dirty="0">
                <a:solidFill>
                  <a:schemeClr val="accent1"/>
                </a:solidFill>
                <a:latin typeface="+mn-lt"/>
                <a:cs typeface="Calibri" panose="020F0502020204030204" pitchFamily="34" charset="0"/>
                <a:sym typeface="宋体" panose="02010600030101010101" pitchFamily="2" charset="-122"/>
              </a:endParaRPr>
            </a:p>
          </p:txBody>
        </p:sp>
      </p:grpSp>
      <p:grpSp>
        <p:nvGrpSpPr>
          <p:cNvPr id="18" name="组合 17"/>
          <p:cNvGrpSpPr/>
          <p:nvPr/>
        </p:nvGrpSpPr>
        <p:grpSpPr>
          <a:xfrm>
            <a:off x="8955603" y="3849391"/>
            <a:ext cx="2582864" cy="1824567"/>
            <a:chOff x="9493242" y="2027484"/>
            <a:chExt cx="2582864" cy="1824567"/>
          </a:xfrm>
        </p:grpSpPr>
        <p:pic>
          <p:nvPicPr>
            <p:cNvPr id="19" name="图片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99650" y="2404537"/>
              <a:ext cx="2176456" cy="1341967"/>
            </a:xfrm>
            <a:prstGeom prst="rect">
              <a:avLst/>
            </a:prstGeom>
            <a:noFill/>
            <a:ln w="28575">
              <a:solidFill>
                <a:schemeClr val="bg1"/>
              </a:solidFill>
              <a:bevel/>
              <a:headEnd/>
              <a:tailEnd/>
            </a:ln>
            <a:extLst>
              <a:ext uri="{909E8E84-426E-40DD-AFC4-6F175D3DCCD1}">
                <a14:hiddenFill xmlns:a14="http://schemas.microsoft.com/office/drawing/2010/main">
                  <a:solidFill>
                    <a:srgbClr val="FFFFFF"/>
                  </a:solidFill>
                </a14:hiddenFill>
              </a:ext>
            </a:extLst>
          </p:spPr>
        </p:pic>
        <p:sp>
          <p:nvSpPr>
            <p:cNvPr id="20" name="TextBox 18"/>
            <p:cNvSpPr>
              <a:spLocks noChangeArrowheads="1"/>
            </p:cNvSpPr>
            <p:nvPr/>
          </p:nvSpPr>
          <p:spPr bwMode="auto">
            <a:xfrm rot="16200000">
              <a:off x="8770786" y="2749940"/>
              <a:ext cx="182456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panose="020B0604020202020204" pitchFamily="34" charset="0"/>
                <a:buNone/>
              </a:pPr>
              <a:r>
                <a:rPr lang="en-US" altLang="zh-CN" sz="1867" b="1" dirty="0" smtClean="0">
                  <a:solidFill>
                    <a:schemeClr val="accent2"/>
                  </a:solidFill>
                  <a:latin typeface="+mn-lt"/>
                  <a:cs typeface="Calibri" panose="020F0502020204030204" pitchFamily="34" charset="0"/>
                </a:rPr>
                <a:t>2015.4</a:t>
              </a:r>
              <a:endParaRPr lang="zh-CN" altLang="en-US" sz="1867" b="1" dirty="0">
                <a:solidFill>
                  <a:schemeClr val="accent2"/>
                </a:solidFill>
                <a:latin typeface="+mn-lt"/>
                <a:cs typeface="Calibri" panose="020F0502020204030204" pitchFamily="34" charset="0"/>
                <a:sym typeface="宋体" panose="02010600030101010101" pitchFamily="2" charset="-122"/>
              </a:endParaRPr>
            </a:p>
          </p:txBody>
        </p:sp>
      </p:grpSp>
      <p:sp>
        <p:nvSpPr>
          <p:cNvPr id="21" name="TextBox 19"/>
          <p:cNvSpPr>
            <a:spLocks noChangeArrowheads="1"/>
          </p:cNvSpPr>
          <p:nvPr/>
        </p:nvSpPr>
        <p:spPr bwMode="auto">
          <a:xfrm>
            <a:off x="695780" y="5701508"/>
            <a:ext cx="28008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600" b="1" dirty="0">
                <a:latin typeface="+mn-ea"/>
                <a:ea typeface="+mn-ea"/>
                <a:sym typeface="微软雅黑" panose="020B0503020204020204" pitchFamily="34" charset="-122"/>
              </a:rPr>
              <a:t>请输入您要的内容请输入您要的内容请输入您要的</a:t>
            </a:r>
            <a:r>
              <a:rPr lang="zh-CN" altLang="en-US" sz="1600" b="1" dirty="0" smtClean="0">
                <a:latin typeface="+mn-ea"/>
                <a:ea typeface="+mn-ea"/>
                <a:sym typeface="微软雅黑" panose="020B0503020204020204" pitchFamily="34" charset="-122"/>
              </a:rPr>
              <a:t>内容</a:t>
            </a:r>
            <a:endParaRPr lang="zh-CN" altLang="en-US" sz="1600" b="1" dirty="0">
              <a:latin typeface="+mn-ea"/>
              <a:ea typeface="+mn-ea"/>
              <a:sym typeface="微软雅黑" panose="020B0503020204020204" pitchFamily="34" charset="-122"/>
            </a:endParaRPr>
          </a:p>
        </p:txBody>
      </p:sp>
      <p:grpSp>
        <p:nvGrpSpPr>
          <p:cNvPr id="22" name="组合 21"/>
          <p:cNvGrpSpPr/>
          <p:nvPr/>
        </p:nvGrpSpPr>
        <p:grpSpPr>
          <a:xfrm>
            <a:off x="0" y="3609537"/>
            <a:ext cx="12192000" cy="661780"/>
            <a:chOff x="0" y="3113146"/>
            <a:chExt cx="12192000" cy="661780"/>
          </a:xfrm>
        </p:grpSpPr>
        <p:cxnSp>
          <p:nvCxnSpPr>
            <p:cNvPr id="23" name="直接连接符 22"/>
            <p:cNvCxnSpPr/>
            <p:nvPr/>
          </p:nvCxnSpPr>
          <p:spPr bwMode="auto">
            <a:xfrm>
              <a:off x="0" y="3454880"/>
              <a:ext cx="12192000" cy="0"/>
            </a:xfrm>
            <a:prstGeom prst="line">
              <a:avLst/>
            </a:prstGeom>
            <a:ln w="25400">
              <a:solidFill>
                <a:schemeClr val="tx1"/>
              </a:solidFill>
              <a:prstDash val="sysDot"/>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sp>
          <p:nvSpPr>
            <p:cNvPr id="24" name="椭圆 23"/>
            <p:cNvSpPr/>
            <p:nvPr/>
          </p:nvSpPr>
          <p:spPr bwMode="auto">
            <a:xfrm>
              <a:off x="695550" y="3113146"/>
              <a:ext cx="661780" cy="661780"/>
            </a:xfrm>
            <a:prstGeom prst="ellipse">
              <a:avLst/>
            </a:prstGeom>
            <a:solidFill>
              <a:schemeClr val="accent2">
                <a:alpha val="80000"/>
              </a:schemeClr>
            </a:solidFill>
            <a:ln>
              <a:noFill/>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5" name="椭圆 24"/>
            <p:cNvSpPr/>
            <p:nvPr/>
          </p:nvSpPr>
          <p:spPr bwMode="auto">
            <a:xfrm>
              <a:off x="1882114" y="3229956"/>
              <a:ext cx="428161" cy="428161"/>
            </a:xfrm>
            <a:prstGeom prst="ellipse">
              <a:avLst/>
            </a:prstGeom>
            <a:solidFill>
              <a:schemeClr val="accent2">
                <a:alpha val="80000"/>
              </a:schemeClr>
            </a:solidFill>
            <a:ln>
              <a:noFill/>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buFont typeface="Arial" panose="020B0604020202020204" pitchFamily="34" charset="0"/>
                <a:buNone/>
              </a:pPr>
              <a:endParaRPr lang="zh-CN" altLang="en-US" sz="1800">
                <a:solidFill>
                  <a:schemeClr val="tx1"/>
                </a:solidFill>
                <a:latin typeface="Arial" panose="020B0604020202020204" pitchFamily="34" charset="0"/>
                <a:ea typeface="宋体" panose="02010600030101010101" pitchFamily="2" charset="-122"/>
              </a:endParaRPr>
            </a:p>
          </p:txBody>
        </p:sp>
        <p:sp>
          <p:nvSpPr>
            <p:cNvPr id="26" name="椭圆 25"/>
            <p:cNvSpPr/>
            <p:nvPr/>
          </p:nvSpPr>
          <p:spPr bwMode="auto">
            <a:xfrm>
              <a:off x="2850560" y="3229956"/>
              <a:ext cx="428161" cy="428161"/>
            </a:xfrm>
            <a:prstGeom prst="ellipse">
              <a:avLst/>
            </a:prstGeom>
            <a:solidFill>
              <a:schemeClr val="accent2">
                <a:alpha val="80000"/>
              </a:schemeClr>
            </a:solidFill>
            <a:ln>
              <a:noFill/>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buFont typeface="Arial" panose="020B0604020202020204" pitchFamily="34" charset="0"/>
                <a:buNone/>
              </a:pPr>
              <a:endParaRPr lang="zh-CN" altLang="en-US" sz="1800">
                <a:solidFill>
                  <a:schemeClr val="tx1"/>
                </a:solidFill>
                <a:latin typeface="Arial" panose="020B0604020202020204" pitchFamily="34" charset="0"/>
                <a:ea typeface="宋体" panose="02010600030101010101" pitchFamily="2" charset="-122"/>
              </a:endParaRPr>
            </a:p>
          </p:txBody>
        </p:sp>
        <p:sp>
          <p:nvSpPr>
            <p:cNvPr id="27" name="椭圆 26"/>
            <p:cNvSpPr/>
            <p:nvPr/>
          </p:nvSpPr>
          <p:spPr bwMode="auto">
            <a:xfrm>
              <a:off x="3768641" y="3229956"/>
              <a:ext cx="428161" cy="428161"/>
            </a:xfrm>
            <a:prstGeom prst="ellipse">
              <a:avLst/>
            </a:prstGeom>
            <a:solidFill>
              <a:schemeClr val="accent2">
                <a:alpha val="80000"/>
              </a:schemeClr>
            </a:solidFill>
            <a:ln>
              <a:noFill/>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buFont typeface="Arial" panose="020B0604020202020204" pitchFamily="34" charset="0"/>
                <a:buNone/>
              </a:pPr>
              <a:endParaRPr lang="zh-CN" altLang="en-US" sz="1800">
                <a:solidFill>
                  <a:schemeClr val="tx1"/>
                </a:solidFill>
                <a:latin typeface="Arial" panose="020B0604020202020204" pitchFamily="34" charset="0"/>
                <a:ea typeface="宋体" panose="02010600030101010101" pitchFamily="2" charset="-122"/>
              </a:endParaRPr>
            </a:p>
          </p:txBody>
        </p:sp>
        <p:sp>
          <p:nvSpPr>
            <p:cNvPr id="28" name="椭圆 27"/>
            <p:cNvSpPr/>
            <p:nvPr/>
          </p:nvSpPr>
          <p:spPr bwMode="auto">
            <a:xfrm>
              <a:off x="4631173" y="3113146"/>
              <a:ext cx="661780" cy="661780"/>
            </a:xfrm>
            <a:prstGeom prst="ellipse">
              <a:avLst/>
            </a:prstGeom>
            <a:solidFill>
              <a:schemeClr val="accent3">
                <a:alpha val="80000"/>
              </a:schemeClr>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9" name="椭圆 28"/>
            <p:cNvSpPr/>
            <p:nvPr/>
          </p:nvSpPr>
          <p:spPr bwMode="auto">
            <a:xfrm>
              <a:off x="5738595" y="3229956"/>
              <a:ext cx="428161" cy="428161"/>
            </a:xfrm>
            <a:prstGeom prst="ellipse">
              <a:avLst/>
            </a:prstGeom>
            <a:solidFill>
              <a:schemeClr val="accent3">
                <a:alpha val="80000"/>
              </a:schemeClr>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buFont typeface="Arial" panose="020B0604020202020204" pitchFamily="34" charset="0"/>
                <a:buNone/>
              </a:pPr>
              <a:endParaRPr lang="zh-CN" altLang="en-US" sz="1800">
                <a:solidFill>
                  <a:schemeClr val="tx1"/>
                </a:solidFill>
                <a:latin typeface="Arial" panose="020B0604020202020204" pitchFamily="34" charset="0"/>
                <a:ea typeface="宋体" panose="02010600030101010101" pitchFamily="2" charset="-122"/>
              </a:endParaRPr>
            </a:p>
          </p:txBody>
        </p:sp>
        <p:sp>
          <p:nvSpPr>
            <p:cNvPr id="30" name="椭圆 29"/>
            <p:cNvSpPr/>
            <p:nvPr/>
          </p:nvSpPr>
          <p:spPr bwMode="auto">
            <a:xfrm>
              <a:off x="6630771" y="3229956"/>
              <a:ext cx="428161" cy="428161"/>
            </a:xfrm>
            <a:prstGeom prst="ellipse">
              <a:avLst/>
            </a:prstGeom>
            <a:solidFill>
              <a:schemeClr val="accent3">
                <a:alpha val="80000"/>
              </a:schemeClr>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buFont typeface="Arial" panose="020B0604020202020204" pitchFamily="34" charset="0"/>
                <a:buNone/>
              </a:pPr>
              <a:endParaRPr lang="zh-CN" altLang="en-US" sz="1800">
                <a:solidFill>
                  <a:schemeClr val="tx1"/>
                </a:solidFill>
                <a:latin typeface="Arial" panose="020B0604020202020204" pitchFamily="34" charset="0"/>
                <a:ea typeface="宋体" panose="02010600030101010101" pitchFamily="2" charset="-122"/>
              </a:endParaRPr>
            </a:p>
          </p:txBody>
        </p:sp>
        <p:sp>
          <p:nvSpPr>
            <p:cNvPr id="31" name="椭圆 30"/>
            <p:cNvSpPr/>
            <p:nvPr/>
          </p:nvSpPr>
          <p:spPr bwMode="auto">
            <a:xfrm>
              <a:off x="7559659" y="3229956"/>
              <a:ext cx="428161" cy="428161"/>
            </a:xfrm>
            <a:prstGeom prst="ellipse">
              <a:avLst/>
            </a:prstGeom>
            <a:solidFill>
              <a:schemeClr val="accent3">
                <a:alpha val="80000"/>
              </a:schemeClr>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buFont typeface="Arial" panose="020B0604020202020204" pitchFamily="34" charset="0"/>
                <a:buNone/>
              </a:pPr>
              <a:endParaRPr lang="zh-CN" altLang="en-US" sz="1800">
                <a:solidFill>
                  <a:schemeClr val="tx1"/>
                </a:solidFill>
                <a:latin typeface="Arial" panose="020B0604020202020204" pitchFamily="34" charset="0"/>
                <a:ea typeface="宋体" panose="02010600030101010101" pitchFamily="2" charset="-122"/>
              </a:endParaRPr>
            </a:p>
          </p:txBody>
        </p:sp>
        <p:sp>
          <p:nvSpPr>
            <p:cNvPr id="32" name="椭圆 31"/>
            <p:cNvSpPr/>
            <p:nvPr/>
          </p:nvSpPr>
          <p:spPr bwMode="auto">
            <a:xfrm>
              <a:off x="8402737" y="3113146"/>
              <a:ext cx="661780" cy="661780"/>
            </a:xfrm>
            <a:prstGeom prst="ellipse">
              <a:avLst/>
            </a:prstGeom>
            <a:solidFill>
              <a:srgbClr val="071F65">
                <a:alpha val="80000"/>
              </a:srgb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3" name="椭圆 32"/>
            <p:cNvSpPr/>
            <p:nvPr/>
          </p:nvSpPr>
          <p:spPr bwMode="auto">
            <a:xfrm>
              <a:off x="9430157" y="3229956"/>
              <a:ext cx="428161" cy="428161"/>
            </a:xfrm>
            <a:prstGeom prst="ellipse">
              <a:avLst/>
            </a:prstGeom>
            <a:solidFill>
              <a:srgbClr val="071F65">
                <a:alpha val="80000"/>
              </a:srgb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buFont typeface="Arial" panose="020B0604020202020204" pitchFamily="34" charset="0"/>
                <a:buNone/>
              </a:pPr>
              <a:endParaRPr lang="zh-CN" altLang="en-US" sz="1800">
                <a:solidFill>
                  <a:schemeClr val="tx1"/>
                </a:solidFill>
                <a:latin typeface="Arial" panose="020B0604020202020204" pitchFamily="34" charset="0"/>
                <a:ea typeface="宋体" panose="02010600030101010101" pitchFamily="2" charset="-122"/>
              </a:endParaRPr>
            </a:p>
          </p:txBody>
        </p:sp>
        <p:sp>
          <p:nvSpPr>
            <p:cNvPr id="34" name="椭圆 33"/>
            <p:cNvSpPr/>
            <p:nvPr/>
          </p:nvSpPr>
          <p:spPr bwMode="auto">
            <a:xfrm>
              <a:off x="10322333" y="3229956"/>
              <a:ext cx="428161" cy="428161"/>
            </a:xfrm>
            <a:prstGeom prst="ellipse">
              <a:avLst/>
            </a:prstGeom>
            <a:solidFill>
              <a:srgbClr val="071F65">
                <a:alpha val="80000"/>
              </a:srgb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buFont typeface="Arial" panose="020B0604020202020204" pitchFamily="34" charset="0"/>
                <a:buNone/>
              </a:pPr>
              <a:endParaRPr lang="zh-CN" altLang="en-US" sz="1800">
                <a:solidFill>
                  <a:schemeClr val="tx1"/>
                </a:solidFill>
                <a:latin typeface="Arial" panose="020B0604020202020204" pitchFamily="34" charset="0"/>
                <a:ea typeface="宋体" panose="02010600030101010101" pitchFamily="2" charset="-122"/>
              </a:endParaRPr>
            </a:p>
          </p:txBody>
        </p:sp>
        <p:sp>
          <p:nvSpPr>
            <p:cNvPr id="35" name="椭圆 34"/>
            <p:cNvSpPr/>
            <p:nvPr/>
          </p:nvSpPr>
          <p:spPr bwMode="auto">
            <a:xfrm>
              <a:off x="11215784" y="3229956"/>
              <a:ext cx="428161" cy="428161"/>
            </a:xfrm>
            <a:prstGeom prst="ellipse">
              <a:avLst/>
            </a:prstGeom>
            <a:solidFill>
              <a:srgbClr val="071F65">
                <a:alpha val="80000"/>
              </a:srgb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buFont typeface="Arial" panose="020B0604020202020204" pitchFamily="34" charset="0"/>
                <a:buNone/>
              </a:pPr>
              <a:endParaRPr lang="zh-CN" altLang="en-US" sz="1800">
                <a:solidFill>
                  <a:schemeClr val="tx1"/>
                </a:solidFill>
                <a:latin typeface="Arial" panose="020B0604020202020204" pitchFamily="34" charset="0"/>
                <a:ea typeface="宋体" panose="02010600030101010101" pitchFamily="2" charset="-122"/>
              </a:endParaRPr>
            </a:p>
          </p:txBody>
        </p:sp>
      </p:grpSp>
      <p:grpSp>
        <p:nvGrpSpPr>
          <p:cNvPr id="36" name="组合 35"/>
          <p:cNvGrpSpPr/>
          <p:nvPr/>
        </p:nvGrpSpPr>
        <p:grpSpPr>
          <a:xfrm>
            <a:off x="4728912" y="3828491"/>
            <a:ext cx="2744144" cy="1824567"/>
            <a:chOff x="5102514" y="1593821"/>
            <a:chExt cx="2744144" cy="1824567"/>
          </a:xfrm>
        </p:grpSpPr>
        <p:pic>
          <p:nvPicPr>
            <p:cNvPr id="37" name="图片 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8749" y="2051319"/>
              <a:ext cx="2327909" cy="1318620"/>
            </a:xfrm>
            <a:prstGeom prst="rect">
              <a:avLst/>
            </a:prstGeom>
            <a:noFill/>
            <a:ln w="28575">
              <a:solidFill>
                <a:schemeClr val="bg1"/>
              </a:solidFill>
              <a:bevel/>
              <a:headEnd/>
              <a:tailEnd/>
            </a:ln>
            <a:extLst>
              <a:ext uri="{909E8E84-426E-40DD-AFC4-6F175D3DCCD1}">
                <a14:hiddenFill xmlns:a14="http://schemas.microsoft.com/office/drawing/2010/main">
                  <a:solidFill>
                    <a:srgbClr val="FFFFFF"/>
                  </a:solidFill>
                </a14:hiddenFill>
              </a:ext>
            </a:extLst>
          </p:spPr>
        </p:pic>
        <p:sp>
          <p:nvSpPr>
            <p:cNvPr id="38" name="TextBox 16"/>
            <p:cNvSpPr>
              <a:spLocks noChangeArrowheads="1"/>
            </p:cNvSpPr>
            <p:nvPr/>
          </p:nvSpPr>
          <p:spPr bwMode="auto">
            <a:xfrm rot="16200000">
              <a:off x="4380058" y="2316277"/>
              <a:ext cx="182456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panose="020B0604020202020204" pitchFamily="34" charset="0"/>
                <a:buNone/>
              </a:pPr>
              <a:r>
                <a:rPr lang="en-US" altLang="zh-CN" sz="1867" b="1" dirty="0" smtClean="0">
                  <a:solidFill>
                    <a:schemeClr val="accent1"/>
                  </a:solidFill>
                  <a:latin typeface="+mn-lt"/>
                  <a:cs typeface="Calibri" panose="020F0502020204030204" pitchFamily="34" charset="0"/>
                </a:rPr>
                <a:t>2014.12</a:t>
              </a:r>
              <a:endParaRPr lang="zh-CN" altLang="en-US" sz="1867" b="1" dirty="0">
                <a:solidFill>
                  <a:schemeClr val="accent1"/>
                </a:solidFill>
                <a:latin typeface="+mn-lt"/>
                <a:cs typeface="Calibri" panose="020F0502020204030204" pitchFamily="34" charset="0"/>
                <a:sym typeface="宋体" panose="02010600030101010101" pitchFamily="2" charset="-122"/>
              </a:endParaRPr>
            </a:p>
          </p:txBody>
        </p:sp>
      </p:grpSp>
      <p:sp>
        <p:nvSpPr>
          <p:cNvPr id="40" name="TextBox 19"/>
          <p:cNvSpPr>
            <a:spLocks noChangeArrowheads="1"/>
          </p:cNvSpPr>
          <p:nvPr/>
        </p:nvSpPr>
        <p:spPr bwMode="auto">
          <a:xfrm>
            <a:off x="8219765" y="5721568"/>
            <a:ext cx="28008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1600" b="1" dirty="0">
                <a:latin typeface="+mn-ea"/>
                <a:ea typeface="+mn-ea"/>
                <a:sym typeface="微软雅黑" panose="020B0503020204020204" pitchFamily="34" charset="-122"/>
              </a:rPr>
              <a:t>请输入您要的内容请输入您要的内容请输入您要的</a:t>
            </a:r>
            <a:r>
              <a:rPr lang="zh-CN" altLang="en-US" sz="1600" b="1" dirty="0" smtClean="0">
                <a:latin typeface="+mn-ea"/>
                <a:ea typeface="+mn-ea"/>
                <a:sym typeface="微软雅黑" panose="020B0503020204020204" pitchFamily="34" charset="-122"/>
              </a:rPr>
              <a:t>内容</a:t>
            </a:r>
            <a:endParaRPr lang="zh-CN" altLang="en-US" sz="1600" b="1" dirty="0">
              <a:latin typeface="+mn-ea"/>
              <a:ea typeface="+mn-ea"/>
              <a:sym typeface="微软雅黑" panose="020B0503020204020204" pitchFamily="34" charset="-122"/>
            </a:endParaRPr>
          </a:p>
        </p:txBody>
      </p:sp>
      <p:sp>
        <p:nvSpPr>
          <p:cNvPr id="41"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133904418"/>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42" presetClass="entr" presetSubtype="0" fill="hold" grpId="0" nodeType="withEffect">
                                  <p:stCondLst>
                                    <p:cond delay="10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par>
                                <p:cTn id="19" presetID="14" presetClass="entr" presetSubtype="10" fill="hold" nodeType="withEffect">
                                  <p:stCondLst>
                                    <p:cond delay="150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nodeType="withEffect">
                                  <p:stCondLst>
                                    <p:cond delay="250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par>
                                <p:cTn id="25" presetID="14" presetClass="entr" presetSubtype="10" fill="hold" nodeType="withEffect">
                                  <p:stCondLst>
                                    <p:cond delay="300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nodeType="withEffect">
                                  <p:stCondLst>
                                    <p:cond delay="350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42" presetClass="entr" presetSubtype="0" fill="hold" grpId="0" nodeType="withEffect">
                                  <p:stCondLst>
                                    <p:cond delay="400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anim calcmode="lin" valueType="num">
                                      <p:cBhvr>
                                        <p:cTn id="34" dur="500" fill="hold"/>
                                        <p:tgtEl>
                                          <p:spTgt spid="40"/>
                                        </p:tgtEl>
                                        <p:attrNameLst>
                                          <p:attrName>ppt_x</p:attrName>
                                        </p:attrNameLst>
                                      </p:cBhvr>
                                      <p:tavLst>
                                        <p:tav tm="0">
                                          <p:val>
                                            <p:strVal val="#ppt_x"/>
                                          </p:val>
                                        </p:tav>
                                        <p:tav tm="100000">
                                          <p:val>
                                            <p:strVal val="#ppt_x"/>
                                          </p:val>
                                        </p:tav>
                                      </p:tavLst>
                                    </p:anim>
                                    <p:anim calcmode="lin" valueType="num">
                                      <p:cBhvr>
                                        <p:cTn id="35"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修改历程（时间轴模板</a:t>
            </a:r>
            <a:r>
              <a:rPr lang="en-US" altLang="zh-CN" smtClean="0"/>
              <a:t>2</a:t>
            </a:r>
            <a:r>
              <a:rPr lang="zh-CN" altLang="en-US" smtClean="0"/>
              <a:t>）</a:t>
            </a:r>
            <a:endParaRPr lang="zh-CN" altLang="en-US" dirty="0"/>
          </a:p>
        </p:txBody>
      </p:sp>
      <p:sp>
        <p:nvSpPr>
          <p:cNvPr id="4" name="灯片编号占位符 3"/>
          <p:cNvSpPr>
            <a:spLocks noGrp="1"/>
          </p:cNvSpPr>
          <p:nvPr>
            <p:ph type="sldNum" sz="quarter" idx="12"/>
          </p:nvPr>
        </p:nvSpPr>
        <p:spPr/>
        <p:txBody>
          <a:bodyPr/>
          <a:lstStyle/>
          <a:p>
            <a:fld id="{23DA680B-B80A-2545-AB30-B9870FE9052E}" type="slidenum">
              <a:rPr lang="zh-CN" altLang="en-US" smtClean="0"/>
              <a:pPr/>
              <a:t>26</a:t>
            </a:fld>
            <a:endParaRPr lang="zh-CN" altLang="en-US"/>
          </a:p>
        </p:txBody>
      </p:sp>
      <p:cxnSp>
        <p:nvCxnSpPr>
          <p:cNvPr id="5" name="直接连接符 4"/>
          <p:cNvCxnSpPr/>
          <p:nvPr/>
        </p:nvCxnSpPr>
        <p:spPr>
          <a:xfrm flipH="1">
            <a:off x="0" y="2249918"/>
            <a:ext cx="2995069" cy="0"/>
          </a:xfrm>
          <a:prstGeom prst="line">
            <a:avLst/>
          </a:prstGeom>
          <a:ln w="22225">
            <a:solidFill>
              <a:srgbClr val="071F65"/>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2682621" y="2249918"/>
            <a:ext cx="312448" cy="1605706"/>
          </a:xfrm>
          <a:prstGeom prst="line">
            <a:avLst/>
          </a:prstGeom>
          <a:ln w="22225">
            <a:solidFill>
              <a:srgbClr val="071F65"/>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741861" y="3855624"/>
            <a:ext cx="1589743" cy="506702"/>
          </a:xfrm>
          <a:prstGeom prst="line">
            <a:avLst/>
          </a:prstGeom>
          <a:ln w="22225">
            <a:solidFill>
              <a:srgbClr val="071F65"/>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331604" y="4362326"/>
            <a:ext cx="3591384" cy="459524"/>
          </a:xfrm>
          <a:prstGeom prst="line">
            <a:avLst/>
          </a:prstGeom>
          <a:ln w="22225">
            <a:solidFill>
              <a:srgbClr val="071F65"/>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7922989" y="4821850"/>
            <a:ext cx="4269011" cy="0"/>
          </a:xfrm>
          <a:prstGeom prst="line">
            <a:avLst/>
          </a:prstGeom>
          <a:ln w="22225">
            <a:solidFill>
              <a:srgbClr val="071F65"/>
            </a:solidFill>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2369593" y="1624443"/>
            <a:ext cx="1250950" cy="1252537"/>
          </a:xfrm>
          <a:prstGeom prst="ellipse">
            <a:avLst/>
          </a:prstGeom>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zh-CN" altLang="en-US" sz="1050"/>
          </a:p>
        </p:txBody>
      </p:sp>
      <p:sp>
        <p:nvSpPr>
          <p:cNvPr id="11" name="椭圆 10"/>
          <p:cNvSpPr/>
          <p:nvPr/>
        </p:nvSpPr>
        <p:spPr>
          <a:xfrm>
            <a:off x="2273582" y="3428025"/>
            <a:ext cx="757238" cy="758825"/>
          </a:xfrm>
          <a:prstGeom prst="ellipse">
            <a:avLst/>
          </a:prstGeom>
          <a:solidFill>
            <a:srgbClr val="071F6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CN" altLang="en-US" sz="1050"/>
          </a:p>
        </p:txBody>
      </p:sp>
      <p:sp>
        <p:nvSpPr>
          <p:cNvPr id="12" name="椭圆 11"/>
          <p:cNvSpPr/>
          <p:nvPr/>
        </p:nvSpPr>
        <p:spPr>
          <a:xfrm>
            <a:off x="3825192" y="3807437"/>
            <a:ext cx="1012825" cy="1014413"/>
          </a:xfrm>
          <a:prstGeom prst="ellipse">
            <a:avLst/>
          </a:prstGeom>
          <a:solidFill>
            <a:schemeClr val="bg1">
              <a:lumMod val="50000"/>
            </a:schemeClr>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zh-CN" altLang="en-US" sz="1050"/>
          </a:p>
        </p:txBody>
      </p:sp>
      <p:sp>
        <p:nvSpPr>
          <p:cNvPr id="13" name="椭圆 12"/>
          <p:cNvSpPr/>
          <p:nvPr/>
        </p:nvSpPr>
        <p:spPr>
          <a:xfrm>
            <a:off x="6987157" y="3855624"/>
            <a:ext cx="1871663" cy="1873250"/>
          </a:xfrm>
          <a:prstGeom prst="ellipse">
            <a:avLst/>
          </a:prstGeom>
          <a:solidFill>
            <a:schemeClr val="bg1">
              <a:lumMod val="75000"/>
            </a:schemeClr>
          </a:solidFill>
          <a:ln>
            <a:noFill/>
          </a:ln>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zh-CN" altLang="en-US" sz="1050"/>
          </a:p>
        </p:txBody>
      </p:sp>
      <p:grpSp>
        <p:nvGrpSpPr>
          <p:cNvPr id="14" name="组合 13"/>
          <p:cNvGrpSpPr/>
          <p:nvPr/>
        </p:nvGrpSpPr>
        <p:grpSpPr>
          <a:xfrm>
            <a:off x="3782938" y="1429875"/>
            <a:ext cx="2252540" cy="1538883"/>
            <a:chOff x="2257181" y="2448434"/>
            <a:chExt cx="2252540" cy="1538883"/>
          </a:xfrm>
        </p:grpSpPr>
        <p:sp>
          <p:nvSpPr>
            <p:cNvPr id="15" name="文本框 14"/>
            <p:cNvSpPr txBox="1"/>
            <p:nvPr/>
          </p:nvSpPr>
          <p:spPr>
            <a:xfrm>
              <a:off x="2272250" y="2448434"/>
              <a:ext cx="1422184" cy="461665"/>
            </a:xfrm>
            <a:prstGeom prst="rect">
              <a:avLst/>
            </a:prstGeom>
            <a:noFill/>
          </p:spPr>
          <p:txBody>
            <a:bodyPr wrap="none" rtlCol="0">
              <a:spAutoFit/>
            </a:bodyPr>
            <a:lstStyle/>
            <a:p>
              <a:r>
                <a:rPr lang="zh-CN" altLang="en-US" sz="2400" b="1" dirty="0">
                  <a:solidFill>
                    <a:srgbClr val="071F65"/>
                  </a:solidFill>
                  <a:latin typeface="+mj-ea"/>
                  <a:ea typeface="+mj-ea"/>
                </a:rPr>
                <a:t>输入标题</a:t>
              </a:r>
            </a:p>
          </p:txBody>
        </p:sp>
        <p:sp>
          <p:nvSpPr>
            <p:cNvPr id="16" name="矩形 15"/>
            <p:cNvSpPr/>
            <p:nvPr/>
          </p:nvSpPr>
          <p:spPr>
            <a:xfrm>
              <a:off x="2257181" y="2910099"/>
              <a:ext cx="2252540" cy="1077218"/>
            </a:xfrm>
            <a:prstGeom prst="rect">
              <a:avLst/>
            </a:prstGeom>
          </p:spPr>
          <p:txBody>
            <a:bodyPr wrap="none">
              <a:spAutoFit/>
            </a:bodyPr>
            <a:lstStyle/>
            <a:p>
              <a:r>
                <a:rPr lang="zh-CN" altLang="en-US" sz="1600" b="1" dirty="0" smtClean="0">
                  <a:solidFill>
                    <a:schemeClr val="tx1">
                      <a:lumMod val="50000"/>
                      <a:lumOff val="50000"/>
                    </a:schemeClr>
                  </a:solidFill>
                  <a:latin typeface="+mn-ea"/>
                </a:rPr>
                <a:t>点击这里输入</a:t>
              </a:r>
              <a:r>
                <a:rPr lang="zh-CN" altLang="en-US" sz="1600" b="1" dirty="0">
                  <a:solidFill>
                    <a:schemeClr val="tx1">
                      <a:lumMod val="50000"/>
                      <a:lumOff val="50000"/>
                    </a:schemeClr>
                  </a:solidFill>
                  <a:latin typeface="+mn-ea"/>
                </a:rPr>
                <a:t>文字</a:t>
              </a:r>
              <a:r>
                <a:rPr lang="zh-CN" altLang="en-US" sz="1600" b="1" dirty="0" smtClean="0">
                  <a:solidFill>
                    <a:schemeClr val="tx1">
                      <a:lumMod val="50000"/>
                      <a:lumOff val="50000"/>
                    </a:schemeClr>
                  </a:solidFill>
                  <a:latin typeface="+mn-ea"/>
                </a:rPr>
                <a:t>内容</a:t>
              </a:r>
              <a:endParaRPr lang="en-US" altLang="zh-CN" sz="1600" b="1" dirty="0" smtClean="0">
                <a:solidFill>
                  <a:schemeClr val="tx1">
                    <a:lumMod val="50000"/>
                    <a:lumOff val="50000"/>
                  </a:schemeClr>
                </a:solidFill>
                <a:latin typeface="+mn-ea"/>
              </a:endParaRPr>
            </a:p>
            <a:p>
              <a:r>
                <a:rPr lang="zh-CN" altLang="en-US" sz="1600" b="1" dirty="0">
                  <a:solidFill>
                    <a:schemeClr val="tx1">
                      <a:lumMod val="50000"/>
                      <a:lumOff val="50000"/>
                    </a:schemeClr>
                  </a:solidFill>
                  <a:latin typeface="+mn-ea"/>
                </a:rPr>
                <a:t>点击这里输入文字</a:t>
              </a:r>
              <a:r>
                <a:rPr lang="zh-CN" altLang="en-US" sz="1600" b="1" dirty="0" smtClean="0">
                  <a:solidFill>
                    <a:schemeClr val="tx1">
                      <a:lumMod val="50000"/>
                      <a:lumOff val="50000"/>
                    </a:schemeClr>
                  </a:solidFill>
                  <a:latin typeface="+mn-ea"/>
                </a:rPr>
                <a:t>内容</a:t>
              </a:r>
              <a:endParaRPr lang="en-US" altLang="zh-CN" sz="1600" b="1" dirty="0" smtClean="0">
                <a:solidFill>
                  <a:schemeClr val="tx1">
                    <a:lumMod val="50000"/>
                    <a:lumOff val="50000"/>
                  </a:schemeClr>
                </a:solidFill>
                <a:latin typeface="+mn-ea"/>
              </a:endParaRPr>
            </a:p>
            <a:p>
              <a:r>
                <a:rPr lang="zh-CN" altLang="en-US" sz="1600" b="1" dirty="0">
                  <a:solidFill>
                    <a:schemeClr val="tx1">
                      <a:lumMod val="50000"/>
                      <a:lumOff val="50000"/>
                    </a:schemeClr>
                  </a:solidFill>
                  <a:latin typeface="+mn-ea"/>
                </a:rPr>
                <a:t>点击这里输入文字内容</a:t>
              </a:r>
              <a:endParaRPr lang="en-US" altLang="zh-CN" sz="1600" b="1" dirty="0">
                <a:solidFill>
                  <a:schemeClr val="tx1">
                    <a:lumMod val="50000"/>
                    <a:lumOff val="50000"/>
                  </a:schemeClr>
                </a:solidFill>
                <a:latin typeface="+mn-ea"/>
              </a:endParaRPr>
            </a:p>
            <a:p>
              <a:r>
                <a:rPr lang="zh-CN" altLang="en-US" sz="1600" b="1" dirty="0">
                  <a:solidFill>
                    <a:schemeClr val="tx1">
                      <a:lumMod val="50000"/>
                      <a:lumOff val="50000"/>
                    </a:schemeClr>
                  </a:solidFill>
                  <a:latin typeface="+mn-ea"/>
                </a:rPr>
                <a:t>点击这里输入文字</a:t>
              </a:r>
              <a:r>
                <a:rPr lang="zh-CN" altLang="en-US" sz="1600" b="1" dirty="0" smtClean="0">
                  <a:solidFill>
                    <a:schemeClr val="tx1">
                      <a:lumMod val="50000"/>
                      <a:lumOff val="50000"/>
                    </a:schemeClr>
                  </a:solidFill>
                  <a:latin typeface="+mn-ea"/>
                </a:rPr>
                <a:t>内容</a:t>
              </a:r>
              <a:endParaRPr lang="en-US" altLang="zh-CN" sz="1600" b="1" dirty="0">
                <a:solidFill>
                  <a:schemeClr val="tx1">
                    <a:lumMod val="50000"/>
                    <a:lumOff val="50000"/>
                  </a:schemeClr>
                </a:solidFill>
                <a:latin typeface="+mn-ea"/>
              </a:endParaRPr>
            </a:p>
          </p:txBody>
        </p:sp>
      </p:grpSp>
      <p:grpSp>
        <p:nvGrpSpPr>
          <p:cNvPr id="17" name="组合 16"/>
          <p:cNvGrpSpPr/>
          <p:nvPr/>
        </p:nvGrpSpPr>
        <p:grpSpPr>
          <a:xfrm>
            <a:off x="768283" y="3823072"/>
            <a:ext cx="2252540" cy="1538883"/>
            <a:chOff x="2257181" y="2448434"/>
            <a:chExt cx="2252540" cy="1538883"/>
          </a:xfrm>
        </p:grpSpPr>
        <p:sp>
          <p:nvSpPr>
            <p:cNvPr id="18" name="文本框 17"/>
            <p:cNvSpPr txBox="1"/>
            <p:nvPr/>
          </p:nvSpPr>
          <p:spPr>
            <a:xfrm>
              <a:off x="2272250" y="2448434"/>
              <a:ext cx="1422184" cy="461665"/>
            </a:xfrm>
            <a:prstGeom prst="rect">
              <a:avLst/>
            </a:prstGeom>
            <a:noFill/>
          </p:spPr>
          <p:txBody>
            <a:bodyPr wrap="none" rtlCol="0">
              <a:spAutoFit/>
            </a:bodyPr>
            <a:lstStyle/>
            <a:p>
              <a:r>
                <a:rPr lang="zh-CN" altLang="en-US" sz="2400" b="1" dirty="0">
                  <a:solidFill>
                    <a:srgbClr val="071F65"/>
                  </a:solidFill>
                  <a:latin typeface="+mj-ea"/>
                  <a:ea typeface="+mj-ea"/>
                </a:rPr>
                <a:t>输入标题</a:t>
              </a:r>
            </a:p>
          </p:txBody>
        </p:sp>
        <p:sp>
          <p:nvSpPr>
            <p:cNvPr id="19" name="矩形 18"/>
            <p:cNvSpPr/>
            <p:nvPr/>
          </p:nvSpPr>
          <p:spPr>
            <a:xfrm>
              <a:off x="2257181" y="2910099"/>
              <a:ext cx="2252540" cy="1077218"/>
            </a:xfrm>
            <a:prstGeom prst="rect">
              <a:avLst/>
            </a:prstGeom>
          </p:spPr>
          <p:txBody>
            <a:bodyPr wrap="none">
              <a:spAutoFit/>
            </a:bodyPr>
            <a:lstStyle/>
            <a:p>
              <a:r>
                <a:rPr lang="zh-CN" altLang="en-US" sz="1600" b="1" dirty="0" smtClean="0">
                  <a:solidFill>
                    <a:schemeClr val="tx1">
                      <a:lumMod val="50000"/>
                      <a:lumOff val="50000"/>
                    </a:schemeClr>
                  </a:solidFill>
                  <a:latin typeface="+mn-ea"/>
                </a:rPr>
                <a:t>点击这里输入</a:t>
              </a:r>
              <a:r>
                <a:rPr lang="zh-CN" altLang="en-US" sz="1600" b="1" dirty="0">
                  <a:solidFill>
                    <a:schemeClr val="tx1">
                      <a:lumMod val="50000"/>
                      <a:lumOff val="50000"/>
                    </a:schemeClr>
                  </a:solidFill>
                  <a:latin typeface="+mn-ea"/>
                </a:rPr>
                <a:t>文字</a:t>
              </a:r>
              <a:r>
                <a:rPr lang="zh-CN" altLang="en-US" sz="1600" b="1" dirty="0" smtClean="0">
                  <a:solidFill>
                    <a:schemeClr val="tx1">
                      <a:lumMod val="50000"/>
                      <a:lumOff val="50000"/>
                    </a:schemeClr>
                  </a:solidFill>
                  <a:latin typeface="+mn-ea"/>
                </a:rPr>
                <a:t>内容</a:t>
              </a:r>
              <a:endParaRPr lang="en-US" altLang="zh-CN" sz="1600" b="1" dirty="0" smtClean="0">
                <a:solidFill>
                  <a:schemeClr val="tx1">
                    <a:lumMod val="50000"/>
                    <a:lumOff val="50000"/>
                  </a:schemeClr>
                </a:solidFill>
                <a:latin typeface="+mn-ea"/>
              </a:endParaRPr>
            </a:p>
            <a:p>
              <a:r>
                <a:rPr lang="zh-CN" altLang="en-US" sz="1600" b="1" dirty="0">
                  <a:solidFill>
                    <a:schemeClr val="tx1">
                      <a:lumMod val="50000"/>
                      <a:lumOff val="50000"/>
                    </a:schemeClr>
                  </a:solidFill>
                  <a:latin typeface="+mn-ea"/>
                </a:rPr>
                <a:t>点击这里输入文字</a:t>
              </a:r>
              <a:r>
                <a:rPr lang="zh-CN" altLang="en-US" sz="1600" b="1" dirty="0" smtClean="0">
                  <a:solidFill>
                    <a:schemeClr val="tx1">
                      <a:lumMod val="50000"/>
                      <a:lumOff val="50000"/>
                    </a:schemeClr>
                  </a:solidFill>
                  <a:latin typeface="+mn-ea"/>
                </a:rPr>
                <a:t>内容</a:t>
              </a:r>
              <a:endParaRPr lang="en-US" altLang="zh-CN" sz="1600" b="1" dirty="0" smtClean="0">
                <a:solidFill>
                  <a:schemeClr val="tx1">
                    <a:lumMod val="50000"/>
                    <a:lumOff val="50000"/>
                  </a:schemeClr>
                </a:solidFill>
                <a:latin typeface="+mn-ea"/>
              </a:endParaRPr>
            </a:p>
            <a:p>
              <a:r>
                <a:rPr lang="zh-CN" altLang="en-US" sz="1600" b="1" dirty="0">
                  <a:solidFill>
                    <a:schemeClr val="tx1">
                      <a:lumMod val="50000"/>
                      <a:lumOff val="50000"/>
                    </a:schemeClr>
                  </a:solidFill>
                  <a:latin typeface="+mn-ea"/>
                </a:rPr>
                <a:t>点击这里输入文字内容</a:t>
              </a:r>
              <a:endParaRPr lang="en-US" altLang="zh-CN" sz="1600" b="1" dirty="0">
                <a:solidFill>
                  <a:schemeClr val="tx1">
                    <a:lumMod val="50000"/>
                    <a:lumOff val="50000"/>
                  </a:schemeClr>
                </a:solidFill>
                <a:latin typeface="+mn-ea"/>
              </a:endParaRPr>
            </a:p>
            <a:p>
              <a:r>
                <a:rPr lang="zh-CN" altLang="en-US" sz="1600" b="1" dirty="0">
                  <a:solidFill>
                    <a:schemeClr val="tx1">
                      <a:lumMod val="50000"/>
                      <a:lumOff val="50000"/>
                    </a:schemeClr>
                  </a:solidFill>
                  <a:latin typeface="+mn-ea"/>
                </a:rPr>
                <a:t>点击这里输入文字</a:t>
              </a:r>
              <a:r>
                <a:rPr lang="zh-CN" altLang="en-US" sz="1600" b="1" dirty="0" smtClean="0">
                  <a:solidFill>
                    <a:schemeClr val="tx1">
                      <a:lumMod val="50000"/>
                      <a:lumOff val="50000"/>
                    </a:schemeClr>
                  </a:solidFill>
                  <a:latin typeface="+mn-ea"/>
                </a:rPr>
                <a:t>内容</a:t>
              </a:r>
              <a:endParaRPr lang="en-US" altLang="zh-CN" sz="1600" b="1" dirty="0">
                <a:solidFill>
                  <a:schemeClr val="tx1">
                    <a:lumMod val="50000"/>
                    <a:lumOff val="50000"/>
                  </a:schemeClr>
                </a:solidFill>
                <a:latin typeface="+mn-ea"/>
              </a:endParaRPr>
            </a:p>
          </p:txBody>
        </p:sp>
      </p:grpSp>
      <p:grpSp>
        <p:nvGrpSpPr>
          <p:cNvPr id="20" name="组合 19"/>
          <p:cNvGrpSpPr/>
          <p:nvPr/>
        </p:nvGrpSpPr>
        <p:grpSpPr>
          <a:xfrm>
            <a:off x="4506119" y="4724723"/>
            <a:ext cx="2252540" cy="1538883"/>
            <a:chOff x="2257181" y="2448434"/>
            <a:chExt cx="2252540" cy="1538883"/>
          </a:xfrm>
        </p:grpSpPr>
        <p:sp>
          <p:nvSpPr>
            <p:cNvPr id="21" name="文本框 20"/>
            <p:cNvSpPr txBox="1"/>
            <p:nvPr/>
          </p:nvSpPr>
          <p:spPr>
            <a:xfrm>
              <a:off x="2272250" y="2448434"/>
              <a:ext cx="1422184" cy="461665"/>
            </a:xfrm>
            <a:prstGeom prst="rect">
              <a:avLst/>
            </a:prstGeom>
            <a:noFill/>
          </p:spPr>
          <p:txBody>
            <a:bodyPr wrap="none" rtlCol="0">
              <a:spAutoFit/>
            </a:bodyPr>
            <a:lstStyle/>
            <a:p>
              <a:r>
                <a:rPr lang="zh-CN" altLang="en-US" sz="2400" b="1" dirty="0">
                  <a:solidFill>
                    <a:srgbClr val="071F65"/>
                  </a:solidFill>
                  <a:latin typeface="+mj-ea"/>
                  <a:ea typeface="+mj-ea"/>
                </a:rPr>
                <a:t>输入标题</a:t>
              </a:r>
            </a:p>
          </p:txBody>
        </p:sp>
        <p:sp>
          <p:nvSpPr>
            <p:cNvPr id="22" name="矩形 21"/>
            <p:cNvSpPr/>
            <p:nvPr/>
          </p:nvSpPr>
          <p:spPr>
            <a:xfrm>
              <a:off x="2257181" y="2910099"/>
              <a:ext cx="2252540" cy="1077218"/>
            </a:xfrm>
            <a:prstGeom prst="rect">
              <a:avLst/>
            </a:prstGeom>
          </p:spPr>
          <p:txBody>
            <a:bodyPr wrap="none">
              <a:spAutoFit/>
            </a:bodyPr>
            <a:lstStyle/>
            <a:p>
              <a:r>
                <a:rPr lang="zh-CN" altLang="en-US" sz="1600" b="1" dirty="0" smtClean="0">
                  <a:solidFill>
                    <a:schemeClr val="tx1">
                      <a:lumMod val="50000"/>
                      <a:lumOff val="50000"/>
                    </a:schemeClr>
                  </a:solidFill>
                  <a:latin typeface="+mn-ea"/>
                </a:rPr>
                <a:t>点击这里输入</a:t>
              </a:r>
              <a:r>
                <a:rPr lang="zh-CN" altLang="en-US" sz="1600" b="1" dirty="0">
                  <a:solidFill>
                    <a:schemeClr val="tx1">
                      <a:lumMod val="50000"/>
                      <a:lumOff val="50000"/>
                    </a:schemeClr>
                  </a:solidFill>
                  <a:latin typeface="+mn-ea"/>
                </a:rPr>
                <a:t>文字</a:t>
              </a:r>
              <a:r>
                <a:rPr lang="zh-CN" altLang="en-US" sz="1600" b="1" dirty="0" smtClean="0">
                  <a:solidFill>
                    <a:schemeClr val="tx1">
                      <a:lumMod val="50000"/>
                      <a:lumOff val="50000"/>
                    </a:schemeClr>
                  </a:solidFill>
                  <a:latin typeface="+mn-ea"/>
                </a:rPr>
                <a:t>内容</a:t>
              </a:r>
              <a:endParaRPr lang="en-US" altLang="zh-CN" sz="1600" b="1" dirty="0" smtClean="0">
                <a:solidFill>
                  <a:schemeClr val="tx1">
                    <a:lumMod val="50000"/>
                    <a:lumOff val="50000"/>
                  </a:schemeClr>
                </a:solidFill>
                <a:latin typeface="+mn-ea"/>
              </a:endParaRPr>
            </a:p>
            <a:p>
              <a:r>
                <a:rPr lang="zh-CN" altLang="en-US" sz="1600" b="1" dirty="0">
                  <a:solidFill>
                    <a:schemeClr val="tx1">
                      <a:lumMod val="50000"/>
                      <a:lumOff val="50000"/>
                    </a:schemeClr>
                  </a:solidFill>
                  <a:latin typeface="+mn-ea"/>
                </a:rPr>
                <a:t>点击这里输入文字</a:t>
              </a:r>
              <a:r>
                <a:rPr lang="zh-CN" altLang="en-US" sz="1600" b="1" dirty="0" smtClean="0">
                  <a:solidFill>
                    <a:schemeClr val="tx1">
                      <a:lumMod val="50000"/>
                      <a:lumOff val="50000"/>
                    </a:schemeClr>
                  </a:solidFill>
                  <a:latin typeface="+mn-ea"/>
                </a:rPr>
                <a:t>内容</a:t>
              </a:r>
              <a:endParaRPr lang="en-US" altLang="zh-CN" sz="1600" b="1" dirty="0" smtClean="0">
                <a:solidFill>
                  <a:schemeClr val="tx1">
                    <a:lumMod val="50000"/>
                    <a:lumOff val="50000"/>
                  </a:schemeClr>
                </a:solidFill>
                <a:latin typeface="+mn-ea"/>
              </a:endParaRPr>
            </a:p>
            <a:p>
              <a:r>
                <a:rPr lang="zh-CN" altLang="en-US" sz="1600" b="1" dirty="0">
                  <a:solidFill>
                    <a:schemeClr val="tx1">
                      <a:lumMod val="50000"/>
                      <a:lumOff val="50000"/>
                    </a:schemeClr>
                  </a:solidFill>
                  <a:latin typeface="+mn-ea"/>
                </a:rPr>
                <a:t>点击这里输入文字内容</a:t>
              </a:r>
              <a:endParaRPr lang="en-US" altLang="zh-CN" sz="1600" b="1" dirty="0">
                <a:solidFill>
                  <a:schemeClr val="tx1">
                    <a:lumMod val="50000"/>
                    <a:lumOff val="50000"/>
                  </a:schemeClr>
                </a:solidFill>
                <a:latin typeface="+mn-ea"/>
              </a:endParaRPr>
            </a:p>
            <a:p>
              <a:r>
                <a:rPr lang="zh-CN" altLang="en-US" sz="1600" b="1" dirty="0">
                  <a:solidFill>
                    <a:schemeClr val="tx1">
                      <a:lumMod val="50000"/>
                      <a:lumOff val="50000"/>
                    </a:schemeClr>
                  </a:solidFill>
                  <a:latin typeface="+mn-ea"/>
                </a:rPr>
                <a:t>点击这里输入文字</a:t>
              </a:r>
              <a:r>
                <a:rPr lang="zh-CN" altLang="en-US" sz="1600" b="1" dirty="0" smtClean="0">
                  <a:solidFill>
                    <a:schemeClr val="tx1">
                      <a:lumMod val="50000"/>
                      <a:lumOff val="50000"/>
                    </a:schemeClr>
                  </a:solidFill>
                  <a:latin typeface="+mn-ea"/>
                </a:rPr>
                <a:t>内容</a:t>
              </a:r>
              <a:endParaRPr lang="en-US" altLang="zh-CN" sz="1600" b="1" dirty="0">
                <a:solidFill>
                  <a:schemeClr val="tx1">
                    <a:lumMod val="50000"/>
                    <a:lumOff val="50000"/>
                  </a:schemeClr>
                </a:solidFill>
                <a:latin typeface="+mn-ea"/>
              </a:endParaRPr>
            </a:p>
          </p:txBody>
        </p:sp>
      </p:grpSp>
      <p:grpSp>
        <p:nvGrpSpPr>
          <p:cNvPr id="23" name="组合 22"/>
          <p:cNvGrpSpPr/>
          <p:nvPr/>
        </p:nvGrpSpPr>
        <p:grpSpPr>
          <a:xfrm>
            <a:off x="8755420" y="3037995"/>
            <a:ext cx="2252540" cy="1538883"/>
            <a:chOff x="2257181" y="2448434"/>
            <a:chExt cx="2252540" cy="1538883"/>
          </a:xfrm>
        </p:grpSpPr>
        <p:sp>
          <p:nvSpPr>
            <p:cNvPr id="24" name="文本框 23"/>
            <p:cNvSpPr txBox="1"/>
            <p:nvPr/>
          </p:nvSpPr>
          <p:spPr>
            <a:xfrm>
              <a:off x="2272250" y="2448434"/>
              <a:ext cx="1422184" cy="461665"/>
            </a:xfrm>
            <a:prstGeom prst="rect">
              <a:avLst/>
            </a:prstGeom>
            <a:noFill/>
          </p:spPr>
          <p:txBody>
            <a:bodyPr wrap="none" rtlCol="0">
              <a:spAutoFit/>
            </a:bodyPr>
            <a:lstStyle/>
            <a:p>
              <a:r>
                <a:rPr lang="zh-CN" altLang="en-US" sz="2400" b="1" dirty="0">
                  <a:solidFill>
                    <a:srgbClr val="071F65"/>
                  </a:solidFill>
                  <a:latin typeface="+mj-ea"/>
                  <a:ea typeface="+mj-ea"/>
                </a:rPr>
                <a:t>输入标题</a:t>
              </a:r>
            </a:p>
          </p:txBody>
        </p:sp>
        <p:sp>
          <p:nvSpPr>
            <p:cNvPr id="25" name="矩形 24"/>
            <p:cNvSpPr/>
            <p:nvPr/>
          </p:nvSpPr>
          <p:spPr>
            <a:xfrm>
              <a:off x="2257181" y="2910099"/>
              <a:ext cx="2252540" cy="1077218"/>
            </a:xfrm>
            <a:prstGeom prst="rect">
              <a:avLst/>
            </a:prstGeom>
          </p:spPr>
          <p:txBody>
            <a:bodyPr wrap="none">
              <a:spAutoFit/>
            </a:bodyPr>
            <a:lstStyle/>
            <a:p>
              <a:r>
                <a:rPr lang="zh-CN" altLang="en-US" sz="1600" b="1" dirty="0" smtClean="0">
                  <a:solidFill>
                    <a:schemeClr val="tx1">
                      <a:lumMod val="50000"/>
                      <a:lumOff val="50000"/>
                    </a:schemeClr>
                  </a:solidFill>
                  <a:latin typeface="+mn-ea"/>
                </a:rPr>
                <a:t>点击这里输入</a:t>
              </a:r>
              <a:r>
                <a:rPr lang="zh-CN" altLang="en-US" sz="1600" b="1" dirty="0">
                  <a:solidFill>
                    <a:schemeClr val="tx1">
                      <a:lumMod val="50000"/>
                      <a:lumOff val="50000"/>
                    </a:schemeClr>
                  </a:solidFill>
                  <a:latin typeface="+mn-ea"/>
                </a:rPr>
                <a:t>文字</a:t>
              </a:r>
              <a:r>
                <a:rPr lang="zh-CN" altLang="en-US" sz="1600" b="1" dirty="0" smtClean="0">
                  <a:solidFill>
                    <a:schemeClr val="tx1">
                      <a:lumMod val="50000"/>
                      <a:lumOff val="50000"/>
                    </a:schemeClr>
                  </a:solidFill>
                  <a:latin typeface="+mn-ea"/>
                </a:rPr>
                <a:t>内容</a:t>
              </a:r>
              <a:endParaRPr lang="en-US" altLang="zh-CN" sz="1600" b="1" dirty="0" smtClean="0">
                <a:solidFill>
                  <a:schemeClr val="tx1">
                    <a:lumMod val="50000"/>
                    <a:lumOff val="50000"/>
                  </a:schemeClr>
                </a:solidFill>
                <a:latin typeface="+mn-ea"/>
              </a:endParaRPr>
            </a:p>
            <a:p>
              <a:r>
                <a:rPr lang="zh-CN" altLang="en-US" sz="1600" b="1" dirty="0">
                  <a:solidFill>
                    <a:schemeClr val="tx1">
                      <a:lumMod val="50000"/>
                      <a:lumOff val="50000"/>
                    </a:schemeClr>
                  </a:solidFill>
                  <a:latin typeface="+mn-ea"/>
                </a:rPr>
                <a:t>点击这里输入文字</a:t>
              </a:r>
              <a:r>
                <a:rPr lang="zh-CN" altLang="en-US" sz="1600" b="1" dirty="0" smtClean="0">
                  <a:solidFill>
                    <a:schemeClr val="tx1">
                      <a:lumMod val="50000"/>
                      <a:lumOff val="50000"/>
                    </a:schemeClr>
                  </a:solidFill>
                  <a:latin typeface="+mn-ea"/>
                </a:rPr>
                <a:t>内容</a:t>
              </a:r>
              <a:endParaRPr lang="en-US" altLang="zh-CN" sz="1600" b="1" dirty="0" smtClean="0">
                <a:solidFill>
                  <a:schemeClr val="tx1">
                    <a:lumMod val="50000"/>
                    <a:lumOff val="50000"/>
                  </a:schemeClr>
                </a:solidFill>
                <a:latin typeface="+mn-ea"/>
              </a:endParaRPr>
            </a:p>
            <a:p>
              <a:r>
                <a:rPr lang="zh-CN" altLang="en-US" sz="1600" b="1" dirty="0">
                  <a:solidFill>
                    <a:schemeClr val="tx1">
                      <a:lumMod val="50000"/>
                      <a:lumOff val="50000"/>
                    </a:schemeClr>
                  </a:solidFill>
                  <a:latin typeface="+mn-ea"/>
                </a:rPr>
                <a:t>点击这里输入文字内容</a:t>
              </a:r>
              <a:endParaRPr lang="en-US" altLang="zh-CN" sz="1600" b="1" dirty="0">
                <a:solidFill>
                  <a:schemeClr val="tx1">
                    <a:lumMod val="50000"/>
                    <a:lumOff val="50000"/>
                  </a:schemeClr>
                </a:solidFill>
                <a:latin typeface="+mn-ea"/>
              </a:endParaRPr>
            </a:p>
            <a:p>
              <a:r>
                <a:rPr lang="zh-CN" altLang="en-US" sz="1600" b="1" dirty="0">
                  <a:solidFill>
                    <a:schemeClr val="tx1">
                      <a:lumMod val="50000"/>
                      <a:lumOff val="50000"/>
                    </a:schemeClr>
                  </a:solidFill>
                  <a:latin typeface="+mn-ea"/>
                </a:rPr>
                <a:t>点击这里输入文字</a:t>
              </a:r>
              <a:r>
                <a:rPr lang="zh-CN" altLang="en-US" sz="1600" b="1" dirty="0" smtClean="0">
                  <a:solidFill>
                    <a:schemeClr val="tx1">
                      <a:lumMod val="50000"/>
                      <a:lumOff val="50000"/>
                    </a:schemeClr>
                  </a:solidFill>
                  <a:latin typeface="+mn-ea"/>
                </a:rPr>
                <a:t>内容</a:t>
              </a:r>
              <a:endParaRPr lang="en-US" altLang="zh-CN" sz="1600" b="1" dirty="0">
                <a:solidFill>
                  <a:schemeClr val="tx1">
                    <a:lumMod val="50000"/>
                    <a:lumOff val="50000"/>
                  </a:schemeClr>
                </a:solidFill>
                <a:latin typeface="+mn-ea"/>
              </a:endParaRPr>
            </a:p>
          </p:txBody>
        </p:sp>
      </p:grpSp>
      <p:sp>
        <p:nvSpPr>
          <p:cNvPr id="26"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2405192800"/>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
                                        <p:tgtEl>
                                          <p:spTgt spid="5"/>
                                        </p:tgtEl>
                                      </p:cBhvr>
                                    </p:animEffect>
                                  </p:childTnLst>
                                </p:cTn>
                              </p:par>
                            </p:childTnLst>
                          </p:cTn>
                        </p:par>
                        <p:par>
                          <p:cTn id="8" fill="hold">
                            <p:stCondLst>
                              <p:cond delay="7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200"/>
                            </p:stCondLst>
                            <p:childTnLst>
                              <p:par>
                                <p:cTn id="15" presetID="42"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22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250"/>
                                        <p:tgtEl>
                                          <p:spTgt spid="6"/>
                                        </p:tgtEl>
                                      </p:cBhvr>
                                    </p:animEffect>
                                  </p:childTnLst>
                                </p:cTn>
                              </p:par>
                            </p:childTnLst>
                          </p:cTn>
                        </p:par>
                        <p:par>
                          <p:cTn id="24" fill="hold">
                            <p:stCondLst>
                              <p:cond delay="2450"/>
                            </p:stCondLst>
                            <p:childTnLst>
                              <p:par>
                                <p:cTn id="25" presetID="53" presetClass="entr" presetSubtype="16"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par>
                          <p:cTn id="30" fill="hold">
                            <p:stCondLst>
                              <p:cond delay="2950"/>
                            </p:stCondLst>
                            <p:childTnLst>
                              <p:par>
                                <p:cTn id="31" presetID="42"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3950"/>
                            </p:stCondLst>
                            <p:childTnLst>
                              <p:par>
                                <p:cTn id="37" presetID="22" presetClass="entr" presetSubtype="8"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250"/>
                                        <p:tgtEl>
                                          <p:spTgt spid="7"/>
                                        </p:tgtEl>
                                      </p:cBhvr>
                                    </p:animEffect>
                                  </p:childTnLst>
                                </p:cTn>
                              </p:par>
                            </p:childTnLst>
                          </p:cTn>
                        </p:par>
                        <p:par>
                          <p:cTn id="40" fill="hold">
                            <p:stCondLst>
                              <p:cond delay="4200"/>
                            </p:stCondLst>
                            <p:childTnLst>
                              <p:par>
                                <p:cTn id="41" presetID="53" presetClass="entr" presetSubtype="16"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4700"/>
                            </p:stCondLst>
                            <p:childTnLst>
                              <p:par>
                                <p:cTn id="47" presetID="42" presetClass="entr" presetSubtype="0"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par>
                          <p:cTn id="52" fill="hold">
                            <p:stCondLst>
                              <p:cond delay="5700"/>
                            </p:stCondLst>
                            <p:childTnLst>
                              <p:par>
                                <p:cTn id="53" presetID="22" presetClass="entr" presetSubtype="8"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250"/>
                                        <p:tgtEl>
                                          <p:spTgt spid="8"/>
                                        </p:tgtEl>
                                      </p:cBhvr>
                                    </p:animEffect>
                                  </p:childTnLst>
                                </p:cTn>
                              </p:par>
                            </p:childTnLst>
                          </p:cTn>
                        </p:par>
                        <p:par>
                          <p:cTn id="56" fill="hold">
                            <p:stCondLst>
                              <p:cond delay="5950"/>
                            </p:stCondLst>
                            <p:childTnLst>
                              <p:par>
                                <p:cTn id="57" presetID="53" presetClass="entr" presetSubtype="16"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par>
                          <p:cTn id="62" fill="hold">
                            <p:stCondLst>
                              <p:cond delay="6450"/>
                            </p:stCondLst>
                            <p:childTnLst>
                              <p:par>
                                <p:cTn id="63" presetID="42" presetClass="entr" presetSubtype="0"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1000"/>
                                        <p:tgtEl>
                                          <p:spTgt spid="23"/>
                                        </p:tgtEl>
                                      </p:cBhvr>
                                    </p:animEffect>
                                    <p:anim calcmode="lin" valueType="num">
                                      <p:cBhvr>
                                        <p:cTn id="66" dur="1000" fill="hold"/>
                                        <p:tgtEl>
                                          <p:spTgt spid="23"/>
                                        </p:tgtEl>
                                        <p:attrNameLst>
                                          <p:attrName>ppt_x</p:attrName>
                                        </p:attrNameLst>
                                      </p:cBhvr>
                                      <p:tavLst>
                                        <p:tav tm="0">
                                          <p:val>
                                            <p:strVal val="#ppt_x"/>
                                          </p:val>
                                        </p:tav>
                                        <p:tav tm="100000">
                                          <p:val>
                                            <p:strVal val="#ppt_x"/>
                                          </p:val>
                                        </p:tav>
                                      </p:tavLst>
                                    </p:anim>
                                    <p:anim calcmode="lin" valueType="num">
                                      <p:cBhvr>
                                        <p:cTn id="67" dur="1000" fill="hold"/>
                                        <p:tgtEl>
                                          <p:spTgt spid="23"/>
                                        </p:tgtEl>
                                        <p:attrNameLst>
                                          <p:attrName>ppt_y</p:attrName>
                                        </p:attrNameLst>
                                      </p:cBhvr>
                                      <p:tavLst>
                                        <p:tav tm="0">
                                          <p:val>
                                            <p:strVal val="#ppt_y+.1"/>
                                          </p:val>
                                        </p:tav>
                                        <p:tav tm="100000">
                                          <p:val>
                                            <p:strVal val="#ppt_y"/>
                                          </p:val>
                                        </p:tav>
                                      </p:tavLst>
                                    </p:anim>
                                  </p:childTnLst>
                                </p:cTn>
                              </p:par>
                            </p:childTnLst>
                          </p:cTn>
                        </p:par>
                        <p:par>
                          <p:cTn id="68" fill="hold">
                            <p:stCondLst>
                              <p:cond delay="7450"/>
                            </p:stCondLst>
                            <p:childTnLst>
                              <p:par>
                                <p:cTn id="69" presetID="22" presetClass="entr" presetSubtype="8" fill="hold" nodeType="after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修改历程（时间轴模板</a:t>
            </a:r>
            <a:r>
              <a:rPr lang="en-US" altLang="zh-CN" smtClean="0"/>
              <a:t>3</a:t>
            </a:r>
            <a:r>
              <a:rPr lang="zh-CN" altLang="en-US" smtClean="0"/>
              <a:t>）</a:t>
            </a:r>
            <a:endParaRPr lang="zh-CN" altLang="en-US" dirty="0"/>
          </a:p>
        </p:txBody>
      </p:sp>
      <p:sp>
        <p:nvSpPr>
          <p:cNvPr id="4" name="灯片编号占位符 3"/>
          <p:cNvSpPr>
            <a:spLocks noGrp="1"/>
          </p:cNvSpPr>
          <p:nvPr>
            <p:ph type="sldNum" sz="quarter" idx="12"/>
          </p:nvPr>
        </p:nvSpPr>
        <p:spPr/>
        <p:txBody>
          <a:bodyPr/>
          <a:lstStyle/>
          <a:p>
            <a:fld id="{23DA680B-B80A-2545-AB30-B9870FE9052E}" type="slidenum">
              <a:rPr lang="zh-CN" altLang="en-US" smtClean="0"/>
              <a:pPr/>
              <a:t>27</a:t>
            </a:fld>
            <a:endParaRPr lang="zh-CN" altLang="en-US"/>
          </a:p>
        </p:txBody>
      </p:sp>
      <p:grpSp>
        <p:nvGrpSpPr>
          <p:cNvPr id="5" name="Group 11"/>
          <p:cNvGrpSpPr>
            <a:grpSpLocks/>
          </p:cNvGrpSpPr>
          <p:nvPr/>
        </p:nvGrpSpPr>
        <p:grpSpPr bwMode="auto">
          <a:xfrm>
            <a:off x="8388350" y="2463800"/>
            <a:ext cx="1955800" cy="1955800"/>
            <a:chOff x="0" y="0"/>
            <a:chExt cx="1232" cy="1232"/>
          </a:xfrm>
        </p:grpSpPr>
        <p:sp>
          <p:nvSpPr>
            <p:cNvPr id="6" name="Freeform 3"/>
            <p:cNvSpPr>
              <a:spLocks noEditPoints="1" noChangeArrowheads="1"/>
            </p:cNvSpPr>
            <p:nvPr/>
          </p:nvSpPr>
          <p:spPr bwMode="auto">
            <a:xfrm>
              <a:off x="432" y="432"/>
              <a:ext cx="368" cy="368"/>
            </a:xfrm>
            <a:custGeom>
              <a:avLst/>
              <a:gdLst>
                <a:gd name="T0" fmla="*/ 0 w 368"/>
                <a:gd name="T1" fmla="*/ 184 h 368"/>
                <a:gd name="T2" fmla="*/ 4 w 368"/>
                <a:gd name="T3" fmla="*/ 222 h 368"/>
                <a:gd name="T4" fmla="*/ 14 w 368"/>
                <a:gd name="T5" fmla="*/ 256 h 368"/>
                <a:gd name="T6" fmla="*/ 32 w 368"/>
                <a:gd name="T7" fmla="*/ 286 h 368"/>
                <a:gd name="T8" fmla="*/ 54 w 368"/>
                <a:gd name="T9" fmla="*/ 314 h 368"/>
                <a:gd name="T10" fmla="*/ 82 w 368"/>
                <a:gd name="T11" fmla="*/ 336 h 368"/>
                <a:gd name="T12" fmla="*/ 112 w 368"/>
                <a:gd name="T13" fmla="*/ 354 h 368"/>
                <a:gd name="T14" fmla="*/ 146 w 368"/>
                <a:gd name="T15" fmla="*/ 364 h 368"/>
                <a:gd name="T16" fmla="*/ 184 w 368"/>
                <a:gd name="T17" fmla="*/ 368 h 368"/>
                <a:gd name="T18" fmla="*/ 222 w 368"/>
                <a:gd name="T19" fmla="*/ 364 h 368"/>
                <a:gd name="T20" fmla="*/ 256 w 368"/>
                <a:gd name="T21" fmla="*/ 354 h 368"/>
                <a:gd name="T22" fmla="*/ 286 w 368"/>
                <a:gd name="T23" fmla="*/ 336 h 368"/>
                <a:gd name="T24" fmla="*/ 314 w 368"/>
                <a:gd name="T25" fmla="*/ 314 h 368"/>
                <a:gd name="T26" fmla="*/ 336 w 368"/>
                <a:gd name="T27" fmla="*/ 286 h 368"/>
                <a:gd name="T28" fmla="*/ 354 w 368"/>
                <a:gd name="T29" fmla="*/ 256 h 368"/>
                <a:gd name="T30" fmla="*/ 364 w 368"/>
                <a:gd name="T31" fmla="*/ 222 h 368"/>
                <a:gd name="T32" fmla="*/ 368 w 368"/>
                <a:gd name="T33" fmla="*/ 184 h 368"/>
                <a:gd name="T34" fmla="*/ 364 w 368"/>
                <a:gd name="T35" fmla="*/ 146 h 368"/>
                <a:gd name="T36" fmla="*/ 354 w 368"/>
                <a:gd name="T37" fmla="*/ 112 h 368"/>
                <a:gd name="T38" fmla="*/ 336 w 368"/>
                <a:gd name="T39" fmla="*/ 82 h 368"/>
                <a:gd name="T40" fmla="*/ 314 w 368"/>
                <a:gd name="T41" fmla="*/ 54 h 368"/>
                <a:gd name="T42" fmla="*/ 286 w 368"/>
                <a:gd name="T43" fmla="*/ 32 h 368"/>
                <a:gd name="T44" fmla="*/ 256 w 368"/>
                <a:gd name="T45" fmla="*/ 14 h 368"/>
                <a:gd name="T46" fmla="*/ 222 w 368"/>
                <a:gd name="T47" fmla="*/ 4 h 368"/>
                <a:gd name="T48" fmla="*/ 184 w 368"/>
                <a:gd name="T49" fmla="*/ 0 h 368"/>
                <a:gd name="T50" fmla="*/ 146 w 368"/>
                <a:gd name="T51" fmla="*/ 4 h 368"/>
                <a:gd name="T52" fmla="*/ 112 w 368"/>
                <a:gd name="T53" fmla="*/ 14 h 368"/>
                <a:gd name="T54" fmla="*/ 82 w 368"/>
                <a:gd name="T55" fmla="*/ 32 h 368"/>
                <a:gd name="T56" fmla="*/ 54 w 368"/>
                <a:gd name="T57" fmla="*/ 54 h 368"/>
                <a:gd name="T58" fmla="*/ 32 w 368"/>
                <a:gd name="T59" fmla="*/ 82 h 368"/>
                <a:gd name="T60" fmla="*/ 14 w 368"/>
                <a:gd name="T61" fmla="*/ 112 h 368"/>
                <a:gd name="T62" fmla="*/ 4 w 368"/>
                <a:gd name="T63" fmla="*/ 146 h 368"/>
                <a:gd name="T64" fmla="*/ 0 w 368"/>
                <a:gd name="T65" fmla="*/ 184 h 368"/>
                <a:gd name="T66" fmla="*/ 80 w 368"/>
                <a:gd name="T67" fmla="*/ 184 h 368"/>
                <a:gd name="T68" fmla="*/ 88 w 368"/>
                <a:gd name="T69" fmla="*/ 144 h 368"/>
                <a:gd name="T70" fmla="*/ 110 w 368"/>
                <a:gd name="T71" fmla="*/ 110 h 368"/>
                <a:gd name="T72" fmla="*/ 144 w 368"/>
                <a:gd name="T73" fmla="*/ 88 h 368"/>
                <a:gd name="T74" fmla="*/ 184 w 368"/>
                <a:gd name="T75" fmla="*/ 80 h 368"/>
                <a:gd name="T76" fmla="*/ 224 w 368"/>
                <a:gd name="T77" fmla="*/ 88 h 368"/>
                <a:gd name="T78" fmla="*/ 258 w 368"/>
                <a:gd name="T79" fmla="*/ 110 h 368"/>
                <a:gd name="T80" fmla="*/ 280 w 368"/>
                <a:gd name="T81" fmla="*/ 144 h 368"/>
                <a:gd name="T82" fmla="*/ 288 w 368"/>
                <a:gd name="T83" fmla="*/ 184 h 368"/>
                <a:gd name="T84" fmla="*/ 280 w 368"/>
                <a:gd name="T85" fmla="*/ 224 h 368"/>
                <a:gd name="T86" fmla="*/ 258 w 368"/>
                <a:gd name="T87" fmla="*/ 258 h 368"/>
                <a:gd name="T88" fmla="*/ 224 w 368"/>
                <a:gd name="T89" fmla="*/ 280 h 368"/>
                <a:gd name="T90" fmla="*/ 184 w 368"/>
                <a:gd name="T91" fmla="*/ 288 h 368"/>
                <a:gd name="T92" fmla="*/ 144 w 368"/>
                <a:gd name="T93" fmla="*/ 280 h 368"/>
                <a:gd name="T94" fmla="*/ 110 w 368"/>
                <a:gd name="T95" fmla="*/ 258 h 368"/>
                <a:gd name="T96" fmla="*/ 88 w 368"/>
                <a:gd name="T97" fmla="*/ 224 h 368"/>
                <a:gd name="T98" fmla="*/ 80 w 368"/>
                <a:gd name="T99" fmla="*/ 184 h 3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8"/>
                <a:gd name="T151" fmla="*/ 0 h 368"/>
                <a:gd name="T152" fmla="*/ 368 w 368"/>
                <a:gd name="T153" fmla="*/ 368 h 3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8" h="368">
                  <a:moveTo>
                    <a:pt x="0" y="184"/>
                  </a:moveTo>
                  <a:lnTo>
                    <a:pt x="0" y="184"/>
                  </a:lnTo>
                  <a:lnTo>
                    <a:pt x="0" y="202"/>
                  </a:lnTo>
                  <a:lnTo>
                    <a:pt x="4" y="222"/>
                  </a:lnTo>
                  <a:lnTo>
                    <a:pt x="8" y="238"/>
                  </a:lnTo>
                  <a:lnTo>
                    <a:pt x="14" y="256"/>
                  </a:lnTo>
                  <a:lnTo>
                    <a:pt x="22" y="272"/>
                  </a:lnTo>
                  <a:lnTo>
                    <a:pt x="32" y="286"/>
                  </a:lnTo>
                  <a:lnTo>
                    <a:pt x="42" y="300"/>
                  </a:lnTo>
                  <a:lnTo>
                    <a:pt x="54" y="314"/>
                  </a:lnTo>
                  <a:lnTo>
                    <a:pt x="68" y="326"/>
                  </a:lnTo>
                  <a:lnTo>
                    <a:pt x="82" y="336"/>
                  </a:lnTo>
                  <a:lnTo>
                    <a:pt x="96" y="346"/>
                  </a:lnTo>
                  <a:lnTo>
                    <a:pt x="112" y="354"/>
                  </a:lnTo>
                  <a:lnTo>
                    <a:pt x="130" y="360"/>
                  </a:lnTo>
                  <a:lnTo>
                    <a:pt x="146" y="364"/>
                  </a:lnTo>
                  <a:lnTo>
                    <a:pt x="166" y="368"/>
                  </a:lnTo>
                  <a:lnTo>
                    <a:pt x="184" y="368"/>
                  </a:lnTo>
                  <a:lnTo>
                    <a:pt x="202" y="368"/>
                  </a:lnTo>
                  <a:lnTo>
                    <a:pt x="222" y="364"/>
                  </a:lnTo>
                  <a:lnTo>
                    <a:pt x="238" y="360"/>
                  </a:lnTo>
                  <a:lnTo>
                    <a:pt x="256" y="354"/>
                  </a:lnTo>
                  <a:lnTo>
                    <a:pt x="272" y="346"/>
                  </a:lnTo>
                  <a:lnTo>
                    <a:pt x="286" y="336"/>
                  </a:lnTo>
                  <a:lnTo>
                    <a:pt x="300" y="326"/>
                  </a:lnTo>
                  <a:lnTo>
                    <a:pt x="314" y="314"/>
                  </a:lnTo>
                  <a:lnTo>
                    <a:pt x="326" y="300"/>
                  </a:lnTo>
                  <a:lnTo>
                    <a:pt x="336" y="286"/>
                  </a:lnTo>
                  <a:lnTo>
                    <a:pt x="346" y="272"/>
                  </a:lnTo>
                  <a:lnTo>
                    <a:pt x="354" y="256"/>
                  </a:lnTo>
                  <a:lnTo>
                    <a:pt x="360" y="238"/>
                  </a:lnTo>
                  <a:lnTo>
                    <a:pt x="364" y="222"/>
                  </a:lnTo>
                  <a:lnTo>
                    <a:pt x="368" y="202"/>
                  </a:lnTo>
                  <a:lnTo>
                    <a:pt x="368" y="184"/>
                  </a:lnTo>
                  <a:lnTo>
                    <a:pt x="368" y="166"/>
                  </a:lnTo>
                  <a:lnTo>
                    <a:pt x="364" y="146"/>
                  </a:lnTo>
                  <a:lnTo>
                    <a:pt x="360" y="130"/>
                  </a:lnTo>
                  <a:lnTo>
                    <a:pt x="354" y="112"/>
                  </a:lnTo>
                  <a:lnTo>
                    <a:pt x="346" y="96"/>
                  </a:lnTo>
                  <a:lnTo>
                    <a:pt x="336" y="82"/>
                  </a:lnTo>
                  <a:lnTo>
                    <a:pt x="326" y="68"/>
                  </a:lnTo>
                  <a:lnTo>
                    <a:pt x="314" y="54"/>
                  </a:lnTo>
                  <a:lnTo>
                    <a:pt x="300" y="42"/>
                  </a:lnTo>
                  <a:lnTo>
                    <a:pt x="286" y="32"/>
                  </a:lnTo>
                  <a:lnTo>
                    <a:pt x="272" y="22"/>
                  </a:lnTo>
                  <a:lnTo>
                    <a:pt x="256" y="14"/>
                  </a:lnTo>
                  <a:lnTo>
                    <a:pt x="238" y="8"/>
                  </a:lnTo>
                  <a:lnTo>
                    <a:pt x="222" y="4"/>
                  </a:lnTo>
                  <a:lnTo>
                    <a:pt x="202" y="0"/>
                  </a:lnTo>
                  <a:lnTo>
                    <a:pt x="184" y="0"/>
                  </a:lnTo>
                  <a:lnTo>
                    <a:pt x="166" y="0"/>
                  </a:lnTo>
                  <a:lnTo>
                    <a:pt x="146" y="4"/>
                  </a:lnTo>
                  <a:lnTo>
                    <a:pt x="130" y="8"/>
                  </a:lnTo>
                  <a:lnTo>
                    <a:pt x="112" y="14"/>
                  </a:lnTo>
                  <a:lnTo>
                    <a:pt x="96" y="22"/>
                  </a:lnTo>
                  <a:lnTo>
                    <a:pt x="82" y="32"/>
                  </a:lnTo>
                  <a:lnTo>
                    <a:pt x="68" y="42"/>
                  </a:lnTo>
                  <a:lnTo>
                    <a:pt x="54" y="54"/>
                  </a:lnTo>
                  <a:lnTo>
                    <a:pt x="42" y="68"/>
                  </a:lnTo>
                  <a:lnTo>
                    <a:pt x="32" y="82"/>
                  </a:lnTo>
                  <a:lnTo>
                    <a:pt x="22" y="96"/>
                  </a:lnTo>
                  <a:lnTo>
                    <a:pt x="14" y="112"/>
                  </a:lnTo>
                  <a:lnTo>
                    <a:pt x="8" y="130"/>
                  </a:lnTo>
                  <a:lnTo>
                    <a:pt x="4" y="146"/>
                  </a:lnTo>
                  <a:lnTo>
                    <a:pt x="0" y="166"/>
                  </a:lnTo>
                  <a:lnTo>
                    <a:pt x="0" y="184"/>
                  </a:lnTo>
                  <a:close/>
                  <a:moveTo>
                    <a:pt x="80" y="184"/>
                  </a:moveTo>
                  <a:lnTo>
                    <a:pt x="80" y="184"/>
                  </a:lnTo>
                  <a:lnTo>
                    <a:pt x="82" y="164"/>
                  </a:lnTo>
                  <a:lnTo>
                    <a:pt x="88" y="144"/>
                  </a:lnTo>
                  <a:lnTo>
                    <a:pt x="98" y="126"/>
                  </a:lnTo>
                  <a:lnTo>
                    <a:pt x="110" y="110"/>
                  </a:lnTo>
                  <a:lnTo>
                    <a:pt x="126" y="98"/>
                  </a:lnTo>
                  <a:lnTo>
                    <a:pt x="144" y="88"/>
                  </a:lnTo>
                  <a:lnTo>
                    <a:pt x="164" y="82"/>
                  </a:lnTo>
                  <a:lnTo>
                    <a:pt x="184" y="80"/>
                  </a:lnTo>
                  <a:lnTo>
                    <a:pt x="204" y="82"/>
                  </a:lnTo>
                  <a:lnTo>
                    <a:pt x="224" y="88"/>
                  </a:lnTo>
                  <a:lnTo>
                    <a:pt x="242" y="98"/>
                  </a:lnTo>
                  <a:lnTo>
                    <a:pt x="258" y="110"/>
                  </a:lnTo>
                  <a:lnTo>
                    <a:pt x="270" y="126"/>
                  </a:lnTo>
                  <a:lnTo>
                    <a:pt x="280" y="144"/>
                  </a:lnTo>
                  <a:lnTo>
                    <a:pt x="286" y="164"/>
                  </a:lnTo>
                  <a:lnTo>
                    <a:pt x="288" y="184"/>
                  </a:lnTo>
                  <a:lnTo>
                    <a:pt x="286" y="204"/>
                  </a:lnTo>
                  <a:lnTo>
                    <a:pt x="280" y="224"/>
                  </a:lnTo>
                  <a:lnTo>
                    <a:pt x="270" y="242"/>
                  </a:lnTo>
                  <a:lnTo>
                    <a:pt x="258" y="258"/>
                  </a:lnTo>
                  <a:lnTo>
                    <a:pt x="242" y="270"/>
                  </a:lnTo>
                  <a:lnTo>
                    <a:pt x="224" y="280"/>
                  </a:lnTo>
                  <a:lnTo>
                    <a:pt x="204" y="286"/>
                  </a:lnTo>
                  <a:lnTo>
                    <a:pt x="184" y="288"/>
                  </a:lnTo>
                  <a:lnTo>
                    <a:pt x="164" y="286"/>
                  </a:lnTo>
                  <a:lnTo>
                    <a:pt x="144" y="280"/>
                  </a:lnTo>
                  <a:lnTo>
                    <a:pt x="126" y="270"/>
                  </a:lnTo>
                  <a:lnTo>
                    <a:pt x="110" y="258"/>
                  </a:lnTo>
                  <a:lnTo>
                    <a:pt x="98" y="242"/>
                  </a:lnTo>
                  <a:lnTo>
                    <a:pt x="88" y="224"/>
                  </a:lnTo>
                  <a:lnTo>
                    <a:pt x="82" y="204"/>
                  </a:lnTo>
                  <a:lnTo>
                    <a:pt x="80" y="184"/>
                  </a:lnTo>
                  <a:close/>
                </a:path>
              </a:pathLst>
            </a:custGeom>
            <a:solidFill>
              <a:srgbClr val="071F65"/>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solidFill>
                  <a:srgbClr val="000000"/>
                </a:solidFill>
                <a:sym typeface="宋体" pitchFamily="2" charset="-122"/>
              </a:endParaRPr>
            </a:p>
          </p:txBody>
        </p:sp>
        <p:sp>
          <p:nvSpPr>
            <p:cNvPr id="7" name="Freeform 4"/>
            <p:cNvSpPr>
              <a:spLocks noEditPoints="1" noChangeArrowheads="1"/>
            </p:cNvSpPr>
            <p:nvPr/>
          </p:nvSpPr>
          <p:spPr bwMode="auto">
            <a:xfrm>
              <a:off x="288" y="288"/>
              <a:ext cx="656" cy="656"/>
            </a:xfrm>
            <a:custGeom>
              <a:avLst/>
              <a:gdLst>
                <a:gd name="T0" fmla="*/ 2 w 656"/>
                <a:gd name="T1" fmla="*/ 362 h 656"/>
                <a:gd name="T2" fmla="*/ 26 w 656"/>
                <a:gd name="T3" fmla="*/ 456 h 656"/>
                <a:gd name="T4" fmla="*/ 74 w 656"/>
                <a:gd name="T5" fmla="*/ 536 h 656"/>
                <a:gd name="T6" fmla="*/ 144 w 656"/>
                <a:gd name="T7" fmla="*/ 600 h 656"/>
                <a:gd name="T8" fmla="*/ 230 w 656"/>
                <a:gd name="T9" fmla="*/ 642 h 656"/>
                <a:gd name="T10" fmla="*/ 328 w 656"/>
                <a:gd name="T11" fmla="*/ 656 h 656"/>
                <a:gd name="T12" fmla="*/ 426 w 656"/>
                <a:gd name="T13" fmla="*/ 642 h 656"/>
                <a:gd name="T14" fmla="*/ 512 w 656"/>
                <a:gd name="T15" fmla="*/ 600 h 656"/>
                <a:gd name="T16" fmla="*/ 582 w 656"/>
                <a:gd name="T17" fmla="*/ 536 h 656"/>
                <a:gd name="T18" fmla="*/ 630 w 656"/>
                <a:gd name="T19" fmla="*/ 456 h 656"/>
                <a:gd name="T20" fmla="*/ 654 w 656"/>
                <a:gd name="T21" fmla="*/ 362 h 656"/>
                <a:gd name="T22" fmla="*/ 650 w 656"/>
                <a:gd name="T23" fmla="*/ 262 h 656"/>
                <a:gd name="T24" fmla="*/ 616 w 656"/>
                <a:gd name="T25" fmla="*/ 172 h 656"/>
                <a:gd name="T26" fmla="*/ 560 w 656"/>
                <a:gd name="T27" fmla="*/ 96 h 656"/>
                <a:gd name="T28" fmla="*/ 484 w 656"/>
                <a:gd name="T29" fmla="*/ 40 h 656"/>
                <a:gd name="T30" fmla="*/ 394 w 656"/>
                <a:gd name="T31" fmla="*/ 6 h 656"/>
                <a:gd name="T32" fmla="*/ 294 w 656"/>
                <a:gd name="T33" fmla="*/ 2 h 656"/>
                <a:gd name="T34" fmla="*/ 200 w 656"/>
                <a:gd name="T35" fmla="*/ 26 h 656"/>
                <a:gd name="T36" fmla="*/ 120 w 656"/>
                <a:gd name="T37" fmla="*/ 74 h 656"/>
                <a:gd name="T38" fmla="*/ 56 w 656"/>
                <a:gd name="T39" fmla="*/ 144 h 656"/>
                <a:gd name="T40" fmla="*/ 14 w 656"/>
                <a:gd name="T41" fmla="*/ 230 h 656"/>
                <a:gd name="T42" fmla="*/ 0 w 656"/>
                <a:gd name="T43" fmla="*/ 328 h 656"/>
                <a:gd name="T44" fmla="*/ 82 w 656"/>
                <a:gd name="T45" fmla="*/ 302 h 656"/>
                <a:gd name="T46" fmla="*/ 100 w 656"/>
                <a:gd name="T47" fmla="*/ 232 h 656"/>
                <a:gd name="T48" fmla="*/ 136 w 656"/>
                <a:gd name="T49" fmla="*/ 170 h 656"/>
                <a:gd name="T50" fmla="*/ 190 w 656"/>
                <a:gd name="T51" fmla="*/ 122 h 656"/>
                <a:gd name="T52" fmla="*/ 254 w 656"/>
                <a:gd name="T53" fmla="*/ 92 h 656"/>
                <a:gd name="T54" fmla="*/ 328 w 656"/>
                <a:gd name="T55" fmla="*/ 80 h 656"/>
                <a:gd name="T56" fmla="*/ 402 w 656"/>
                <a:gd name="T57" fmla="*/ 92 h 656"/>
                <a:gd name="T58" fmla="*/ 466 w 656"/>
                <a:gd name="T59" fmla="*/ 122 h 656"/>
                <a:gd name="T60" fmla="*/ 520 w 656"/>
                <a:gd name="T61" fmla="*/ 170 h 656"/>
                <a:gd name="T62" fmla="*/ 556 w 656"/>
                <a:gd name="T63" fmla="*/ 232 h 656"/>
                <a:gd name="T64" fmla="*/ 574 w 656"/>
                <a:gd name="T65" fmla="*/ 302 h 656"/>
                <a:gd name="T66" fmla="*/ 570 w 656"/>
                <a:gd name="T67" fmla="*/ 378 h 656"/>
                <a:gd name="T68" fmla="*/ 546 w 656"/>
                <a:gd name="T69" fmla="*/ 446 h 656"/>
                <a:gd name="T70" fmla="*/ 504 w 656"/>
                <a:gd name="T71" fmla="*/ 504 h 656"/>
                <a:gd name="T72" fmla="*/ 446 w 656"/>
                <a:gd name="T73" fmla="*/ 546 h 656"/>
                <a:gd name="T74" fmla="*/ 378 w 656"/>
                <a:gd name="T75" fmla="*/ 570 h 656"/>
                <a:gd name="T76" fmla="*/ 302 w 656"/>
                <a:gd name="T77" fmla="*/ 574 h 656"/>
                <a:gd name="T78" fmla="*/ 232 w 656"/>
                <a:gd name="T79" fmla="*/ 556 h 656"/>
                <a:gd name="T80" fmla="*/ 170 w 656"/>
                <a:gd name="T81" fmla="*/ 520 h 656"/>
                <a:gd name="T82" fmla="*/ 122 w 656"/>
                <a:gd name="T83" fmla="*/ 466 h 656"/>
                <a:gd name="T84" fmla="*/ 92 w 656"/>
                <a:gd name="T85" fmla="*/ 402 h 656"/>
                <a:gd name="T86" fmla="*/ 80 w 656"/>
                <a:gd name="T87" fmla="*/ 328 h 6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56"/>
                <a:gd name="T133" fmla="*/ 0 h 656"/>
                <a:gd name="T134" fmla="*/ 656 w 656"/>
                <a:gd name="T135" fmla="*/ 656 h 65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56" h="656">
                  <a:moveTo>
                    <a:pt x="0" y="328"/>
                  </a:moveTo>
                  <a:lnTo>
                    <a:pt x="0" y="328"/>
                  </a:lnTo>
                  <a:lnTo>
                    <a:pt x="2" y="362"/>
                  </a:lnTo>
                  <a:lnTo>
                    <a:pt x="6" y="394"/>
                  </a:lnTo>
                  <a:lnTo>
                    <a:pt x="14" y="426"/>
                  </a:lnTo>
                  <a:lnTo>
                    <a:pt x="26" y="456"/>
                  </a:lnTo>
                  <a:lnTo>
                    <a:pt x="40" y="484"/>
                  </a:lnTo>
                  <a:lnTo>
                    <a:pt x="56" y="512"/>
                  </a:lnTo>
                  <a:lnTo>
                    <a:pt x="74" y="536"/>
                  </a:lnTo>
                  <a:lnTo>
                    <a:pt x="96" y="560"/>
                  </a:lnTo>
                  <a:lnTo>
                    <a:pt x="120" y="582"/>
                  </a:lnTo>
                  <a:lnTo>
                    <a:pt x="144" y="600"/>
                  </a:lnTo>
                  <a:lnTo>
                    <a:pt x="172" y="616"/>
                  </a:lnTo>
                  <a:lnTo>
                    <a:pt x="200" y="630"/>
                  </a:lnTo>
                  <a:lnTo>
                    <a:pt x="230" y="642"/>
                  </a:lnTo>
                  <a:lnTo>
                    <a:pt x="262" y="650"/>
                  </a:lnTo>
                  <a:lnTo>
                    <a:pt x="294" y="654"/>
                  </a:lnTo>
                  <a:lnTo>
                    <a:pt x="328" y="656"/>
                  </a:lnTo>
                  <a:lnTo>
                    <a:pt x="362" y="654"/>
                  </a:lnTo>
                  <a:lnTo>
                    <a:pt x="394" y="650"/>
                  </a:lnTo>
                  <a:lnTo>
                    <a:pt x="426" y="642"/>
                  </a:lnTo>
                  <a:lnTo>
                    <a:pt x="456" y="630"/>
                  </a:lnTo>
                  <a:lnTo>
                    <a:pt x="484" y="616"/>
                  </a:lnTo>
                  <a:lnTo>
                    <a:pt x="512" y="600"/>
                  </a:lnTo>
                  <a:lnTo>
                    <a:pt x="536" y="582"/>
                  </a:lnTo>
                  <a:lnTo>
                    <a:pt x="560" y="560"/>
                  </a:lnTo>
                  <a:lnTo>
                    <a:pt x="582" y="536"/>
                  </a:lnTo>
                  <a:lnTo>
                    <a:pt x="600" y="512"/>
                  </a:lnTo>
                  <a:lnTo>
                    <a:pt x="616" y="484"/>
                  </a:lnTo>
                  <a:lnTo>
                    <a:pt x="630" y="456"/>
                  </a:lnTo>
                  <a:lnTo>
                    <a:pt x="642" y="426"/>
                  </a:lnTo>
                  <a:lnTo>
                    <a:pt x="650" y="394"/>
                  </a:lnTo>
                  <a:lnTo>
                    <a:pt x="654" y="362"/>
                  </a:lnTo>
                  <a:lnTo>
                    <a:pt x="656" y="328"/>
                  </a:lnTo>
                  <a:lnTo>
                    <a:pt x="654" y="294"/>
                  </a:lnTo>
                  <a:lnTo>
                    <a:pt x="650" y="262"/>
                  </a:lnTo>
                  <a:lnTo>
                    <a:pt x="642" y="230"/>
                  </a:lnTo>
                  <a:lnTo>
                    <a:pt x="630" y="200"/>
                  </a:lnTo>
                  <a:lnTo>
                    <a:pt x="616" y="172"/>
                  </a:lnTo>
                  <a:lnTo>
                    <a:pt x="600" y="144"/>
                  </a:lnTo>
                  <a:lnTo>
                    <a:pt x="582" y="120"/>
                  </a:lnTo>
                  <a:lnTo>
                    <a:pt x="560" y="96"/>
                  </a:lnTo>
                  <a:lnTo>
                    <a:pt x="536" y="74"/>
                  </a:lnTo>
                  <a:lnTo>
                    <a:pt x="512" y="56"/>
                  </a:lnTo>
                  <a:lnTo>
                    <a:pt x="484" y="40"/>
                  </a:lnTo>
                  <a:lnTo>
                    <a:pt x="456" y="26"/>
                  </a:lnTo>
                  <a:lnTo>
                    <a:pt x="426" y="14"/>
                  </a:lnTo>
                  <a:lnTo>
                    <a:pt x="394" y="6"/>
                  </a:lnTo>
                  <a:lnTo>
                    <a:pt x="362" y="2"/>
                  </a:lnTo>
                  <a:lnTo>
                    <a:pt x="328" y="0"/>
                  </a:lnTo>
                  <a:lnTo>
                    <a:pt x="294" y="2"/>
                  </a:lnTo>
                  <a:lnTo>
                    <a:pt x="262" y="6"/>
                  </a:lnTo>
                  <a:lnTo>
                    <a:pt x="230" y="14"/>
                  </a:lnTo>
                  <a:lnTo>
                    <a:pt x="200" y="26"/>
                  </a:lnTo>
                  <a:lnTo>
                    <a:pt x="172" y="40"/>
                  </a:lnTo>
                  <a:lnTo>
                    <a:pt x="144" y="56"/>
                  </a:lnTo>
                  <a:lnTo>
                    <a:pt x="120" y="74"/>
                  </a:lnTo>
                  <a:lnTo>
                    <a:pt x="96" y="96"/>
                  </a:lnTo>
                  <a:lnTo>
                    <a:pt x="74" y="120"/>
                  </a:lnTo>
                  <a:lnTo>
                    <a:pt x="56" y="144"/>
                  </a:lnTo>
                  <a:lnTo>
                    <a:pt x="40" y="172"/>
                  </a:lnTo>
                  <a:lnTo>
                    <a:pt x="26" y="200"/>
                  </a:lnTo>
                  <a:lnTo>
                    <a:pt x="14" y="230"/>
                  </a:lnTo>
                  <a:lnTo>
                    <a:pt x="6" y="262"/>
                  </a:lnTo>
                  <a:lnTo>
                    <a:pt x="2" y="294"/>
                  </a:lnTo>
                  <a:lnTo>
                    <a:pt x="0" y="328"/>
                  </a:lnTo>
                  <a:close/>
                  <a:moveTo>
                    <a:pt x="80" y="328"/>
                  </a:moveTo>
                  <a:lnTo>
                    <a:pt x="80" y="328"/>
                  </a:lnTo>
                  <a:lnTo>
                    <a:pt x="82" y="302"/>
                  </a:lnTo>
                  <a:lnTo>
                    <a:pt x="86" y="278"/>
                  </a:lnTo>
                  <a:lnTo>
                    <a:pt x="92" y="254"/>
                  </a:lnTo>
                  <a:lnTo>
                    <a:pt x="100" y="232"/>
                  </a:lnTo>
                  <a:lnTo>
                    <a:pt x="110" y="210"/>
                  </a:lnTo>
                  <a:lnTo>
                    <a:pt x="122" y="190"/>
                  </a:lnTo>
                  <a:lnTo>
                    <a:pt x="136" y="170"/>
                  </a:lnTo>
                  <a:lnTo>
                    <a:pt x="152" y="152"/>
                  </a:lnTo>
                  <a:lnTo>
                    <a:pt x="170" y="136"/>
                  </a:lnTo>
                  <a:lnTo>
                    <a:pt x="190" y="122"/>
                  </a:lnTo>
                  <a:lnTo>
                    <a:pt x="210" y="110"/>
                  </a:lnTo>
                  <a:lnTo>
                    <a:pt x="232" y="100"/>
                  </a:lnTo>
                  <a:lnTo>
                    <a:pt x="254" y="92"/>
                  </a:lnTo>
                  <a:lnTo>
                    <a:pt x="278" y="86"/>
                  </a:lnTo>
                  <a:lnTo>
                    <a:pt x="302" y="82"/>
                  </a:lnTo>
                  <a:lnTo>
                    <a:pt x="328" y="80"/>
                  </a:lnTo>
                  <a:lnTo>
                    <a:pt x="354" y="82"/>
                  </a:lnTo>
                  <a:lnTo>
                    <a:pt x="378" y="86"/>
                  </a:lnTo>
                  <a:lnTo>
                    <a:pt x="402" y="92"/>
                  </a:lnTo>
                  <a:lnTo>
                    <a:pt x="424" y="100"/>
                  </a:lnTo>
                  <a:lnTo>
                    <a:pt x="446" y="110"/>
                  </a:lnTo>
                  <a:lnTo>
                    <a:pt x="466" y="122"/>
                  </a:lnTo>
                  <a:lnTo>
                    <a:pt x="486" y="136"/>
                  </a:lnTo>
                  <a:lnTo>
                    <a:pt x="504" y="152"/>
                  </a:lnTo>
                  <a:lnTo>
                    <a:pt x="520" y="170"/>
                  </a:lnTo>
                  <a:lnTo>
                    <a:pt x="534" y="190"/>
                  </a:lnTo>
                  <a:lnTo>
                    <a:pt x="546" y="210"/>
                  </a:lnTo>
                  <a:lnTo>
                    <a:pt x="556" y="232"/>
                  </a:lnTo>
                  <a:lnTo>
                    <a:pt x="564" y="254"/>
                  </a:lnTo>
                  <a:lnTo>
                    <a:pt x="570" y="278"/>
                  </a:lnTo>
                  <a:lnTo>
                    <a:pt x="574" y="302"/>
                  </a:lnTo>
                  <a:lnTo>
                    <a:pt x="576" y="328"/>
                  </a:lnTo>
                  <a:lnTo>
                    <a:pt x="574" y="354"/>
                  </a:lnTo>
                  <a:lnTo>
                    <a:pt x="570" y="378"/>
                  </a:lnTo>
                  <a:lnTo>
                    <a:pt x="564" y="402"/>
                  </a:lnTo>
                  <a:lnTo>
                    <a:pt x="556" y="424"/>
                  </a:lnTo>
                  <a:lnTo>
                    <a:pt x="546" y="446"/>
                  </a:lnTo>
                  <a:lnTo>
                    <a:pt x="534" y="466"/>
                  </a:lnTo>
                  <a:lnTo>
                    <a:pt x="520" y="486"/>
                  </a:lnTo>
                  <a:lnTo>
                    <a:pt x="504" y="504"/>
                  </a:lnTo>
                  <a:lnTo>
                    <a:pt x="486" y="520"/>
                  </a:lnTo>
                  <a:lnTo>
                    <a:pt x="466" y="534"/>
                  </a:lnTo>
                  <a:lnTo>
                    <a:pt x="446" y="546"/>
                  </a:lnTo>
                  <a:lnTo>
                    <a:pt x="424" y="556"/>
                  </a:lnTo>
                  <a:lnTo>
                    <a:pt x="402" y="564"/>
                  </a:lnTo>
                  <a:lnTo>
                    <a:pt x="378" y="570"/>
                  </a:lnTo>
                  <a:lnTo>
                    <a:pt x="354" y="574"/>
                  </a:lnTo>
                  <a:lnTo>
                    <a:pt x="328" y="576"/>
                  </a:lnTo>
                  <a:lnTo>
                    <a:pt x="302" y="574"/>
                  </a:lnTo>
                  <a:lnTo>
                    <a:pt x="278" y="570"/>
                  </a:lnTo>
                  <a:lnTo>
                    <a:pt x="254" y="564"/>
                  </a:lnTo>
                  <a:lnTo>
                    <a:pt x="232" y="556"/>
                  </a:lnTo>
                  <a:lnTo>
                    <a:pt x="210" y="546"/>
                  </a:lnTo>
                  <a:lnTo>
                    <a:pt x="190" y="534"/>
                  </a:lnTo>
                  <a:lnTo>
                    <a:pt x="170" y="520"/>
                  </a:lnTo>
                  <a:lnTo>
                    <a:pt x="152" y="504"/>
                  </a:lnTo>
                  <a:lnTo>
                    <a:pt x="136" y="486"/>
                  </a:lnTo>
                  <a:lnTo>
                    <a:pt x="122" y="466"/>
                  </a:lnTo>
                  <a:lnTo>
                    <a:pt x="110" y="446"/>
                  </a:lnTo>
                  <a:lnTo>
                    <a:pt x="100" y="424"/>
                  </a:lnTo>
                  <a:lnTo>
                    <a:pt x="92" y="402"/>
                  </a:lnTo>
                  <a:lnTo>
                    <a:pt x="86" y="378"/>
                  </a:lnTo>
                  <a:lnTo>
                    <a:pt x="82" y="354"/>
                  </a:lnTo>
                  <a:lnTo>
                    <a:pt x="80" y="328"/>
                  </a:lnTo>
                  <a:close/>
                </a:path>
              </a:pathLst>
            </a:custGeom>
            <a:solidFill>
              <a:srgbClr val="404040">
                <a:alpha val="28999"/>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solidFill>
                  <a:srgbClr val="000000"/>
                </a:solidFill>
                <a:sym typeface="宋体" pitchFamily="2" charset="-122"/>
              </a:endParaRPr>
            </a:p>
          </p:txBody>
        </p:sp>
        <p:sp>
          <p:nvSpPr>
            <p:cNvPr id="8" name="Freeform 5"/>
            <p:cNvSpPr>
              <a:spLocks noEditPoints="1" noChangeArrowheads="1"/>
            </p:cNvSpPr>
            <p:nvPr/>
          </p:nvSpPr>
          <p:spPr bwMode="auto">
            <a:xfrm>
              <a:off x="144" y="144"/>
              <a:ext cx="944" cy="944"/>
            </a:xfrm>
            <a:custGeom>
              <a:avLst/>
              <a:gdLst>
                <a:gd name="T0" fmla="*/ 0 w 944"/>
                <a:gd name="T1" fmla="*/ 496 h 944"/>
                <a:gd name="T2" fmla="*/ 10 w 944"/>
                <a:gd name="T3" fmla="*/ 568 h 944"/>
                <a:gd name="T4" fmla="*/ 58 w 944"/>
                <a:gd name="T5" fmla="*/ 696 h 944"/>
                <a:gd name="T6" fmla="*/ 138 w 944"/>
                <a:gd name="T7" fmla="*/ 806 h 944"/>
                <a:gd name="T8" fmla="*/ 248 w 944"/>
                <a:gd name="T9" fmla="*/ 886 h 944"/>
                <a:gd name="T10" fmla="*/ 376 w 944"/>
                <a:gd name="T11" fmla="*/ 934 h 944"/>
                <a:gd name="T12" fmla="*/ 448 w 944"/>
                <a:gd name="T13" fmla="*/ 944 h 944"/>
                <a:gd name="T14" fmla="*/ 520 w 944"/>
                <a:gd name="T15" fmla="*/ 942 h 944"/>
                <a:gd name="T16" fmla="*/ 612 w 944"/>
                <a:gd name="T17" fmla="*/ 922 h 944"/>
                <a:gd name="T18" fmla="*/ 736 w 944"/>
                <a:gd name="T19" fmla="*/ 864 h 944"/>
                <a:gd name="T20" fmla="*/ 836 w 944"/>
                <a:gd name="T21" fmla="*/ 772 h 944"/>
                <a:gd name="T22" fmla="*/ 906 w 944"/>
                <a:gd name="T23" fmla="*/ 656 h 944"/>
                <a:gd name="T24" fmla="*/ 938 w 944"/>
                <a:gd name="T25" fmla="*/ 544 h 944"/>
                <a:gd name="T26" fmla="*/ 944 w 944"/>
                <a:gd name="T27" fmla="*/ 472 h 944"/>
                <a:gd name="T28" fmla="*/ 938 w 944"/>
                <a:gd name="T29" fmla="*/ 400 h 944"/>
                <a:gd name="T30" fmla="*/ 906 w 944"/>
                <a:gd name="T31" fmla="*/ 288 h 944"/>
                <a:gd name="T32" fmla="*/ 836 w 944"/>
                <a:gd name="T33" fmla="*/ 172 h 944"/>
                <a:gd name="T34" fmla="*/ 736 w 944"/>
                <a:gd name="T35" fmla="*/ 80 h 944"/>
                <a:gd name="T36" fmla="*/ 612 w 944"/>
                <a:gd name="T37" fmla="*/ 22 h 944"/>
                <a:gd name="T38" fmla="*/ 520 w 944"/>
                <a:gd name="T39" fmla="*/ 2 h 944"/>
                <a:gd name="T40" fmla="*/ 448 w 944"/>
                <a:gd name="T41" fmla="*/ 0 h 944"/>
                <a:gd name="T42" fmla="*/ 376 w 944"/>
                <a:gd name="T43" fmla="*/ 10 h 944"/>
                <a:gd name="T44" fmla="*/ 248 w 944"/>
                <a:gd name="T45" fmla="*/ 58 h 944"/>
                <a:gd name="T46" fmla="*/ 138 w 944"/>
                <a:gd name="T47" fmla="*/ 138 h 944"/>
                <a:gd name="T48" fmla="*/ 58 w 944"/>
                <a:gd name="T49" fmla="*/ 248 h 944"/>
                <a:gd name="T50" fmla="*/ 10 w 944"/>
                <a:gd name="T51" fmla="*/ 376 h 944"/>
                <a:gd name="T52" fmla="*/ 0 w 944"/>
                <a:gd name="T53" fmla="*/ 448 h 944"/>
                <a:gd name="T54" fmla="*/ 80 w 944"/>
                <a:gd name="T55" fmla="*/ 472 h 944"/>
                <a:gd name="T56" fmla="*/ 98 w 944"/>
                <a:gd name="T57" fmla="*/ 356 h 944"/>
                <a:gd name="T58" fmla="*/ 148 w 944"/>
                <a:gd name="T59" fmla="*/ 252 h 944"/>
                <a:gd name="T60" fmla="*/ 222 w 944"/>
                <a:gd name="T61" fmla="*/ 170 h 944"/>
                <a:gd name="T62" fmla="*/ 320 w 944"/>
                <a:gd name="T63" fmla="*/ 110 h 944"/>
                <a:gd name="T64" fmla="*/ 432 w 944"/>
                <a:gd name="T65" fmla="*/ 82 h 944"/>
                <a:gd name="T66" fmla="*/ 550 w 944"/>
                <a:gd name="T67" fmla="*/ 88 h 944"/>
                <a:gd name="T68" fmla="*/ 658 w 944"/>
                <a:gd name="T69" fmla="*/ 128 h 944"/>
                <a:gd name="T70" fmla="*/ 750 w 944"/>
                <a:gd name="T71" fmla="*/ 194 h 944"/>
                <a:gd name="T72" fmla="*/ 816 w 944"/>
                <a:gd name="T73" fmla="*/ 286 h 944"/>
                <a:gd name="T74" fmla="*/ 856 w 944"/>
                <a:gd name="T75" fmla="*/ 394 h 944"/>
                <a:gd name="T76" fmla="*/ 862 w 944"/>
                <a:gd name="T77" fmla="*/ 512 h 944"/>
                <a:gd name="T78" fmla="*/ 834 w 944"/>
                <a:gd name="T79" fmla="*/ 624 h 944"/>
                <a:gd name="T80" fmla="*/ 774 w 944"/>
                <a:gd name="T81" fmla="*/ 722 h 944"/>
                <a:gd name="T82" fmla="*/ 692 w 944"/>
                <a:gd name="T83" fmla="*/ 796 h 944"/>
                <a:gd name="T84" fmla="*/ 588 w 944"/>
                <a:gd name="T85" fmla="*/ 846 h 944"/>
                <a:gd name="T86" fmla="*/ 472 w 944"/>
                <a:gd name="T87" fmla="*/ 864 h 944"/>
                <a:gd name="T88" fmla="*/ 356 w 944"/>
                <a:gd name="T89" fmla="*/ 846 h 944"/>
                <a:gd name="T90" fmla="*/ 252 w 944"/>
                <a:gd name="T91" fmla="*/ 796 h 944"/>
                <a:gd name="T92" fmla="*/ 170 w 944"/>
                <a:gd name="T93" fmla="*/ 722 h 944"/>
                <a:gd name="T94" fmla="*/ 110 w 944"/>
                <a:gd name="T95" fmla="*/ 624 h 944"/>
                <a:gd name="T96" fmla="*/ 82 w 944"/>
                <a:gd name="T97" fmla="*/ 512 h 9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4"/>
                <a:gd name="T148" fmla="*/ 0 h 944"/>
                <a:gd name="T149" fmla="*/ 944 w 944"/>
                <a:gd name="T150" fmla="*/ 944 h 9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4" h="944">
                  <a:moveTo>
                    <a:pt x="0" y="472"/>
                  </a:moveTo>
                  <a:lnTo>
                    <a:pt x="0" y="472"/>
                  </a:lnTo>
                  <a:lnTo>
                    <a:pt x="0" y="496"/>
                  </a:lnTo>
                  <a:lnTo>
                    <a:pt x="2" y="520"/>
                  </a:lnTo>
                  <a:lnTo>
                    <a:pt x="6" y="544"/>
                  </a:lnTo>
                  <a:lnTo>
                    <a:pt x="10" y="568"/>
                  </a:lnTo>
                  <a:lnTo>
                    <a:pt x="22" y="612"/>
                  </a:lnTo>
                  <a:lnTo>
                    <a:pt x="38" y="656"/>
                  </a:lnTo>
                  <a:lnTo>
                    <a:pt x="58" y="696"/>
                  </a:lnTo>
                  <a:lnTo>
                    <a:pt x="80" y="736"/>
                  </a:lnTo>
                  <a:lnTo>
                    <a:pt x="108" y="772"/>
                  </a:lnTo>
                  <a:lnTo>
                    <a:pt x="138" y="806"/>
                  </a:lnTo>
                  <a:lnTo>
                    <a:pt x="172" y="836"/>
                  </a:lnTo>
                  <a:lnTo>
                    <a:pt x="208" y="864"/>
                  </a:lnTo>
                  <a:lnTo>
                    <a:pt x="248" y="886"/>
                  </a:lnTo>
                  <a:lnTo>
                    <a:pt x="288" y="906"/>
                  </a:lnTo>
                  <a:lnTo>
                    <a:pt x="332" y="922"/>
                  </a:lnTo>
                  <a:lnTo>
                    <a:pt x="376" y="934"/>
                  </a:lnTo>
                  <a:lnTo>
                    <a:pt x="400" y="938"/>
                  </a:lnTo>
                  <a:lnTo>
                    <a:pt x="424" y="942"/>
                  </a:lnTo>
                  <a:lnTo>
                    <a:pt x="448" y="944"/>
                  </a:lnTo>
                  <a:lnTo>
                    <a:pt x="472" y="944"/>
                  </a:lnTo>
                  <a:lnTo>
                    <a:pt x="496" y="944"/>
                  </a:lnTo>
                  <a:lnTo>
                    <a:pt x="520" y="942"/>
                  </a:lnTo>
                  <a:lnTo>
                    <a:pt x="544" y="938"/>
                  </a:lnTo>
                  <a:lnTo>
                    <a:pt x="568" y="934"/>
                  </a:lnTo>
                  <a:lnTo>
                    <a:pt x="612" y="922"/>
                  </a:lnTo>
                  <a:lnTo>
                    <a:pt x="656" y="906"/>
                  </a:lnTo>
                  <a:lnTo>
                    <a:pt x="696" y="886"/>
                  </a:lnTo>
                  <a:lnTo>
                    <a:pt x="736" y="864"/>
                  </a:lnTo>
                  <a:lnTo>
                    <a:pt x="772" y="836"/>
                  </a:lnTo>
                  <a:lnTo>
                    <a:pt x="806" y="806"/>
                  </a:lnTo>
                  <a:lnTo>
                    <a:pt x="836" y="772"/>
                  </a:lnTo>
                  <a:lnTo>
                    <a:pt x="864" y="736"/>
                  </a:lnTo>
                  <a:lnTo>
                    <a:pt x="886" y="696"/>
                  </a:lnTo>
                  <a:lnTo>
                    <a:pt x="906" y="656"/>
                  </a:lnTo>
                  <a:lnTo>
                    <a:pt x="922" y="612"/>
                  </a:lnTo>
                  <a:lnTo>
                    <a:pt x="934" y="568"/>
                  </a:lnTo>
                  <a:lnTo>
                    <a:pt x="938" y="544"/>
                  </a:lnTo>
                  <a:lnTo>
                    <a:pt x="942" y="520"/>
                  </a:lnTo>
                  <a:lnTo>
                    <a:pt x="944" y="496"/>
                  </a:lnTo>
                  <a:lnTo>
                    <a:pt x="944" y="472"/>
                  </a:lnTo>
                  <a:lnTo>
                    <a:pt x="944" y="448"/>
                  </a:lnTo>
                  <a:lnTo>
                    <a:pt x="942" y="424"/>
                  </a:lnTo>
                  <a:lnTo>
                    <a:pt x="938" y="400"/>
                  </a:lnTo>
                  <a:lnTo>
                    <a:pt x="934" y="376"/>
                  </a:lnTo>
                  <a:lnTo>
                    <a:pt x="922" y="332"/>
                  </a:lnTo>
                  <a:lnTo>
                    <a:pt x="906" y="288"/>
                  </a:lnTo>
                  <a:lnTo>
                    <a:pt x="886" y="248"/>
                  </a:lnTo>
                  <a:lnTo>
                    <a:pt x="864" y="208"/>
                  </a:lnTo>
                  <a:lnTo>
                    <a:pt x="836" y="172"/>
                  </a:lnTo>
                  <a:lnTo>
                    <a:pt x="806" y="138"/>
                  </a:lnTo>
                  <a:lnTo>
                    <a:pt x="772" y="108"/>
                  </a:lnTo>
                  <a:lnTo>
                    <a:pt x="736" y="80"/>
                  </a:lnTo>
                  <a:lnTo>
                    <a:pt x="696" y="58"/>
                  </a:lnTo>
                  <a:lnTo>
                    <a:pt x="656" y="38"/>
                  </a:lnTo>
                  <a:lnTo>
                    <a:pt x="612" y="22"/>
                  </a:lnTo>
                  <a:lnTo>
                    <a:pt x="568" y="10"/>
                  </a:lnTo>
                  <a:lnTo>
                    <a:pt x="544" y="6"/>
                  </a:lnTo>
                  <a:lnTo>
                    <a:pt x="520" y="2"/>
                  </a:lnTo>
                  <a:lnTo>
                    <a:pt x="496" y="0"/>
                  </a:lnTo>
                  <a:lnTo>
                    <a:pt x="472" y="0"/>
                  </a:lnTo>
                  <a:lnTo>
                    <a:pt x="448" y="0"/>
                  </a:lnTo>
                  <a:lnTo>
                    <a:pt x="424" y="2"/>
                  </a:lnTo>
                  <a:lnTo>
                    <a:pt x="400" y="6"/>
                  </a:lnTo>
                  <a:lnTo>
                    <a:pt x="376" y="10"/>
                  </a:lnTo>
                  <a:lnTo>
                    <a:pt x="332" y="22"/>
                  </a:lnTo>
                  <a:lnTo>
                    <a:pt x="288" y="38"/>
                  </a:lnTo>
                  <a:lnTo>
                    <a:pt x="248" y="58"/>
                  </a:lnTo>
                  <a:lnTo>
                    <a:pt x="208" y="80"/>
                  </a:lnTo>
                  <a:lnTo>
                    <a:pt x="172" y="108"/>
                  </a:lnTo>
                  <a:lnTo>
                    <a:pt x="138" y="138"/>
                  </a:lnTo>
                  <a:lnTo>
                    <a:pt x="108" y="172"/>
                  </a:lnTo>
                  <a:lnTo>
                    <a:pt x="80" y="208"/>
                  </a:lnTo>
                  <a:lnTo>
                    <a:pt x="58" y="248"/>
                  </a:lnTo>
                  <a:lnTo>
                    <a:pt x="38" y="288"/>
                  </a:lnTo>
                  <a:lnTo>
                    <a:pt x="22" y="332"/>
                  </a:lnTo>
                  <a:lnTo>
                    <a:pt x="10" y="376"/>
                  </a:lnTo>
                  <a:lnTo>
                    <a:pt x="6" y="400"/>
                  </a:lnTo>
                  <a:lnTo>
                    <a:pt x="2" y="424"/>
                  </a:lnTo>
                  <a:lnTo>
                    <a:pt x="0" y="448"/>
                  </a:lnTo>
                  <a:lnTo>
                    <a:pt x="0" y="472"/>
                  </a:lnTo>
                  <a:close/>
                  <a:moveTo>
                    <a:pt x="80" y="472"/>
                  </a:moveTo>
                  <a:lnTo>
                    <a:pt x="80" y="472"/>
                  </a:lnTo>
                  <a:lnTo>
                    <a:pt x="82" y="432"/>
                  </a:lnTo>
                  <a:lnTo>
                    <a:pt x="88" y="394"/>
                  </a:lnTo>
                  <a:lnTo>
                    <a:pt x="98" y="356"/>
                  </a:lnTo>
                  <a:lnTo>
                    <a:pt x="110" y="320"/>
                  </a:lnTo>
                  <a:lnTo>
                    <a:pt x="128" y="286"/>
                  </a:lnTo>
                  <a:lnTo>
                    <a:pt x="148" y="252"/>
                  </a:lnTo>
                  <a:lnTo>
                    <a:pt x="170" y="222"/>
                  </a:lnTo>
                  <a:lnTo>
                    <a:pt x="194" y="194"/>
                  </a:lnTo>
                  <a:lnTo>
                    <a:pt x="222" y="170"/>
                  </a:lnTo>
                  <a:lnTo>
                    <a:pt x="252" y="148"/>
                  </a:lnTo>
                  <a:lnTo>
                    <a:pt x="286" y="128"/>
                  </a:lnTo>
                  <a:lnTo>
                    <a:pt x="320" y="110"/>
                  </a:lnTo>
                  <a:lnTo>
                    <a:pt x="356" y="98"/>
                  </a:lnTo>
                  <a:lnTo>
                    <a:pt x="394" y="88"/>
                  </a:lnTo>
                  <a:lnTo>
                    <a:pt x="432" y="82"/>
                  </a:lnTo>
                  <a:lnTo>
                    <a:pt x="472" y="80"/>
                  </a:lnTo>
                  <a:lnTo>
                    <a:pt x="512" y="82"/>
                  </a:lnTo>
                  <a:lnTo>
                    <a:pt x="550" y="88"/>
                  </a:lnTo>
                  <a:lnTo>
                    <a:pt x="588" y="98"/>
                  </a:lnTo>
                  <a:lnTo>
                    <a:pt x="624" y="110"/>
                  </a:lnTo>
                  <a:lnTo>
                    <a:pt x="658" y="128"/>
                  </a:lnTo>
                  <a:lnTo>
                    <a:pt x="692" y="148"/>
                  </a:lnTo>
                  <a:lnTo>
                    <a:pt x="722" y="170"/>
                  </a:lnTo>
                  <a:lnTo>
                    <a:pt x="750" y="194"/>
                  </a:lnTo>
                  <a:lnTo>
                    <a:pt x="774" y="222"/>
                  </a:lnTo>
                  <a:lnTo>
                    <a:pt x="796" y="252"/>
                  </a:lnTo>
                  <a:lnTo>
                    <a:pt x="816" y="286"/>
                  </a:lnTo>
                  <a:lnTo>
                    <a:pt x="834" y="320"/>
                  </a:lnTo>
                  <a:lnTo>
                    <a:pt x="846" y="356"/>
                  </a:lnTo>
                  <a:lnTo>
                    <a:pt x="856" y="394"/>
                  </a:lnTo>
                  <a:lnTo>
                    <a:pt x="862" y="432"/>
                  </a:lnTo>
                  <a:lnTo>
                    <a:pt x="864" y="472"/>
                  </a:lnTo>
                  <a:lnTo>
                    <a:pt x="862" y="512"/>
                  </a:lnTo>
                  <a:lnTo>
                    <a:pt x="856" y="550"/>
                  </a:lnTo>
                  <a:lnTo>
                    <a:pt x="846" y="588"/>
                  </a:lnTo>
                  <a:lnTo>
                    <a:pt x="834" y="624"/>
                  </a:lnTo>
                  <a:lnTo>
                    <a:pt x="816" y="658"/>
                  </a:lnTo>
                  <a:lnTo>
                    <a:pt x="796" y="692"/>
                  </a:lnTo>
                  <a:lnTo>
                    <a:pt x="774" y="722"/>
                  </a:lnTo>
                  <a:lnTo>
                    <a:pt x="750" y="750"/>
                  </a:lnTo>
                  <a:lnTo>
                    <a:pt x="722" y="774"/>
                  </a:lnTo>
                  <a:lnTo>
                    <a:pt x="692" y="796"/>
                  </a:lnTo>
                  <a:lnTo>
                    <a:pt x="658" y="816"/>
                  </a:lnTo>
                  <a:lnTo>
                    <a:pt x="624" y="834"/>
                  </a:lnTo>
                  <a:lnTo>
                    <a:pt x="588" y="846"/>
                  </a:lnTo>
                  <a:lnTo>
                    <a:pt x="550" y="856"/>
                  </a:lnTo>
                  <a:lnTo>
                    <a:pt x="512" y="862"/>
                  </a:lnTo>
                  <a:lnTo>
                    <a:pt x="472" y="864"/>
                  </a:lnTo>
                  <a:lnTo>
                    <a:pt x="432" y="862"/>
                  </a:lnTo>
                  <a:lnTo>
                    <a:pt x="394" y="856"/>
                  </a:lnTo>
                  <a:lnTo>
                    <a:pt x="356" y="846"/>
                  </a:lnTo>
                  <a:lnTo>
                    <a:pt x="320" y="834"/>
                  </a:lnTo>
                  <a:lnTo>
                    <a:pt x="286" y="816"/>
                  </a:lnTo>
                  <a:lnTo>
                    <a:pt x="252" y="796"/>
                  </a:lnTo>
                  <a:lnTo>
                    <a:pt x="222" y="774"/>
                  </a:lnTo>
                  <a:lnTo>
                    <a:pt x="194" y="750"/>
                  </a:lnTo>
                  <a:lnTo>
                    <a:pt x="170" y="722"/>
                  </a:lnTo>
                  <a:lnTo>
                    <a:pt x="148" y="692"/>
                  </a:lnTo>
                  <a:lnTo>
                    <a:pt x="128" y="658"/>
                  </a:lnTo>
                  <a:lnTo>
                    <a:pt x="110" y="624"/>
                  </a:lnTo>
                  <a:lnTo>
                    <a:pt x="98" y="588"/>
                  </a:lnTo>
                  <a:lnTo>
                    <a:pt x="88" y="550"/>
                  </a:lnTo>
                  <a:lnTo>
                    <a:pt x="82" y="512"/>
                  </a:lnTo>
                  <a:lnTo>
                    <a:pt x="80" y="472"/>
                  </a:lnTo>
                  <a:close/>
                </a:path>
              </a:pathLst>
            </a:custGeom>
            <a:solidFill>
              <a:srgbClr val="404040">
                <a:alpha val="20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solidFill>
                  <a:srgbClr val="000000"/>
                </a:solidFill>
                <a:sym typeface="宋体" pitchFamily="2" charset="-122"/>
              </a:endParaRPr>
            </a:p>
          </p:txBody>
        </p:sp>
        <p:sp>
          <p:nvSpPr>
            <p:cNvPr id="9" name="Freeform 6"/>
            <p:cNvSpPr>
              <a:spLocks noEditPoints="1" noChangeArrowheads="1"/>
            </p:cNvSpPr>
            <p:nvPr/>
          </p:nvSpPr>
          <p:spPr bwMode="auto">
            <a:xfrm>
              <a:off x="0" y="0"/>
              <a:ext cx="1232" cy="1232"/>
            </a:xfrm>
            <a:custGeom>
              <a:avLst/>
              <a:gdLst>
                <a:gd name="T0" fmla="*/ 8 w 1232"/>
                <a:gd name="T1" fmla="*/ 710 h 1232"/>
                <a:gd name="T2" fmla="*/ 48 w 1232"/>
                <a:gd name="T3" fmla="*/ 856 h 1232"/>
                <a:gd name="T4" fmla="*/ 122 w 1232"/>
                <a:gd name="T5" fmla="*/ 984 h 1232"/>
                <a:gd name="T6" fmla="*/ 224 w 1232"/>
                <a:gd name="T7" fmla="*/ 1092 h 1232"/>
                <a:gd name="T8" fmla="*/ 350 w 1232"/>
                <a:gd name="T9" fmla="*/ 1172 h 1232"/>
                <a:gd name="T10" fmla="*/ 492 w 1232"/>
                <a:gd name="T11" fmla="*/ 1220 h 1232"/>
                <a:gd name="T12" fmla="*/ 648 w 1232"/>
                <a:gd name="T13" fmla="*/ 1232 h 1232"/>
                <a:gd name="T14" fmla="*/ 798 w 1232"/>
                <a:gd name="T15" fmla="*/ 1204 h 1232"/>
                <a:gd name="T16" fmla="*/ 936 w 1232"/>
                <a:gd name="T17" fmla="*/ 1142 h 1232"/>
                <a:gd name="T18" fmla="*/ 1052 w 1232"/>
                <a:gd name="T19" fmla="*/ 1052 h 1232"/>
                <a:gd name="T20" fmla="*/ 1142 w 1232"/>
                <a:gd name="T21" fmla="*/ 936 h 1232"/>
                <a:gd name="T22" fmla="*/ 1204 w 1232"/>
                <a:gd name="T23" fmla="*/ 798 h 1232"/>
                <a:gd name="T24" fmla="*/ 1232 w 1232"/>
                <a:gd name="T25" fmla="*/ 648 h 1232"/>
                <a:gd name="T26" fmla="*/ 1220 w 1232"/>
                <a:gd name="T27" fmla="*/ 492 h 1232"/>
                <a:gd name="T28" fmla="*/ 1172 w 1232"/>
                <a:gd name="T29" fmla="*/ 350 h 1232"/>
                <a:gd name="T30" fmla="*/ 1092 w 1232"/>
                <a:gd name="T31" fmla="*/ 224 h 1232"/>
                <a:gd name="T32" fmla="*/ 984 w 1232"/>
                <a:gd name="T33" fmla="*/ 122 h 1232"/>
                <a:gd name="T34" fmla="*/ 856 w 1232"/>
                <a:gd name="T35" fmla="*/ 48 h 1232"/>
                <a:gd name="T36" fmla="*/ 710 w 1232"/>
                <a:gd name="T37" fmla="*/ 8 h 1232"/>
                <a:gd name="T38" fmla="*/ 554 w 1232"/>
                <a:gd name="T39" fmla="*/ 4 h 1232"/>
                <a:gd name="T40" fmla="*/ 404 w 1232"/>
                <a:gd name="T41" fmla="*/ 38 h 1232"/>
                <a:gd name="T42" fmla="*/ 272 w 1232"/>
                <a:gd name="T43" fmla="*/ 106 h 1232"/>
                <a:gd name="T44" fmla="*/ 160 w 1232"/>
                <a:gd name="T45" fmla="*/ 202 h 1232"/>
                <a:gd name="T46" fmla="*/ 74 w 1232"/>
                <a:gd name="T47" fmla="*/ 322 h 1232"/>
                <a:gd name="T48" fmla="*/ 20 w 1232"/>
                <a:gd name="T49" fmla="*/ 462 h 1232"/>
                <a:gd name="T50" fmla="*/ 0 w 1232"/>
                <a:gd name="T51" fmla="*/ 616 h 1232"/>
                <a:gd name="T52" fmla="*/ 86 w 1232"/>
                <a:gd name="T53" fmla="*/ 534 h 1232"/>
                <a:gd name="T54" fmla="*/ 122 w 1232"/>
                <a:gd name="T55" fmla="*/ 408 h 1232"/>
                <a:gd name="T56" fmla="*/ 186 w 1232"/>
                <a:gd name="T57" fmla="*/ 296 h 1232"/>
                <a:gd name="T58" fmla="*/ 276 w 1232"/>
                <a:gd name="T59" fmla="*/ 202 h 1232"/>
                <a:gd name="T60" fmla="*/ 384 w 1232"/>
                <a:gd name="T61" fmla="*/ 132 h 1232"/>
                <a:gd name="T62" fmla="*/ 508 w 1232"/>
                <a:gd name="T63" fmla="*/ 90 h 1232"/>
                <a:gd name="T64" fmla="*/ 644 w 1232"/>
                <a:gd name="T65" fmla="*/ 80 h 1232"/>
                <a:gd name="T66" fmla="*/ 776 w 1232"/>
                <a:gd name="T67" fmla="*/ 104 h 1232"/>
                <a:gd name="T68" fmla="*/ 894 w 1232"/>
                <a:gd name="T69" fmla="*/ 158 h 1232"/>
                <a:gd name="T70" fmla="*/ 994 w 1232"/>
                <a:gd name="T71" fmla="*/ 238 h 1232"/>
                <a:gd name="T72" fmla="*/ 1074 w 1232"/>
                <a:gd name="T73" fmla="*/ 338 h 1232"/>
                <a:gd name="T74" fmla="*/ 1128 w 1232"/>
                <a:gd name="T75" fmla="*/ 456 h 1232"/>
                <a:gd name="T76" fmla="*/ 1152 w 1232"/>
                <a:gd name="T77" fmla="*/ 588 h 1232"/>
                <a:gd name="T78" fmla="*/ 1142 w 1232"/>
                <a:gd name="T79" fmla="*/ 724 h 1232"/>
                <a:gd name="T80" fmla="*/ 1100 w 1232"/>
                <a:gd name="T81" fmla="*/ 848 h 1232"/>
                <a:gd name="T82" fmla="*/ 1030 w 1232"/>
                <a:gd name="T83" fmla="*/ 956 h 1232"/>
                <a:gd name="T84" fmla="*/ 936 w 1232"/>
                <a:gd name="T85" fmla="*/ 1046 h 1232"/>
                <a:gd name="T86" fmla="*/ 824 w 1232"/>
                <a:gd name="T87" fmla="*/ 1110 h 1232"/>
                <a:gd name="T88" fmla="*/ 698 w 1232"/>
                <a:gd name="T89" fmla="*/ 1146 h 1232"/>
                <a:gd name="T90" fmla="*/ 562 w 1232"/>
                <a:gd name="T91" fmla="*/ 1150 h 1232"/>
                <a:gd name="T92" fmla="*/ 432 w 1232"/>
                <a:gd name="T93" fmla="*/ 1120 h 1232"/>
                <a:gd name="T94" fmla="*/ 316 w 1232"/>
                <a:gd name="T95" fmla="*/ 1060 h 1232"/>
                <a:gd name="T96" fmla="*/ 220 w 1232"/>
                <a:gd name="T97" fmla="*/ 976 h 1232"/>
                <a:gd name="T98" fmla="*/ 144 w 1232"/>
                <a:gd name="T99" fmla="*/ 872 h 1232"/>
                <a:gd name="T100" fmla="*/ 96 w 1232"/>
                <a:gd name="T101" fmla="*/ 750 h 1232"/>
                <a:gd name="T102" fmla="*/ 80 w 1232"/>
                <a:gd name="T103" fmla="*/ 616 h 12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32"/>
                <a:gd name="T157" fmla="*/ 0 h 1232"/>
                <a:gd name="T158" fmla="*/ 1232 w 1232"/>
                <a:gd name="T159" fmla="*/ 1232 h 12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32" h="1232">
                  <a:moveTo>
                    <a:pt x="0" y="616"/>
                  </a:moveTo>
                  <a:lnTo>
                    <a:pt x="0" y="616"/>
                  </a:lnTo>
                  <a:lnTo>
                    <a:pt x="0" y="648"/>
                  </a:lnTo>
                  <a:lnTo>
                    <a:pt x="4" y="678"/>
                  </a:lnTo>
                  <a:lnTo>
                    <a:pt x="8" y="710"/>
                  </a:lnTo>
                  <a:lnTo>
                    <a:pt x="12" y="740"/>
                  </a:lnTo>
                  <a:lnTo>
                    <a:pt x="20" y="770"/>
                  </a:lnTo>
                  <a:lnTo>
                    <a:pt x="28" y="798"/>
                  </a:lnTo>
                  <a:lnTo>
                    <a:pt x="38" y="828"/>
                  </a:lnTo>
                  <a:lnTo>
                    <a:pt x="48" y="856"/>
                  </a:lnTo>
                  <a:lnTo>
                    <a:pt x="60" y="882"/>
                  </a:lnTo>
                  <a:lnTo>
                    <a:pt x="74" y="910"/>
                  </a:lnTo>
                  <a:lnTo>
                    <a:pt x="90" y="936"/>
                  </a:lnTo>
                  <a:lnTo>
                    <a:pt x="106" y="960"/>
                  </a:lnTo>
                  <a:lnTo>
                    <a:pt x="122" y="984"/>
                  </a:lnTo>
                  <a:lnTo>
                    <a:pt x="140" y="1008"/>
                  </a:lnTo>
                  <a:lnTo>
                    <a:pt x="160" y="1030"/>
                  </a:lnTo>
                  <a:lnTo>
                    <a:pt x="180" y="1052"/>
                  </a:lnTo>
                  <a:lnTo>
                    <a:pt x="202" y="1072"/>
                  </a:lnTo>
                  <a:lnTo>
                    <a:pt x="224" y="1092"/>
                  </a:lnTo>
                  <a:lnTo>
                    <a:pt x="248" y="1110"/>
                  </a:lnTo>
                  <a:lnTo>
                    <a:pt x="272" y="1126"/>
                  </a:lnTo>
                  <a:lnTo>
                    <a:pt x="296" y="1142"/>
                  </a:lnTo>
                  <a:lnTo>
                    <a:pt x="322" y="1158"/>
                  </a:lnTo>
                  <a:lnTo>
                    <a:pt x="350" y="1172"/>
                  </a:lnTo>
                  <a:lnTo>
                    <a:pt x="376" y="1184"/>
                  </a:lnTo>
                  <a:lnTo>
                    <a:pt x="404" y="1194"/>
                  </a:lnTo>
                  <a:lnTo>
                    <a:pt x="434" y="1204"/>
                  </a:lnTo>
                  <a:lnTo>
                    <a:pt x="462" y="1212"/>
                  </a:lnTo>
                  <a:lnTo>
                    <a:pt x="492" y="1220"/>
                  </a:lnTo>
                  <a:lnTo>
                    <a:pt x="522" y="1224"/>
                  </a:lnTo>
                  <a:lnTo>
                    <a:pt x="554" y="1228"/>
                  </a:lnTo>
                  <a:lnTo>
                    <a:pt x="584" y="1232"/>
                  </a:lnTo>
                  <a:lnTo>
                    <a:pt x="616" y="1232"/>
                  </a:lnTo>
                  <a:lnTo>
                    <a:pt x="648" y="1232"/>
                  </a:lnTo>
                  <a:lnTo>
                    <a:pt x="678" y="1228"/>
                  </a:lnTo>
                  <a:lnTo>
                    <a:pt x="710" y="1224"/>
                  </a:lnTo>
                  <a:lnTo>
                    <a:pt x="740" y="1220"/>
                  </a:lnTo>
                  <a:lnTo>
                    <a:pt x="770" y="1212"/>
                  </a:lnTo>
                  <a:lnTo>
                    <a:pt x="798" y="1204"/>
                  </a:lnTo>
                  <a:lnTo>
                    <a:pt x="828" y="1194"/>
                  </a:lnTo>
                  <a:lnTo>
                    <a:pt x="856" y="1184"/>
                  </a:lnTo>
                  <a:lnTo>
                    <a:pt x="882" y="1172"/>
                  </a:lnTo>
                  <a:lnTo>
                    <a:pt x="910" y="1158"/>
                  </a:lnTo>
                  <a:lnTo>
                    <a:pt x="936" y="1142"/>
                  </a:lnTo>
                  <a:lnTo>
                    <a:pt x="960" y="1126"/>
                  </a:lnTo>
                  <a:lnTo>
                    <a:pt x="984" y="1110"/>
                  </a:lnTo>
                  <a:lnTo>
                    <a:pt x="1008" y="1092"/>
                  </a:lnTo>
                  <a:lnTo>
                    <a:pt x="1030" y="1072"/>
                  </a:lnTo>
                  <a:lnTo>
                    <a:pt x="1052" y="1052"/>
                  </a:lnTo>
                  <a:lnTo>
                    <a:pt x="1072" y="1030"/>
                  </a:lnTo>
                  <a:lnTo>
                    <a:pt x="1092" y="1008"/>
                  </a:lnTo>
                  <a:lnTo>
                    <a:pt x="1110" y="984"/>
                  </a:lnTo>
                  <a:lnTo>
                    <a:pt x="1126" y="960"/>
                  </a:lnTo>
                  <a:lnTo>
                    <a:pt x="1142" y="936"/>
                  </a:lnTo>
                  <a:lnTo>
                    <a:pt x="1158" y="910"/>
                  </a:lnTo>
                  <a:lnTo>
                    <a:pt x="1172" y="882"/>
                  </a:lnTo>
                  <a:lnTo>
                    <a:pt x="1184" y="856"/>
                  </a:lnTo>
                  <a:lnTo>
                    <a:pt x="1194" y="828"/>
                  </a:lnTo>
                  <a:lnTo>
                    <a:pt x="1204" y="798"/>
                  </a:lnTo>
                  <a:lnTo>
                    <a:pt x="1212" y="770"/>
                  </a:lnTo>
                  <a:lnTo>
                    <a:pt x="1220" y="740"/>
                  </a:lnTo>
                  <a:lnTo>
                    <a:pt x="1224" y="710"/>
                  </a:lnTo>
                  <a:lnTo>
                    <a:pt x="1228" y="678"/>
                  </a:lnTo>
                  <a:lnTo>
                    <a:pt x="1232" y="648"/>
                  </a:lnTo>
                  <a:lnTo>
                    <a:pt x="1232" y="616"/>
                  </a:lnTo>
                  <a:lnTo>
                    <a:pt x="1232" y="584"/>
                  </a:lnTo>
                  <a:lnTo>
                    <a:pt x="1228" y="554"/>
                  </a:lnTo>
                  <a:lnTo>
                    <a:pt x="1224" y="522"/>
                  </a:lnTo>
                  <a:lnTo>
                    <a:pt x="1220" y="492"/>
                  </a:lnTo>
                  <a:lnTo>
                    <a:pt x="1212" y="462"/>
                  </a:lnTo>
                  <a:lnTo>
                    <a:pt x="1204" y="434"/>
                  </a:lnTo>
                  <a:lnTo>
                    <a:pt x="1194" y="404"/>
                  </a:lnTo>
                  <a:lnTo>
                    <a:pt x="1184" y="376"/>
                  </a:lnTo>
                  <a:lnTo>
                    <a:pt x="1172" y="350"/>
                  </a:lnTo>
                  <a:lnTo>
                    <a:pt x="1158" y="322"/>
                  </a:lnTo>
                  <a:lnTo>
                    <a:pt x="1142" y="296"/>
                  </a:lnTo>
                  <a:lnTo>
                    <a:pt x="1126" y="272"/>
                  </a:lnTo>
                  <a:lnTo>
                    <a:pt x="1110" y="248"/>
                  </a:lnTo>
                  <a:lnTo>
                    <a:pt x="1092" y="224"/>
                  </a:lnTo>
                  <a:lnTo>
                    <a:pt x="1072" y="202"/>
                  </a:lnTo>
                  <a:lnTo>
                    <a:pt x="1052" y="180"/>
                  </a:lnTo>
                  <a:lnTo>
                    <a:pt x="1030" y="160"/>
                  </a:lnTo>
                  <a:lnTo>
                    <a:pt x="1008" y="140"/>
                  </a:lnTo>
                  <a:lnTo>
                    <a:pt x="984" y="122"/>
                  </a:lnTo>
                  <a:lnTo>
                    <a:pt x="960" y="106"/>
                  </a:lnTo>
                  <a:lnTo>
                    <a:pt x="936" y="90"/>
                  </a:lnTo>
                  <a:lnTo>
                    <a:pt x="910" y="74"/>
                  </a:lnTo>
                  <a:lnTo>
                    <a:pt x="882" y="60"/>
                  </a:lnTo>
                  <a:lnTo>
                    <a:pt x="856" y="48"/>
                  </a:lnTo>
                  <a:lnTo>
                    <a:pt x="828" y="38"/>
                  </a:lnTo>
                  <a:lnTo>
                    <a:pt x="798" y="28"/>
                  </a:lnTo>
                  <a:lnTo>
                    <a:pt x="770" y="20"/>
                  </a:lnTo>
                  <a:lnTo>
                    <a:pt x="740" y="12"/>
                  </a:lnTo>
                  <a:lnTo>
                    <a:pt x="710" y="8"/>
                  </a:lnTo>
                  <a:lnTo>
                    <a:pt x="678" y="4"/>
                  </a:lnTo>
                  <a:lnTo>
                    <a:pt x="648" y="0"/>
                  </a:lnTo>
                  <a:lnTo>
                    <a:pt x="616" y="0"/>
                  </a:lnTo>
                  <a:lnTo>
                    <a:pt x="584" y="0"/>
                  </a:lnTo>
                  <a:lnTo>
                    <a:pt x="554" y="4"/>
                  </a:lnTo>
                  <a:lnTo>
                    <a:pt x="522" y="8"/>
                  </a:lnTo>
                  <a:lnTo>
                    <a:pt x="492" y="12"/>
                  </a:lnTo>
                  <a:lnTo>
                    <a:pt x="462" y="20"/>
                  </a:lnTo>
                  <a:lnTo>
                    <a:pt x="434" y="28"/>
                  </a:lnTo>
                  <a:lnTo>
                    <a:pt x="404" y="38"/>
                  </a:lnTo>
                  <a:lnTo>
                    <a:pt x="376" y="48"/>
                  </a:lnTo>
                  <a:lnTo>
                    <a:pt x="350" y="60"/>
                  </a:lnTo>
                  <a:lnTo>
                    <a:pt x="322" y="74"/>
                  </a:lnTo>
                  <a:lnTo>
                    <a:pt x="296" y="90"/>
                  </a:lnTo>
                  <a:lnTo>
                    <a:pt x="272" y="106"/>
                  </a:lnTo>
                  <a:lnTo>
                    <a:pt x="248" y="122"/>
                  </a:lnTo>
                  <a:lnTo>
                    <a:pt x="224" y="140"/>
                  </a:lnTo>
                  <a:lnTo>
                    <a:pt x="202" y="160"/>
                  </a:lnTo>
                  <a:lnTo>
                    <a:pt x="180" y="180"/>
                  </a:lnTo>
                  <a:lnTo>
                    <a:pt x="160" y="202"/>
                  </a:lnTo>
                  <a:lnTo>
                    <a:pt x="140" y="224"/>
                  </a:lnTo>
                  <a:lnTo>
                    <a:pt x="122" y="248"/>
                  </a:lnTo>
                  <a:lnTo>
                    <a:pt x="106" y="272"/>
                  </a:lnTo>
                  <a:lnTo>
                    <a:pt x="90" y="296"/>
                  </a:lnTo>
                  <a:lnTo>
                    <a:pt x="74" y="322"/>
                  </a:lnTo>
                  <a:lnTo>
                    <a:pt x="60" y="350"/>
                  </a:lnTo>
                  <a:lnTo>
                    <a:pt x="48" y="376"/>
                  </a:lnTo>
                  <a:lnTo>
                    <a:pt x="38" y="404"/>
                  </a:lnTo>
                  <a:lnTo>
                    <a:pt x="28" y="434"/>
                  </a:lnTo>
                  <a:lnTo>
                    <a:pt x="20" y="462"/>
                  </a:lnTo>
                  <a:lnTo>
                    <a:pt x="12" y="492"/>
                  </a:lnTo>
                  <a:lnTo>
                    <a:pt x="8" y="522"/>
                  </a:lnTo>
                  <a:lnTo>
                    <a:pt x="4" y="554"/>
                  </a:lnTo>
                  <a:lnTo>
                    <a:pt x="0" y="584"/>
                  </a:lnTo>
                  <a:lnTo>
                    <a:pt x="0" y="616"/>
                  </a:lnTo>
                  <a:close/>
                  <a:moveTo>
                    <a:pt x="80" y="616"/>
                  </a:moveTo>
                  <a:lnTo>
                    <a:pt x="80" y="616"/>
                  </a:lnTo>
                  <a:lnTo>
                    <a:pt x="80" y="588"/>
                  </a:lnTo>
                  <a:lnTo>
                    <a:pt x="82" y="562"/>
                  </a:lnTo>
                  <a:lnTo>
                    <a:pt x="86" y="534"/>
                  </a:lnTo>
                  <a:lnTo>
                    <a:pt x="90" y="508"/>
                  </a:lnTo>
                  <a:lnTo>
                    <a:pt x="96" y="482"/>
                  </a:lnTo>
                  <a:lnTo>
                    <a:pt x="104" y="456"/>
                  </a:lnTo>
                  <a:lnTo>
                    <a:pt x="112" y="432"/>
                  </a:lnTo>
                  <a:lnTo>
                    <a:pt x="122" y="408"/>
                  </a:lnTo>
                  <a:lnTo>
                    <a:pt x="132" y="384"/>
                  </a:lnTo>
                  <a:lnTo>
                    <a:pt x="144" y="360"/>
                  </a:lnTo>
                  <a:lnTo>
                    <a:pt x="158" y="338"/>
                  </a:lnTo>
                  <a:lnTo>
                    <a:pt x="172" y="316"/>
                  </a:lnTo>
                  <a:lnTo>
                    <a:pt x="186" y="296"/>
                  </a:lnTo>
                  <a:lnTo>
                    <a:pt x="202" y="276"/>
                  </a:lnTo>
                  <a:lnTo>
                    <a:pt x="220" y="256"/>
                  </a:lnTo>
                  <a:lnTo>
                    <a:pt x="238" y="238"/>
                  </a:lnTo>
                  <a:lnTo>
                    <a:pt x="256" y="220"/>
                  </a:lnTo>
                  <a:lnTo>
                    <a:pt x="276" y="202"/>
                  </a:lnTo>
                  <a:lnTo>
                    <a:pt x="296" y="186"/>
                  </a:lnTo>
                  <a:lnTo>
                    <a:pt x="316" y="172"/>
                  </a:lnTo>
                  <a:lnTo>
                    <a:pt x="338" y="158"/>
                  </a:lnTo>
                  <a:lnTo>
                    <a:pt x="360" y="144"/>
                  </a:lnTo>
                  <a:lnTo>
                    <a:pt x="384" y="132"/>
                  </a:lnTo>
                  <a:lnTo>
                    <a:pt x="408" y="122"/>
                  </a:lnTo>
                  <a:lnTo>
                    <a:pt x="432" y="112"/>
                  </a:lnTo>
                  <a:lnTo>
                    <a:pt x="456" y="104"/>
                  </a:lnTo>
                  <a:lnTo>
                    <a:pt x="482" y="96"/>
                  </a:lnTo>
                  <a:lnTo>
                    <a:pt x="508" y="90"/>
                  </a:lnTo>
                  <a:lnTo>
                    <a:pt x="534" y="86"/>
                  </a:lnTo>
                  <a:lnTo>
                    <a:pt x="562" y="82"/>
                  </a:lnTo>
                  <a:lnTo>
                    <a:pt x="588" y="80"/>
                  </a:lnTo>
                  <a:lnTo>
                    <a:pt x="616" y="80"/>
                  </a:lnTo>
                  <a:lnTo>
                    <a:pt x="644" y="80"/>
                  </a:lnTo>
                  <a:lnTo>
                    <a:pt x="670" y="82"/>
                  </a:lnTo>
                  <a:lnTo>
                    <a:pt x="698" y="86"/>
                  </a:lnTo>
                  <a:lnTo>
                    <a:pt x="724" y="90"/>
                  </a:lnTo>
                  <a:lnTo>
                    <a:pt x="750" y="96"/>
                  </a:lnTo>
                  <a:lnTo>
                    <a:pt x="776" y="104"/>
                  </a:lnTo>
                  <a:lnTo>
                    <a:pt x="800" y="112"/>
                  </a:lnTo>
                  <a:lnTo>
                    <a:pt x="824" y="122"/>
                  </a:lnTo>
                  <a:lnTo>
                    <a:pt x="848" y="132"/>
                  </a:lnTo>
                  <a:lnTo>
                    <a:pt x="872" y="144"/>
                  </a:lnTo>
                  <a:lnTo>
                    <a:pt x="894" y="158"/>
                  </a:lnTo>
                  <a:lnTo>
                    <a:pt x="916" y="172"/>
                  </a:lnTo>
                  <a:lnTo>
                    <a:pt x="936" y="186"/>
                  </a:lnTo>
                  <a:lnTo>
                    <a:pt x="956" y="202"/>
                  </a:lnTo>
                  <a:lnTo>
                    <a:pt x="976" y="220"/>
                  </a:lnTo>
                  <a:lnTo>
                    <a:pt x="994" y="238"/>
                  </a:lnTo>
                  <a:lnTo>
                    <a:pt x="1012" y="256"/>
                  </a:lnTo>
                  <a:lnTo>
                    <a:pt x="1030" y="276"/>
                  </a:lnTo>
                  <a:lnTo>
                    <a:pt x="1046" y="296"/>
                  </a:lnTo>
                  <a:lnTo>
                    <a:pt x="1060" y="316"/>
                  </a:lnTo>
                  <a:lnTo>
                    <a:pt x="1074" y="338"/>
                  </a:lnTo>
                  <a:lnTo>
                    <a:pt x="1088" y="360"/>
                  </a:lnTo>
                  <a:lnTo>
                    <a:pt x="1100" y="384"/>
                  </a:lnTo>
                  <a:lnTo>
                    <a:pt x="1110" y="408"/>
                  </a:lnTo>
                  <a:lnTo>
                    <a:pt x="1120" y="432"/>
                  </a:lnTo>
                  <a:lnTo>
                    <a:pt x="1128" y="456"/>
                  </a:lnTo>
                  <a:lnTo>
                    <a:pt x="1136" y="482"/>
                  </a:lnTo>
                  <a:lnTo>
                    <a:pt x="1142" y="508"/>
                  </a:lnTo>
                  <a:lnTo>
                    <a:pt x="1146" y="534"/>
                  </a:lnTo>
                  <a:lnTo>
                    <a:pt x="1150" y="562"/>
                  </a:lnTo>
                  <a:lnTo>
                    <a:pt x="1152" y="588"/>
                  </a:lnTo>
                  <a:lnTo>
                    <a:pt x="1152" y="616"/>
                  </a:lnTo>
                  <a:lnTo>
                    <a:pt x="1152" y="644"/>
                  </a:lnTo>
                  <a:lnTo>
                    <a:pt x="1150" y="670"/>
                  </a:lnTo>
                  <a:lnTo>
                    <a:pt x="1146" y="698"/>
                  </a:lnTo>
                  <a:lnTo>
                    <a:pt x="1142" y="724"/>
                  </a:lnTo>
                  <a:lnTo>
                    <a:pt x="1136" y="750"/>
                  </a:lnTo>
                  <a:lnTo>
                    <a:pt x="1128" y="776"/>
                  </a:lnTo>
                  <a:lnTo>
                    <a:pt x="1120" y="800"/>
                  </a:lnTo>
                  <a:lnTo>
                    <a:pt x="1110" y="824"/>
                  </a:lnTo>
                  <a:lnTo>
                    <a:pt x="1100" y="848"/>
                  </a:lnTo>
                  <a:lnTo>
                    <a:pt x="1088" y="872"/>
                  </a:lnTo>
                  <a:lnTo>
                    <a:pt x="1074" y="894"/>
                  </a:lnTo>
                  <a:lnTo>
                    <a:pt x="1060" y="916"/>
                  </a:lnTo>
                  <a:lnTo>
                    <a:pt x="1046" y="936"/>
                  </a:lnTo>
                  <a:lnTo>
                    <a:pt x="1030" y="956"/>
                  </a:lnTo>
                  <a:lnTo>
                    <a:pt x="1012" y="976"/>
                  </a:lnTo>
                  <a:lnTo>
                    <a:pt x="994" y="994"/>
                  </a:lnTo>
                  <a:lnTo>
                    <a:pt x="976" y="1012"/>
                  </a:lnTo>
                  <a:lnTo>
                    <a:pt x="956" y="1030"/>
                  </a:lnTo>
                  <a:lnTo>
                    <a:pt x="936" y="1046"/>
                  </a:lnTo>
                  <a:lnTo>
                    <a:pt x="916" y="1060"/>
                  </a:lnTo>
                  <a:lnTo>
                    <a:pt x="894" y="1074"/>
                  </a:lnTo>
                  <a:lnTo>
                    <a:pt x="872" y="1088"/>
                  </a:lnTo>
                  <a:lnTo>
                    <a:pt x="848" y="1100"/>
                  </a:lnTo>
                  <a:lnTo>
                    <a:pt x="824" y="1110"/>
                  </a:lnTo>
                  <a:lnTo>
                    <a:pt x="800" y="1120"/>
                  </a:lnTo>
                  <a:lnTo>
                    <a:pt x="776" y="1128"/>
                  </a:lnTo>
                  <a:lnTo>
                    <a:pt x="750" y="1136"/>
                  </a:lnTo>
                  <a:lnTo>
                    <a:pt x="724" y="1142"/>
                  </a:lnTo>
                  <a:lnTo>
                    <a:pt x="698" y="1146"/>
                  </a:lnTo>
                  <a:lnTo>
                    <a:pt x="670" y="1150"/>
                  </a:lnTo>
                  <a:lnTo>
                    <a:pt x="644" y="1152"/>
                  </a:lnTo>
                  <a:lnTo>
                    <a:pt x="616" y="1152"/>
                  </a:lnTo>
                  <a:lnTo>
                    <a:pt x="588" y="1152"/>
                  </a:lnTo>
                  <a:lnTo>
                    <a:pt x="562" y="1150"/>
                  </a:lnTo>
                  <a:lnTo>
                    <a:pt x="534" y="1146"/>
                  </a:lnTo>
                  <a:lnTo>
                    <a:pt x="508" y="1142"/>
                  </a:lnTo>
                  <a:lnTo>
                    <a:pt x="482" y="1136"/>
                  </a:lnTo>
                  <a:lnTo>
                    <a:pt x="456" y="1128"/>
                  </a:lnTo>
                  <a:lnTo>
                    <a:pt x="432" y="1120"/>
                  </a:lnTo>
                  <a:lnTo>
                    <a:pt x="408" y="1110"/>
                  </a:lnTo>
                  <a:lnTo>
                    <a:pt x="384" y="1100"/>
                  </a:lnTo>
                  <a:lnTo>
                    <a:pt x="360" y="1088"/>
                  </a:lnTo>
                  <a:lnTo>
                    <a:pt x="338" y="1074"/>
                  </a:lnTo>
                  <a:lnTo>
                    <a:pt x="316" y="1060"/>
                  </a:lnTo>
                  <a:lnTo>
                    <a:pt x="296" y="1046"/>
                  </a:lnTo>
                  <a:lnTo>
                    <a:pt x="276" y="1030"/>
                  </a:lnTo>
                  <a:lnTo>
                    <a:pt x="256" y="1012"/>
                  </a:lnTo>
                  <a:lnTo>
                    <a:pt x="238" y="994"/>
                  </a:lnTo>
                  <a:lnTo>
                    <a:pt x="220" y="976"/>
                  </a:lnTo>
                  <a:lnTo>
                    <a:pt x="202" y="956"/>
                  </a:lnTo>
                  <a:lnTo>
                    <a:pt x="186" y="936"/>
                  </a:lnTo>
                  <a:lnTo>
                    <a:pt x="172" y="916"/>
                  </a:lnTo>
                  <a:lnTo>
                    <a:pt x="158" y="894"/>
                  </a:lnTo>
                  <a:lnTo>
                    <a:pt x="144" y="872"/>
                  </a:lnTo>
                  <a:lnTo>
                    <a:pt x="132" y="848"/>
                  </a:lnTo>
                  <a:lnTo>
                    <a:pt x="122" y="824"/>
                  </a:lnTo>
                  <a:lnTo>
                    <a:pt x="112" y="800"/>
                  </a:lnTo>
                  <a:lnTo>
                    <a:pt x="104" y="776"/>
                  </a:lnTo>
                  <a:lnTo>
                    <a:pt x="96" y="750"/>
                  </a:lnTo>
                  <a:lnTo>
                    <a:pt x="90" y="724"/>
                  </a:lnTo>
                  <a:lnTo>
                    <a:pt x="86" y="698"/>
                  </a:lnTo>
                  <a:lnTo>
                    <a:pt x="82" y="670"/>
                  </a:lnTo>
                  <a:lnTo>
                    <a:pt x="80" y="644"/>
                  </a:lnTo>
                  <a:lnTo>
                    <a:pt x="80" y="616"/>
                  </a:lnTo>
                  <a:close/>
                </a:path>
              </a:pathLst>
            </a:custGeom>
            <a:solidFill>
              <a:srgbClr val="404040">
                <a:alpha val="9000"/>
              </a:srgb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solidFill>
                  <a:srgbClr val="000000"/>
                </a:solidFill>
                <a:sym typeface="宋体" pitchFamily="2" charset="-122"/>
              </a:endParaRPr>
            </a:p>
          </p:txBody>
        </p:sp>
      </p:grpSp>
      <p:sp>
        <p:nvSpPr>
          <p:cNvPr id="10" name="AutoShape 12"/>
          <p:cNvSpPr>
            <a:spLocks noChangeArrowheads="1"/>
          </p:cNvSpPr>
          <p:nvPr/>
        </p:nvSpPr>
        <p:spPr bwMode="auto">
          <a:xfrm>
            <a:off x="2241551" y="3232150"/>
            <a:ext cx="7129463" cy="431800"/>
          </a:xfrm>
          <a:prstGeom prst="rightArrow">
            <a:avLst>
              <a:gd name="adj1" fmla="val 38231"/>
              <a:gd name="adj2" fmla="val 63751"/>
            </a:avLst>
          </a:prstGeom>
          <a:solidFill>
            <a:schemeClr val="bg1">
              <a:lumMod val="75000"/>
            </a:schemeClr>
          </a:solidFill>
          <a:ln>
            <a:noFill/>
          </a:ln>
          <a:extLst/>
        </p:spPr>
        <p:style>
          <a:lnRef idx="1">
            <a:schemeClr val="accent6"/>
          </a:lnRef>
          <a:fillRef idx="3">
            <a:schemeClr val="accent6"/>
          </a:fillRef>
          <a:effectRef idx="2">
            <a:schemeClr val="accent6"/>
          </a:effectRef>
          <a:fontRef idx="minor">
            <a:schemeClr val="lt1"/>
          </a:fontRef>
        </p:style>
        <p:txBody>
          <a:bodyPr wrap="none"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solidFill>
                <a:srgbClr val="000000"/>
              </a:solidFill>
              <a:ea typeface="微软雅黑" pitchFamily="34" charset="-122"/>
              <a:sym typeface="Arial" pitchFamily="34" charset="0"/>
            </a:endParaRPr>
          </a:p>
        </p:txBody>
      </p:sp>
      <p:sp>
        <p:nvSpPr>
          <p:cNvPr id="11" name="Oval 13"/>
          <p:cNvSpPr>
            <a:spLocks noChangeArrowheads="1"/>
          </p:cNvSpPr>
          <p:nvPr/>
        </p:nvSpPr>
        <p:spPr bwMode="auto">
          <a:xfrm>
            <a:off x="2098675" y="3305176"/>
            <a:ext cx="287338" cy="284163"/>
          </a:xfrm>
          <a:prstGeom prst="ellipse">
            <a:avLst/>
          </a:prstGeom>
          <a:solidFill>
            <a:srgbClr val="071F65"/>
          </a:solid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solidFill>
                <a:srgbClr val="000000"/>
              </a:solidFill>
              <a:ea typeface="微软雅黑" pitchFamily="34" charset="-122"/>
              <a:sym typeface="Arial" pitchFamily="34" charset="0"/>
            </a:endParaRPr>
          </a:p>
        </p:txBody>
      </p:sp>
      <p:sp>
        <p:nvSpPr>
          <p:cNvPr id="12" name="Oval 14"/>
          <p:cNvSpPr>
            <a:spLocks noChangeArrowheads="1"/>
          </p:cNvSpPr>
          <p:nvPr/>
        </p:nvSpPr>
        <p:spPr bwMode="auto">
          <a:xfrm>
            <a:off x="7715250" y="3305176"/>
            <a:ext cx="287338" cy="284163"/>
          </a:xfrm>
          <a:prstGeom prst="ellipse">
            <a:avLst/>
          </a:prstGeom>
          <a:solidFill>
            <a:srgbClr val="071F65"/>
          </a:solid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solidFill>
                <a:srgbClr val="000000"/>
              </a:solidFill>
              <a:ea typeface="微软雅黑" pitchFamily="34" charset="-122"/>
              <a:sym typeface="Arial" pitchFamily="34" charset="0"/>
            </a:endParaRPr>
          </a:p>
        </p:txBody>
      </p:sp>
      <p:sp>
        <p:nvSpPr>
          <p:cNvPr id="13" name="Oval 15"/>
          <p:cNvSpPr>
            <a:spLocks noChangeArrowheads="1"/>
          </p:cNvSpPr>
          <p:nvPr/>
        </p:nvSpPr>
        <p:spPr bwMode="auto">
          <a:xfrm>
            <a:off x="4906964" y="3305176"/>
            <a:ext cx="287337" cy="284163"/>
          </a:xfrm>
          <a:prstGeom prst="ellipse">
            <a:avLst/>
          </a:prstGeom>
          <a:solidFill>
            <a:srgbClr val="071F65"/>
          </a:solid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solidFill>
                <a:srgbClr val="000000"/>
              </a:solidFill>
              <a:ea typeface="微软雅黑" pitchFamily="34" charset="-122"/>
              <a:sym typeface="Arial" pitchFamily="34" charset="0"/>
            </a:endParaRPr>
          </a:p>
        </p:txBody>
      </p:sp>
      <p:sp>
        <p:nvSpPr>
          <p:cNvPr id="14" name="Oval 16"/>
          <p:cNvSpPr>
            <a:spLocks noChangeArrowheads="1"/>
          </p:cNvSpPr>
          <p:nvPr/>
        </p:nvSpPr>
        <p:spPr bwMode="auto">
          <a:xfrm>
            <a:off x="3502025" y="3305176"/>
            <a:ext cx="287338" cy="284163"/>
          </a:xfrm>
          <a:prstGeom prst="ellipse">
            <a:avLst/>
          </a:prstGeom>
          <a:solidFill>
            <a:schemeClr val="bg1">
              <a:lumMod val="50000"/>
            </a:schemeClr>
          </a:solidFill>
          <a:ln>
            <a:noFill/>
            <a:headEnd/>
            <a:tailEnd/>
          </a:ln>
        </p:spPr>
        <p:style>
          <a:lnRef idx="1">
            <a:schemeClr val="accent2"/>
          </a:lnRef>
          <a:fillRef idx="3">
            <a:schemeClr val="accent2"/>
          </a:fillRef>
          <a:effectRef idx="2">
            <a:schemeClr val="accent2"/>
          </a:effectRef>
          <a:fontRef idx="minor">
            <a:schemeClr val="lt1"/>
          </a:fontRef>
        </p:style>
        <p:txBody>
          <a:bodyPr wrap="none"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solidFill>
                <a:srgbClr val="000000"/>
              </a:solidFill>
              <a:ea typeface="微软雅黑" pitchFamily="34" charset="-122"/>
              <a:sym typeface="Arial" pitchFamily="34" charset="0"/>
            </a:endParaRPr>
          </a:p>
        </p:txBody>
      </p:sp>
      <p:sp>
        <p:nvSpPr>
          <p:cNvPr id="15" name="Oval 17"/>
          <p:cNvSpPr>
            <a:spLocks noChangeArrowheads="1"/>
          </p:cNvSpPr>
          <p:nvPr/>
        </p:nvSpPr>
        <p:spPr bwMode="auto">
          <a:xfrm>
            <a:off x="6310314" y="3305176"/>
            <a:ext cx="287337" cy="284163"/>
          </a:xfrm>
          <a:prstGeom prst="ellipse">
            <a:avLst/>
          </a:prstGeom>
          <a:solidFill>
            <a:schemeClr val="bg1">
              <a:lumMod val="50000"/>
            </a:schemeClr>
          </a:solidFill>
          <a:ln>
            <a:noFill/>
            <a:headEnd/>
            <a:tailEnd/>
          </a:ln>
        </p:spPr>
        <p:style>
          <a:lnRef idx="1">
            <a:schemeClr val="accent2"/>
          </a:lnRef>
          <a:fillRef idx="3">
            <a:schemeClr val="accent2"/>
          </a:fillRef>
          <a:effectRef idx="2">
            <a:schemeClr val="accent2"/>
          </a:effectRef>
          <a:fontRef idx="minor">
            <a:schemeClr val="lt1"/>
          </a:fontRef>
        </p:style>
        <p:txBody>
          <a:bodyPr wrap="none"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solidFill>
                <a:srgbClr val="000000"/>
              </a:solidFill>
              <a:ea typeface="微软雅黑" pitchFamily="34" charset="-122"/>
              <a:sym typeface="Arial" pitchFamily="34" charset="0"/>
            </a:endParaRPr>
          </a:p>
        </p:txBody>
      </p:sp>
      <p:sp>
        <p:nvSpPr>
          <p:cNvPr id="16" name="Text Box 18"/>
          <p:cNvSpPr>
            <a:spLocks noChangeArrowheads="1"/>
          </p:cNvSpPr>
          <p:nvPr/>
        </p:nvSpPr>
        <p:spPr bwMode="auto">
          <a:xfrm rot="2700000">
            <a:off x="1849439" y="4171951"/>
            <a:ext cx="16478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b="1" dirty="0">
                <a:solidFill>
                  <a:srgbClr val="404040"/>
                </a:solidFill>
                <a:latin typeface="微软雅黑" pitchFamily="34" charset="-122"/>
                <a:ea typeface="微软雅黑" pitchFamily="34" charset="-122"/>
                <a:sym typeface="微软雅黑" pitchFamily="34" charset="-122"/>
              </a:rPr>
              <a:t>点击添加标题</a:t>
            </a:r>
          </a:p>
          <a:p>
            <a:pPr eaLnBrk="1" hangingPunct="1"/>
            <a:r>
              <a:rPr lang="zh-CN" altLang="en-US" sz="1200" dirty="0">
                <a:solidFill>
                  <a:srgbClr val="404040"/>
                </a:solidFill>
                <a:latin typeface="微软雅黑" pitchFamily="34" charset="-122"/>
                <a:ea typeface="微软雅黑" pitchFamily="34" charset="-122"/>
                <a:sym typeface="微软雅黑" pitchFamily="34" charset="-122"/>
              </a:rPr>
              <a:t>点击添加标题</a:t>
            </a:r>
          </a:p>
          <a:p>
            <a:pPr eaLnBrk="1" hangingPunct="1"/>
            <a:r>
              <a:rPr lang="zh-CN" altLang="en-US" sz="1200" dirty="0">
                <a:solidFill>
                  <a:srgbClr val="404040"/>
                </a:solidFill>
                <a:latin typeface="微软雅黑" pitchFamily="34" charset="-122"/>
                <a:ea typeface="微软雅黑" pitchFamily="34" charset="-122"/>
                <a:sym typeface="微软雅黑" pitchFamily="34" charset="-122"/>
              </a:rPr>
              <a:t>点击添加标题</a:t>
            </a:r>
          </a:p>
          <a:p>
            <a:pPr eaLnBrk="1" hangingPunct="1"/>
            <a:r>
              <a:rPr lang="zh-CN" altLang="en-US" sz="1200" dirty="0">
                <a:solidFill>
                  <a:srgbClr val="404040"/>
                </a:solidFill>
                <a:latin typeface="微软雅黑" pitchFamily="34" charset="-122"/>
                <a:ea typeface="微软雅黑" pitchFamily="34" charset="-122"/>
                <a:sym typeface="微软雅黑" pitchFamily="34" charset="-122"/>
              </a:rPr>
              <a:t>点击添加标题</a:t>
            </a:r>
            <a:endParaRPr lang="zh-CN" altLang="en-US" dirty="0"/>
          </a:p>
        </p:txBody>
      </p:sp>
      <p:sp>
        <p:nvSpPr>
          <p:cNvPr id="17" name="Text Box 19"/>
          <p:cNvSpPr>
            <a:spLocks noChangeArrowheads="1"/>
          </p:cNvSpPr>
          <p:nvPr/>
        </p:nvSpPr>
        <p:spPr bwMode="auto">
          <a:xfrm rot="18900000">
            <a:off x="3500283" y="1997341"/>
            <a:ext cx="164527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b="1" dirty="0">
                <a:solidFill>
                  <a:srgbClr val="404040"/>
                </a:solidFill>
                <a:latin typeface="微软雅黑" pitchFamily="34" charset="-122"/>
                <a:ea typeface="微软雅黑" pitchFamily="34" charset="-122"/>
                <a:sym typeface="微软雅黑" pitchFamily="34" charset="-122"/>
              </a:rPr>
              <a:t>点击添加标题</a:t>
            </a:r>
            <a:endParaRPr lang="en-US" altLang="zh-CN" sz="1600" b="1" dirty="0">
              <a:solidFill>
                <a:srgbClr val="404040"/>
              </a:solidFill>
              <a:latin typeface="微软雅黑" pitchFamily="34" charset="-122"/>
              <a:ea typeface="微软雅黑" pitchFamily="34" charset="-122"/>
              <a:sym typeface="微软雅黑" pitchFamily="34" charset="-122"/>
            </a:endParaRPr>
          </a:p>
          <a:p>
            <a:pPr eaLnBrk="1" hangingPunct="1"/>
            <a:r>
              <a:rPr lang="zh-CN" altLang="en-US" sz="1200" dirty="0">
                <a:solidFill>
                  <a:srgbClr val="404040"/>
                </a:solidFill>
                <a:latin typeface="微软雅黑" pitchFamily="34" charset="-122"/>
                <a:ea typeface="微软雅黑" pitchFamily="34" charset="-122"/>
                <a:sym typeface="微软雅黑" pitchFamily="34" charset="-122"/>
              </a:rPr>
              <a:t>点击添加标题</a:t>
            </a:r>
            <a:endParaRPr lang="en-US" altLang="zh-CN" sz="1200" dirty="0">
              <a:solidFill>
                <a:srgbClr val="404040"/>
              </a:solidFill>
              <a:latin typeface="微软雅黑" pitchFamily="34" charset="-122"/>
              <a:ea typeface="微软雅黑" pitchFamily="34" charset="-122"/>
              <a:sym typeface="微软雅黑" pitchFamily="34" charset="-122"/>
            </a:endParaRPr>
          </a:p>
          <a:p>
            <a:pPr eaLnBrk="1" hangingPunct="1"/>
            <a:r>
              <a:rPr lang="zh-CN" altLang="en-US" sz="1200" dirty="0">
                <a:solidFill>
                  <a:srgbClr val="404040"/>
                </a:solidFill>
                <a:latin typeface="微软雅黑" pitchFamily="34" charset="-122"/>
                <a:ea typeface="微软雅黑" pitchFamily="34" charset="-122"/>
                <a:sym typeface="微软雅黑" pitchFamily="34" charset="-122"/>
              </a:rPr>
              <a:t>点击添加标题</a:t>
            </a:r>
          </a:p>
          <a:p>
            <a:pPr eaLnBrk="1" hangingPunct="1"/>
            <a:r>
              <a:rPr lang="zh-CN" altLang="en-US" sz="1200" dirty="0">
                <a:solidFill>
                  <a:srgbClr val="404040"/>
                </a:solidFill>
                <a:latin typeface="微软雅黑" pitchFamily="34" charset="-122"/>
                <a:ea typeface="微软雅黑" pitchFamily="34" charset="-122"/>
                <a:sym typeface="微软雅黑" pitchFamily="34" charset="-122"/>
              </a:rPr>
              <a:t>点击添加标题</a:t>
            </a:r>
            <a:endParaRPr lang="zh-CN" altLang="en-US" dirty="0"/>
          </a:p>
        </p:txBody>
      </p:sp>
      <p:sp>
        <p:nvSpPr>
          <p:cNvPr id="18" name="Text Box 19"/>
          <p:cNvSpPr>
            <a:spLocks noChangeArrowheads="1"/>
          </p:cNvSpPr>
          <p:nvPr/>
        </p:nvSpPr>
        <p:spPr bwMode="auto">
          <a:xfrm rot="18900000">
            <a:off x="6279599" y="2036766"/>
            <a:ext cx="140838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b="1" dirty="0">
                <a:solidFill>
                  <a:srgbClr val="404040"/>
                </a:solidFill>
                <a:latin typeface="微软雅黑" pitchFamily="34" charset="-122"/>
                <a:ea typeface="微软雅黑" pitchFamily="34" charset="-122"/>
                <a:sym typeface="微软雅黑" pitchFamily="34" charset="-122"/>
              </a:rPr>
              <a:t>点击添加标题</a:t>
            </a:r>
            <a:endParaRPr lang="en-US" altLang="zh-CN" sz="1600" b="1" dirty="0">
              <a:solidFill>
                <a:srgbClr val="404040"/>
              </a:solidFill>
              <a:latin typeface="微软雅黑" pitchFamily="34" charset="-122"/>
              <a:ea typeface="微软雅黑" pitchFamily="34" charset="-122"/>
              <a:sym typeface="微软雅黑" pitchFamily="34" charset="-122"/>
            </a:endParaRPr>
          </a:p>
          <a:p>
            <a:pPr eaLnBrk="1" hangingPunct="1"/>
            <a:r>
              <a:rPr lang="zh-CN" altLang="en-US" sz="1200" dirty="0">
                <a:solidFill>
                  <a:srgbClr val="404040"/>
                </a:solidFill>
                <a:latin typeface="微软雅黑" pitchFamily="34" charset="-122"/>
                <a:ea typeface="微软雅黑" pitchFamily="34" charset="-122"/>
                <a:sym typeface="微软雅黑" pitchFamily="34" charset="-122"/>
              </a:rPr>
              <a:t>点击添加标题</a:t>
            </a:r>
            <a:endParaRPr lang="en-US" altLang="zh-CN" sz="1200" dirty="0">
              <a:solidFill>
                <a:srgbClr val="404040"/>
              </a:solidFill>
              <a:latin typeface="微软雅黑" pitchFamily="34" charset="-122"/>
              <a:ea typeface="微软雅黑" pitchFamily="34" charset="-122"/>
              <a:sym typeface="微软雅黑" pitchFamily="34" charset="-122"/>
            </a:endParaRPr>
          </a:p>
          <a:p>
            <a:pPr eaLnBrk="1" hangingPunct="1"/>
            <a:r>
              <a:rPr lang="zh-CN" altLang="en-US" sz="1200" dirty="0">
                <a:solidFill>
                  <a:srgbClr val="404040"/>
                </a:solidFill>
                <a:latin typeface="微软雅黑" pitchFamily="34" charset="-122"/>
                <a:ea typeface="微软雅黑" pitchFamily="34" charset="-122"/>
                <a:sym typeface="微软雅黑" pitchFamily="34" charset="-122"/>
              </a:rPr>
              <a:t>点击添加标题</a:t>
            </a:r>
          </a:p>
          <a:p>
            <a:pPr eaLnBrk="1" hangingPunct="1"/>
            <a:r>
              <a:rPr lang="zh-CN" altLang="en-US" sz="1200" dirty="0">
                <a:solidFill>
                  <a:srgbClr val="404040"/>
                </a:solidFill>
                <a:latin typeface="微软雅黑" pitchFamily="34" charset="-122"/>
                <a:ea typeface="微软雅黑" pitchFamily="34" charset="-122"/>
                <a:sym typeface="微软雅黑" pitchFamily="34" charset="-122"/>
              </a:rPr>
              <a:t>点击添加标题</a:t>
            </a:r>
            <a:endParaRPr lang="zh-CN" altLang="en-US" sz="2800" dirty="0"/>
          </a:p>
        </p:txBody>
      </p:sp>
      <p:sp>
        <p:nvSpPr>
          <p:cNvPr id="19" name="Text Box 18"/>
          <p:cNvSpPr>
            <a:spLocks noChangeArrowheads="1"/>
          </p:cNvSpPr>
          <p:nvPr/>
        </p:nvSpPr>
        <p:spPr bwMode="auto">
          <a:xfrm rot="2700000">
            <a:off x="4588670" y="4171157"/>
            <a:ext cx="1647825"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b="1" dirty="0">
                <a:solidFill>
                  <a:srgbClr val="404040"/>
                </a:solidFill>
                <a:latin typeface="微软雅黑" pitchFamily="34" charset="-122"/>
                <a:ea typeface="微软雅黑" pitchFamily="34" charset="-122"/>
                <a:sym typeface="微软雅黑" pitchFamily="34" charset="-122"/>
              </a:rPr>
              <a:t>点击添加标题</a:t>
            </a:r>
          </a:p>
          <a:p>
            <a:pPr eaLnBrk="1" hangingPunct="1"/>
            <a:r>
              <a:rPr lang="zh-CN" altLang="en-US" sz="1200" dirty="0">
                <a:solidFill>
                  <a:srgbClr val="404040"/>
                </a:solidFill>
                <a:latin typeface="微软雅黑" pitchFamily="34" charset="-122"/>
                <a:ea typeface="微软雅黑" pitchFamily="34" charset="-122"/>
                <a:sym typeface="微软雅黑" pitchFamily="34" charset="-122"/>
              </a:rPr>
              <a:t>点击添加标题</a:t>
            </a:r>
          </a:p>
          <a:p>
            <a:pPr eaLnBrk="1" hangingPunct="1"/>
            <a:r>
              <a:rPr lang="zh-CN" altLang="en-US" sz="1200" dirty="0">
                <a:solidFill>
                  <a:srgbClr val="404040"/>
                </a:solidFill>
                <a:latin typeface="微软雅黑" pitchFamily="34" charset="-122"/>
                <a:ea typeface="微软雅黑" pitchFamily="34" charset="-122"/>
                <a:sym typeface="微软雅黑" pitchFamily="34" charset="-122"/>
              </a:rPr>
              <a:t>点击添加标题</a:t>
            </a:r>
          </a:p>
          <a:p>
            <a:pPr eaLnBrk="1" hangingPunct="1"/>
            <a:r>
              <a:rPr lang="zh-CN" altLang="en-US" sz="1200" dirty="0">
                <a:solidFill>
                  <a:srgbClr val="404040"/>
                </a:solidFill>
                <a:latin typeface="微软雅黑" pitchFamily="34" charset="-122"/>
                <a:ea typeface="微软雅黑" pitchFamily="34" charset="-122"/>
                <a:sym typeface="微软雅黑" pitchFamily="34" charset="-122"/>
              </a:rPr>
              <a:t>点击添加标题</a:t>
            </a:r>
            <a:endParaRPr lang="zh-CN" altLang="en-US" dirty="0"/>
          </a:p>
        </p:txBody>
      </p:sp>
      <p:sp>
        <p:nvSpPr>
          <p:cNvPr id="20" name="Text Box 18"/>
          <p:cNvSpPr>
            <a:spLocks noChangeArrowheads="1"/>
          </p:cNvSpPr>
          <p:nvPr/>
        </p:nvSpPr>
        <p:spPr bwMode="auto">
          <a:xfrm rot="2700000">
            <a:off x="7394576" y="4171951"/>
            <a:ext cx="16478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b="1" dirty="0">
                <a:solidFill>
                  <a:srgbClr val="404040"/>
                </a:solidFill>
                <a:latin typeface="微软雅黑" pitchFamily="34" charset="-122"/>
                <a:ea typeface="微软雅黑" pitchFamily="34" charset="-122"/>
                <a:sym typeface="微软雅黑" pitchFamily="34" charset="-122"/>
              </a:rPr>
              <a:t>点击添加标题</a:t>
            </a:r>
          </a:p>
          <a:p>
            <a:pPr eaLnBrk="1" hangingPunct="1"/>
            <a:r>
              <a:rPr lang="zh-CN" altLang="en-US" sz="1200" dirty="0">
                <a:solidFill>
                  <a:srgbClr val="404040"/>
                </a:solidFill>
                <a:latin typeface="微软雅黑" pitchFamily="34" charset="-122"/>
                <a:ea typeface="微软雅黑" pitchFamily="34" charset="-122"/>
                <a:sym typeface="微软雅黑" pitchFamily="34" charset="-122"/>
              </a:rPr>
              <a:t>点击添加标题</a:t>
            </a:r>
          </a:p>
          <a:p>
            <a:pPr eaLnBrk="1" hangingPunct="1"/>
            <a:r>
              <a:rPr lang="zh-CN" altLang="en-US" sz="1200" dirty="0">
                <a:solidFill>
                  <a:srgbClr val="404040"/>
                </a:solidFill>
                <a:latin typeface="微软雅黑" pitchFamily="34" charset="-122"/>
                <a:ea typeface="微软雅黑" pitchFamily="34" charset="-122"/>
                <a:sym typeface="微软雅黑" pitchFamily="34" charset="-122"/>
              </a:rPr>
              <a:t>点击添加标题</a:t>
            </a:r>
          </a:p>
          <a:p>
            <a:pPr eaLnBrk="1" hangingPunct="1"/>
            <a:r>
              <a:rPr lang="zh-CN" altLang="en-US" sz="1200" dirty="0">
                <a:solidFill>
                  <a:srgbClr val="404040"/>
                </a:solidFill>
                <a:latin typeface="微软雅黑" pitchFamily="34" charset="-122"/>
                <a:ea typeface="微软雅黑" pitchFamily="34" charset="-122"/>
                <a:sym typeface="微软雅黑" pitchFamily="34" charset="-122"/>
              </a:rPr>
              <a:t>点击添加标题</a:t>
            </a:r>
            <a:endParaRPr lang="zh-CN" altLang="en-US" dirty="0"/>
          </a:p>
        </p:txBody>
      </p:sp>
      <p:sp>
        <p:nvSpPr>
          <p:cNvPr id="21"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125188663"/>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0"/>
                                        <p:tgtEl>
                                          <p:spTgt spid="10"/>
                                        </p:tgtEl>
                                      </p:cBhvr>
                                    </p:animEffect>
                                  </p:childTnLst>
                                </p:cTn>
                              </p:par>
                              <p:par>
                                <p:cTn id="25" presetID="2" presetClass="entr" presetSubtype="9"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0-#ppt_h/2"/>
                                          </p:val>
                                        </p:tav>
                                        <p:tav tm="100000">
                                          <p:val>
                                            <p:strVal val="#ppt_y"/>
                                          </p:val>
                                        </p:tav>
                                      </p:tavLst>
                                    </p:anim>
                                  </p:childTnLst>
                                </p:cTn>
                              </p:par>
                              <p:par>
                                <p:cTn id="29" presetID="53" presetClass="entr" presetSubtype="16" fill="hold" grpId="0" nodeType="withEffect">
                                  <p:stCondLst>
                                    <p:cond delay="10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par>
                                <p:cTn id="34" presetID="2" presetClass="entr" presetSubtype="12" fill="hold" grpId="0" nodeType="withEffect">
                                  <p:stCondLst>
                                    <p:cond delay="100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0-#ppt_w/2"/>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par>
                                <p:cTn id="38" presetID="53" presetClass="entr" presetSubtype="16" fill="hold" grpId="0" nodeType="withEffect">
                                  <p:stCondLst>
                                    <p:cond delay="200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par>
                                <p:cTn id="43" presetID="2" presetClass="entr" presetSubtype="9" fill="hold" grpId="0" nodeType="withEffect">
                                  <p:stCondLst>
                                    <p:cond delay="200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0-#ppt_w/2"/>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par>
                                <p:cTn id="47" presetID="53" presetClass="entr" presetSubtype="16" fill="hold" grpId="0" nodeType="withEffect">
                                  <p:stCondLst>
                                    <p:cond delay="3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2" presetClass="entr" presetSubtype="12" fill="hold" grpId="0" nodeType="withEffect">
                                  <p:stCondLst>
                                    <p:cond delay="300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0-#ppt_w/2"/>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par>
                                <p:cTn id="56" presetID="53" presetClass="entr" presetSubtype="16" fill="hold" grpId="0" nodeType="withEffect">
                                  <p:stCondLst>
                                    <p:cond delay="4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par>
                                <p:cTn id="61" presetID="2" presetClass="entr" presetSubtype="9" fill="hold" grpId="0" nodeType="withEffect">
                                  <p:stCondLst>
                                    <p:cond delay="400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0-#ppt_w/2"/>
                                          </p:val>
                                        </p:tav>
                                        <p:tav tm="100000">
                                          <p:val>
                                            <p:strVal val="#ppt_x"/>
                                          </p:val>
                                        </p:tav>
                                      </p:tavLst>
                                    </p:anim>
                                    <p:anim calcmode="lin" valueType="num">
                                      <p:cBhvr additive="base">
                                        <p:cTn id="64" dur="500" fill="hold"/>
                                        <p:tgtEl>
                                          <p:spTgt spid="20"/>
                                        </p:tgtEl>
                                        <p:attrNameLst>
                                          <p:attrName>ppt_y</p:attrName>
                                        </p:attrNameLst>
                                      </p:cBhvr>
                                      <p:tavLst>
                                        <p:tav tm="0">
                                          <p:val>
                                            <p:strVal val="0-#ppt_h/2"/>
                                          </p:val>
                                        </p:tav>
                                        <p:tav tm="100000">
                                          <p:val>
                                            <p:strVal val="#ppt_y"/>
                                          </p:val>
                                        </p:tav>
                                      </p:tavLst>
                                    </p:anim>
                                  </p:childTnLst>
                                </p:cTn>
                              </p:par>
                              <p:par>
                                <p:cTn id="65" presetID="6" presetClass="entr" presetSubtype="32" fill="hold" nodeType="withEffect">
                                  <p:stCondLst>
                                    <p:cond delay="4500"/>
                                  </p:stCondLst>
                                  <p:childTnLst>
                                    <p:set>
                                      <p:cBhvr>
                                        <p:cTn id="66" dur="1" fill="hold">
                                          <p:stCondLst>
                                            <p:cond delay="0"/>
                                          </p:stCondLst>
                                        </p:cTn>
                                        <p:tgtEl>
                                          <p:spTgt spid="5"/>
                                        </p:tgtEl>
                                        <p:attrNameLst>
                                          <p:attrName>style.visibility</p:attrName>
                                        </p:attrNameLst>
                                      </p:cBhvr>
                                      <p:to>
                                        <p:strVal val="visible"/>
                                      </p:to>
                                    </p:set>
                                    <p:animEffect transition="in" filter="circle(out)">
                                      <p:cBhvr>
                                        <p:cTn id="67" dur="2000"/>
                                        <p:tgtEl>
                                          <p:spTgt spid="5"/>
                                        </p:tgtEl>
                                      </p:cBhvr>
                                    </p:animEffect>
                                  </p:childTnLst>
                                </p:cTn>
                              </p:par>
                            </p:childTnLst>
                          </p:cTn>
                        </p:par>
                        <p:par>
                          <p:cTn id="68" fill="hold">
                            <p:stCondLst>
                              <p:cond delay="8500"/>
                            </p:stCondLst>
                            <p:childTnLst>
                              <p:par>
                                <p:cTn id="69" presetID="26" presetClass="emph" presetSubtype="0" repeatCount="indefinite" fill="hold" nodeType="afterEffect">
                                  <p:stCondLst>
                                    <p:cond delay="0"/>
                                  </p:stCondLst>
                                  <p:childTnLst>
                                    <p:animEffect transition="out" filter="fade">
                                      <p:cBhvr>
                                        <p:cTn id="70" dur="1000" tmFilter="0, 0; .2, .5; .8, .5; 1, 0"/>
                                        <p:tgtEl>
                                          <p:spTgt spid="5"/>
                                        </p:tgtEl>
                                      </p:cBhvr>
                                    </p:animEffect>
                                    <p:animScale>
                                      <p:cBhvr>
                                        <p:cTn id="7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p:bldP spid="17" grpId="0"/>
      <p:bldP spid="18"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修改历程（时间轴模板</a:t>
            </a:r>
            <a:r>
              <a:rPr lang="en-US" altLang="zh-CN" smtClean="0"/>
              <a:t>4</a:t>
            </a:r>
            <a:r>
              <a:rPr lang="zh-CN" altLang="en-US" smtClean="0"/>
              <a:t>）</a:t>
            </a:r>
            <a:endParaRPr lang="zh-CN" altLang="en-US" dirty="0"/>
          </a:p>
        </p:txBody>
      </p:sp>
      <p:sp>
        <p:nvSpPr>
          <p:cNvPr id="4" name="灯片编号占位符 3"/>
          <p:cNvSpPr>
            <a:spLocks noGrp="1"/>
          </p:cNvSpPr>
          <p:nvPr>
            <p:ph type="sldNum" sz="quarter" idx="12"/>
          </p:nvPr>
        </p:nvSpPr>
        <p:spPr/>
        <p:txBody>
          <a:bodyPr/>
          <a:lstStyle/>
          <a:p>
            <a:fld id="{23DA680B-B80A-2545-AB30-B9870FE9052E}" type="slidenum">
              <a:rPr lang="zh-CN" altLang="en-US" smtClean="0"/>
              <a:pPr/>
              <a:t>28</a:t>
            </a:fld>
            <a:endParaRPr lang="zh-CN" altLang="en-US"/>
          </a:p>
        </p:txBody>
      </p:sp>
      <p:grpSp>
        <p:nvGrpSpPr>
          <p:cNvPr id="5" name="组合 4"/>
          <p:cNvGrpSpPr/>
          <p:nvPr/>
        </p:nvGrpSpPr>
        <p:grpSpPr>
          <a:xfrm>
            <a:off x="7518574" y="1806840"/>
            <a:ext cx="2173287" cy="1012825"/>
            <a:chOff x="8173188" y="1410065"/>
            <a:chExt cx="2173287" cy="1012825"/>
          </a:xfrm>
        </p:grpSpPr>
        <p:sp>
          <p:nvSpPr>
            <p:cNvPr id="6" name="Line 46"/>
            <p:cNvSpPr>
              <a:spLocks noChangeShapeType="1"/>
            </p:cNvSpPr>
            <p:nvPr/>
          </p:nvSpPr>
          <p:spPr bwMode="auto">
            <a:xfrm>
              <a:off x="8173188" y="1837102"/>
              <a:ext cx="2173287" cy="0"/>
            </a:xfrm>
            <a:prstGeom prst="line">
              <a:avLst/>
            </a:prstGeom>
            <a:noFill/>
            <a:ln w="19050" cap="rnd">
              <a:solidFill>
                <a:srgbClr val="808080"/>
              </a:solidFill>
              <a:prstDash val="sysDot"/>
              <a:round/>
              <a:headEnd/>
              <a:tailEnd/>
            </a:ln>
            <a:effectLst/>
          </p:spPr>
          <p:txBody>
            <a:bodyPr/>
            <a:lstStyle/>
            <a:p>
              <a:pPr>
                <a:defRPr/>
              </a:pPr>
              <a:endParaRPr lang="zh-CN" altLang="en-US" kern="0">
                <a:solidFill>
                  <a:sysClr val="windowText" lastClr="000000"/>
                </a:solidFill>
              </a:endParaRPr>
            </a:p>
          </p:txBody>
        </p:sp>
        <p:sp>
          <p:nvSpPr>
            <p:cNvPr id="7" name="Text Box 49"/>
            <p:cNvSpPr txBox="1">
              <a:spLocks noChangeArrowheads="1"/>
            </p:cNvSpPr>
            <p:nvPr/>
          </p:nvSpPr>
          <p:spPr bwMode="auto">
            <a:xfrm>
              <a:off x="8398613" y="1410065"/>
              <a:ext cx="1031051" cy="369332"/>
            </a:xfrm>
            <a:prstGeom prst="rect">
              <a:avLst/>
            </a:prstGeom>
            <a:noFill/>
            <a:ln w="9525">
              <a:noFill/>
              <a:miter lim="800000"/>
              <a:headEnd/>
              <a:tailEnd/>
            </a:ln>
            <a:effectLst/>
          </p:spPr>
          <p:txBody>
            <a:bodyPr wrap="none">
              <a:spAutoFit/>
            </a:bodyPr>
            <a:lstStyle/>
            <a:p>
              <a:pPr>
                <a:defRPr/>
              </a:pPr>
              <a:r>
                <a:rPr lang="en-US" altLang="zh-CN" kern="0" dirty="0" smtClean="0">
                  <a:solidFill>
                    <a:srgbClr val="186594"/>
                  </a:solidFill>
                  <a:latin typeface="+mj-lt"/>
                </a:rPr>
                <a:t>2014.4</a:t>
              </a:r>
              <a:endParaRPr lang="en-US" altLang="zh-CN" kern="0" dirty="0">
                <a:solidFill>
                  <a:srgbClr val="186594"/>
                </a:solidFill>
                <a:latin typeface="+mj-lt"/>
              </a:endParaRPr>
            </a:p>
          </p:txBody>
        </p:sp>
        <p:sp>
          <p:nvSpPr>
            <p:cNvPr id="8" name="Text Box 52"/>
            <p:cNvSpPr txBox="1">
              <a:spLocks noChangeArrowheads="1"/>
            </p:cNvSpPr>
            <p:nvPr/>
          </p:nvSpPr>
          <p:spPr bwMode="auto">
            <a:xfrm>
              <a:off x="8311300" y="1852977"/>
              <a:ext cx="1403350" cy="336550"/>
            </a:xfrm>
            <a:prstGeom prst="rect">
              <a:avLst/>
            </a:prstGeom>
            <a:noFill/>
            <a:ln w="9525">
              <a:noFill/>
              <a:miter lim="800000"/>
              <a:headEnd/>
              <a:tailEnd/>
            </a:ln>
            <a:effectLst/>
          </p:spPr>
          <p:txBody>
            <a:bodyPr wrap="none">
              <a:spAutoFit/>
            </a:bodyPr>
            <a:lstStyle/>
            <a:p>
              <a:r>
                <a:rPr lang="zh-CN" altLang="en-US" sz="1600">
                  <a:latin typeface="+mn-ea"/>
                </a:rPr>
                <a:t>这里添加说明</a:t>
              </a:r>
            </a:p>
          </p:txBody>
        </p:sp>
        <p:sp>
          <p:nvSpPr>
            <p:cNvPr id="9" name="Text Box 53"/>
            <p:cNvSpPr txBox="1">
              <a:spLocks noChangeArrowheads="1"/>
            </p:cNvSpPr>
            <p:nvPr/>
          </p:nvSpPr>
          <p:spPr bwMode="auto">
            <a:xfrm>
              <a:off x="8311300" y="2086340"/>
              <a:ext cx="1403350" cy="336550"/>
            </a:xfrm>
            <a:prstGeom prst="rect">
              <a:avLst/>
            </a:prstGeom>
            <a:noFill/>
            <a:ln w="9525">
              <a:noFill/>
              <a:miter lim="800000"/>
              <a:headEnd/>
              <a:tailEnd/>
            </a:ln>
            <a:effectLst/>
          </p:spPr>
          <p:txBody>
            <a:bodyPr wrap="none">
              <a:spAutoFit/>
            </a:bodyPr>
            <a:lstStyle/>
            <a:p>
              <a:r>
                <a:rPr lang="zh-CN" altLang="en-US" sz="1600" dirty="0">
                  <a:latin typeface="+mn-ea"/>
                </a:rPr>
                <a:t>这里添加说明</a:t>
              </a:r>
            </a:p>
          </p:txBody>
        </p:sp>
      </p:grpSp>
      <p:grpSp>
        <p:nvGrpSpPr>
          <p:cNvPr id="10" name="组合 9"/>
          <p:cNvGrpSpPr/>
          <p:nvPr/>
        </p:nvGrpSpPr>
        <p:grpSpPr>
          <a:xfrm>
            <a:off x="1892474" y="2768865"/>
            <a:ext cx="2212975" cy="1050925"/>
            <a:chOff x="2547088" y="2372090"/>
            <a:chExt cx="2212975" cy="1050925"/>
          </a:xfrm>
        </p:grpSpPr>
        <p:sp>
          <p:nvSpPr>
            <p:cNvPr id="11" name="Line 47"/>
            <p:cNvSpPr>
              <a:spLocks noChangeShapeType="1"/>
            </p:cNvSpPr>
            <p:nvPr/>
          </p:nvSpPr>
          <p:spPr bwMode="auto">
            <a:xfrm>
              <a:off x="2586775" y="2808652"/>
              <a:ext cx="2173288" cy="0"/>
            </a:xfrm>
            <a:prstGeom prst="line">
              <a:avLst/>
            </a:prstGeom>
            <a:noFill/>
            <a:ln w="19050" cap="rnd">
              <a:solidFill>
                <a:srgbClr val="808080"/>
              </a:solidFill>
              <a:prstDash val="sysDot"/>
              <a:round/>
              <a:headEnd/>
              <a:tailEnd/>
            </a:ln>
            <a:effectLst/>
          </p:spPr>
          <p:txBody>
            <a:bodyPr/>
            <a:lstStyle/>
            <a:p>
              <a:pPr>
                <a:defRPr/>
              </a:pPr>
              <a:endParaRPr lang="zh-CN" altLang="en-US" kern="0">
                <a:solidFill>
                  <a:sysClr val="windowText" lastClr="000000"/>
                </a:solidFill>
              </a:endParaRPr>
            </a:p>
          </p:txBody>
        </p:sp>
        <p:sp>
          <p:nvSpPr>
            <p:cNvPr id="12" name="Text Box 50"/>
            <p:cNvSpPr txBox="1">
              <a:spLocks noChangeArrowheads="1"/>
            </p:cNvSpPr>
            <p:nvPr/>
          </p:nvSpPr>
          <p:spPr bwMode="auto">
            <a:xfrm>
              <a:off x="2596300" y="2372090"/>
              <a:ext cx="1184940" cy="369332"/>
            </a:xfrm>
            <a:prstGeom prst="rect">
              <a:avLst/>
            </a:prstGeom>
            <a:noFill/>
            <a:ln w="9525">
              <a:noFill/>
              <a:miter lim="800000"/>
              <a:headEnd/>
              <a:tailEnd/>
            </a:ln>
            <a:effectLst/>
          </p:spPr>
          <p:txBody>
            <a:bodyPr wrap="none">
              <a:spAutoFit/>
            </a:bodyPr>
            <a:lstStyle/>
            <a:p>
              <a:pPr>
                <a:defRPr/>
              </a:pPr>
              <a:r>
                <a:rPr lang="en-US" altLang="zh-CN" kern="0" dirty="0" smtClean="0">
                  <a:solidFill>
                    <a:srgbClr val="186594"/>
                  </a:solidFill>
                  <a:latin typeface="+mj-lt"/>
                </a:rPr>
                <a:t>2014.10</a:t>
              </a:r>
              <a:endParaRPr lang="en-US" altLang="zh-CN" kern="0" dirty="0">
                <a:solidFill>
                  <a:srgbClr val="186594"/>
                </a:solidFill>
                <a:latin typeface="+mj-lt"/>
              </a:endParaRPr>
            </a:p>
          </p:txBody>
        </p:sp>
        <p:sp>
          <p:nvSpPr>
            <p:cNvPr id="13" name="Text Box 54"/>
            <p:cNvSpPr txBox="1">
              <a:spLocks noChangeArrowheads="1"/>
            </p:cNvSpPr>
            <p:nvPr/>
          </p:nvSpPr>
          <p:spPr bwMode="auto">
            <a:xfrm>
              <a:off x="2547088" y="2853102"/>
              <a:ext cx="1403350" cy="336550"/>
            </a:xfrm>
            <a:prstGeom prst="rect">
              <a:avLst/>
            </a:prstGeom>
            <a:noFill/>
            <a:ln w="9525">
              <a:noFill/>
              <a:miter lim="800000"/>
              <a:headEnd/>
              <a:tailEnd/>
            </a:ln>
            <a:effectLst/>
          </p:spPr>
          <p:txBody>
            <a:bodyPr wrap="none">
              <a:spAutoFit/>
            </a:bodyPr>
            <a:lstStyle/>
            <a:p>
              <a:r>
                <a:rPr lang="zh-CN" altLang="en-US" sz="1600" dirty="0">
                  <a:latin typeface="+mn-ea"/>
                </a:rPr>
                <a:t>这里添加说明</a:t>
              </a:r>
            </a:p>
          </p:txBody>
        </p:sp>
        <p:sp>
          <p:nvSpPr>
            <p:cNvPr id="14" name="Text Box 55"/>
            <p:cNvSpPr txBox="1">
              <a:spLocks noChangeArrowheads="1"/>
            </p:cNvSpPr>
            <p:nvPr/>
          </p:nvSpPr>
          <p:spPr bwMode="auto">
            <a:xfrm>
              <a:off x="2547088" y="3086465"/>
              <a:ext cx="1403350" cy="336550"/>
            </a:xfrm>
            <a:prstGeom prst="rect">
              <a:avLst/>
            </a:prstGeom>
            <a:noFill/>
            <a:ln w="9525">
              <a:noFill/>
              <a:miter lim="800000"/>
              <a:headEnd/>
              <a:tailEnd/>
            </a:ln>
            <a:effectLst/>
          </p:spPr>
          <p:txBody>
            <a:bodyPr wrap="none">
              <a:spAutoFit/>
            </a:bodyPr>
            <a:lstStyle/>
            <a:p>
              <a:r>
                <a:rPr lang="zh-CN" altLang="en-US" sz="1600" dirty="0">
                  <a:latin typeface="+mn-ea"/>
                </a:rPr>
                <a:t>这里添加说明</a:t>
              </a:r>
            </a:p>
          </p:txBody>
        </p:sp>
      </p:grpSp>
      <p:grpSp>
        <p:nvGrpSpPr>
          <p:cNvPr id="15" name="组合 14"/>
          <p:cNvGrpSpPr/>
          <p:nvPr/>
        </p:nvGrpSpPr>
        <p:grpSpPr>
          <a:xfrm>
            <a:off x="1832148" y="4626239"/>
            <a:ext cx="1695450" cy="1039812"/>
            <a:chOff x="2486763" y="4229465"/>
            <a:chExt cx="1695450" cy="1039812"/>
          </a:xfrm>
        </p:grpSpPr>
        <p:sp>
          <p:nvSpPr>
            <p:cNvPr id="16" name="Line 48"/>
            <p:cNvSpPr>
              <a:spLocks noChangeShapeType="1"/>
            </p:cNvSpPr>
            <p:nvPr/>
          </p:nvSpPr>
          <p:spPr bwMode="auto">
            <a:xfrm>
              <a:off x="2486763" y="4666027"/>
              <a:ext cx="1695450" cy="0"/>
            </a:xfrm>
            <a:prstGeom prst="line">
              <a:avLst/>
            </a:prstGeom>
            <a:noFill/>
            <a:ln w="19050" cap="rnd">
              <a:solidFill>
                <a:srgbClr val="808080"/>
              </a:solidFill>
              <a:prstDash val="sysDot"/>
              <a:round/>
              <a:headEnd/>
              <a:tailEnd/>
            </a:ln>
            <a:effectLst/>
          </p:spPr>
          <p:txBody>
            <a:bodyPr/>
            <a:lstStyle/>
            <a:p>
              <a:pPr>
                <a:defRPr/>
              </a:pPr>
              <a:endParaRPr lang="zh-CN" altLang="en-US" kern="0">
                <a:solidFill>
                  <a:sysClr val="windowText" lastClr="000000"/>
                </a:solidFill>
              </a:endParaRPr>
            </a:p>
          </p:txBody>
        </p:sp>
        <p:sp>
          <p:nvSpPr>
            <p:cNvPr id="17" name="Text Box 51"/>
            <p:cNvSpPr txBox="1">
              <a:spLocks noChangeArrowheads="1"/>
            </p:cNvSpPr>
            <p:nvPr/>
          </p:nvSpPr>
          <p:spPr bwMode="auto">
            <a:xfrm>
              <a:off x="2512163" y="4229465"/>
              <a:ext cx="1031051" cy="369332"/>
            </a:xfrm>
            <a:prstGeom prst="rect">
              <a:avLst/>
            </a:prstGeom>
            <a:noFill/>
            <a:ln w="9525">
              <a:noFill/>
              <a:miter lim="800000"/>
              <a:headEnd/>
              <a:tailEnd/>
            </a:ln>
            <a:effectLst/>
          </p:spPr>
          <p:txBody>
            <a:bodyPr wrap="none">
              <a:spAutoFit/>
            </a:bodyPr>
            <a:lstStyle/>
            <a:p>
              <a:pPr>
                <a:defRPr/>
              </a:pPr>
              <a:r>
                <a:rPr lang="en-US" altLang="zh-CN" kern="0" dirty="0" smtClean="0">
                  <a:solidFill>
                    <a:srgbClr val="186594"/>
                  </a:solidFill>
                  <a:latin typeface="+mj-lt"/>
                </a:rPr>
                <a:t>2015.6</a:t>
              </a:r>
              <a:endParaRPr lang="en-US" altLang="zh-CN" kern="0" dirty="0">
                <a:solidFill>
                  <a:srgbClr val="186594"/>
                </a:solidFill>
                <a:latin typeface="+mj-lt"/>
              </a:endParaRPr>
            </a:p>
          </p:txBody>
        </p:sp>
        <p:sp>
          <p:nvSpPr>
            <p:cNvPr id="18" name="Text Box 56"/>
            <p:cNvSpPr txBox="1">
              <a:spLocks noChangeArrowheads="1"/>
            </p:cNvSpPr>
            <p:nvPr/>
          </p:nvSpPr>
          <p:spPr bwMode="auto">
            <a:xfrm>
              <a:off x="2547088" y="4699365"/>
              <a:ext cx="1403350" cy="336550"/>
            </a:xfrm>
            <a:prstGeom prst="rect">
              <a:avLst/>
            </a:prstGeom>
            <a:noFill/>
            <a:ln w="9525">
              <a:noFill/>
              <a:miter lim="800000"/>
              <a:headEnd/>
              <a:tailEnd/>
            </a:ln>
            <a:effectLst/>
          </p:spPr>
          <p:txBody>
            <a:bodyPr wrap="none">
              <a:spAutoFit/>
            </a:bodyPr>
            <a:lstStyle/>
            <a:p>
              <a:r>
                <a:rPr lang="zh-CN" altLang="en-US" sz="1600">
                  <a:latin typeface="+mn-ea"/>
                </a:rPr>
                <a:t>这里添加说明</a:t>
              </a:r>
            </a:p>
          </p:txBody>
        </p:sp>
        <p:sp>
          <p:nvSpPr>
            <p:cNvPr id="19" name="Text Box 57"/>
            <p:cNvSpPr txBox="1">
              <a:spLocks noChangeArrowheads="1"/>
            </p:cNvSpPr>
            <p:nvPr/>
          </p:nvSpPr>
          <p:spPr bwMode="auto">
            <a:xfrm>
              <a:off x="2547088" y="4932727"/>
              <a:ext cx="1403350" cy="336550"/>
            </a:xfrm>
            <a:prstGeom prst="rect">
              <a:avLst/>
            </a:prstGeom>
            <a:noFill/>
            <a:ln w="9525">
              <a:noFill/>
              <a:miter lim="800000"/>
              <a:headEnd/>
              <a:tailEnd/>
            </a:ln>
            <a:effectLst/>
          </p:spPr>
          <p:txBody>
            <a:bodyPr wrap="none">
              <a:spAutoFit/>
            </a:bodyPr>
            <a:lstStyle/>
            <a:p>
              <a:r>
                <a:rPr lang="zh-CN" altLang="en-US" sz="1600">
                  <a:latin typeface="+mn-ea"/>
                </a:rPr>
                <a:t>这里添加说明</a:t>
              </a:r>
            </a:p>
          </p:txBody>
        </p:sp>
      </p:grpSp>
      <p:grpSp>
        <p:nvGrpSpPr>
          <p:cNvPr id="20" name="组合 19"/>
          <p:cNvGrpSpPr/>
          <p:nvPr/>
        </p:nvGrpSpPr>
        <p:grpSpPr>
          <a:xfrm>
            <a:off x="3489499" y="1444889"/>
            <a:ext cx="4975225" cy="4984750"/>
            <a:chOff x="4144113" y="1048115"/>
            <a:chExt cx="4975225" cy="4984750"/>
          </a:xfrm>
        </p:grpSpPr>
        <p:sp>
          <p:nvSpPr>
            <p:cNvPr id="21" name="Freeform 2"/>
            <p:cNvSpPr>
              <a:spLocks/>
            </p:cNvSpPr>
            <p:nvPr/>
          </p:nvSpPr>
          <p:spPr bwMode="auto">
            <a:xfrm>
              <a:off x="4144113" y="1838690"/>
              <a:ext cx="4975225" cy="4194175"/>
            </a:xfrm>
            <a:custGeom>
              <a:avLst/>
              <a:gdLst/>
              <a:ahLst/>
              <a:cxnLst>
                <a:cxn ang="0">
                  <a:pos x="771" y="0"/>
                </a:cxn>
                <a:cxn ang="0">
                  <a:pos x="2313" y="0"/>
                </a:cxn>
                <a:cxn ang="0">
                  <a:pos x="3085" y="2359"/>
                </a:cxn>
                <a:cxn ang="0">
                  <a:pos x="1588" y="3084"/>
                </a:cxn>
                <a:cxn ang="0">
                  <a:pos x="0" y="2359"/>
                </a:cxn>
                <a:cxn ang="0">
                  <a:pos x="771" y="0"/>
                </a:cxn>
              </a:cxnLst>
              <a:rect l="0" t="0" r="r" b="b"/>
              <a:pathLst>
                <a:path w="3085" h="3084">
                  <a:moveTo>
                    <a:pt x="771" y="0"/>
                  </a:moveTo>
                  <a:lnTo>
                    <a:pt x="2313" y="0"/>
                  </a:lnTo>
                  <a:lnTo>
                    <a:pt x="3085" y="2359"/>
                  </a:lnTo>
                  <a:lnTo>
                    <a:pt x="1588" y="3084"/>
                  </a:lnTo>
                  <a:lnTo>
                    <a:pt x="0" y="2359"/>
                  </a:lnTo>
                  <a:lnTo>
                    <a:pt x="771" y="0"/>
                  </a:lnTo>
                  <a:close/>
                </a:path>
              </a:pathLst>
            </a:custGeom>
            <a:gradFill rotWithShape="1">
              <a:gsLst>
                <a:gs pos="0">
                  <a:srgbClr val="FFFFFF"/>
                </a:gs>
                <a:gs pos="100000">
                  <a:srgbClr val="DBDBDB"/>
                </a:gs>
              </a:gsLst>
              <a:lin ang="5400000" scaled="1"/>
            </a:gradFill>
            <a:ln w="9525">
              <a:noFill/>
              <a:round/>
              <a:headEnd/>
              <a:tailEnd/>
            </a:ln>
            <a:effectLst/>
          </p:spPr>
          <p:txBody>
            <a:bodyPr/>
            <a:lstStyle/>
            <a:p>
              <a:pPr>
                <a:defRPr/>
              </a:pPr>
              <a:endParaRPr lang="zh-CN" altLang="en-US" kern="0">
                <a:solidFill>
                  <a:sysClr val="windowText" lastClr="000000"/>
                </a:solidFill>
              </a:endParaRPr>
            </a:p>
          </p:txBody>
        </p:sp>
        <p:sp>
          <p:nvSpPr>
            <p:cNvPr id="22" name="Freeform 3"/>
            <p:cNvSpPr>
              <a:spLocks/>
            </p:cNvSpPr>
            <p:nvPr/>
          </p:nvSpPr>
          <p:spPr bwMode="auto">
            <a:xfrm>
              <a:off x="4191738" y="1048115"/>
              <a:ext cx="4897437" cy="4895850"/>
            </a:xfrm>
            <a:custGeom>
              <a:avLst/>
              <a:gdLst/>
              <a:ahLst/>
              <a:cxnLst>
                <a:cxn ang="0">
                  <a:pos x="771" y="0"/>
                </a:cxn>
                <a:cxn ang="0">
                  <a:pos x="2313" y="0"/>
                </a:cxn>
                <a:cxn ang="0">
                  <a:pos x="3085" y="2359"/>
                </a:cxn>
                <a:cxn ang="0">
                  <a:pos x="1588" y="3084"/>
                </a:cxn>
                <a:cxn ang="0">
                  <a:pos x="0" y="2359"/>
                </a:cxn>
                <a:cxn ang="0">
                  <a:pos x="771" y="0"/>
                </a:cxn>
              </a:cxnLst>
              <a:rect l="0" t="0" r="r" b="b"/>
              <a:pathLst>
                <a:path w="3085" h="3084">
                  <a:moveTo>
                    <a:pt x="771" y="0"/>
                  </a:moveTo>
                  <a:lnTo>
                    <a:pt x="2313" y="0"/>
                  </a:lnTo>
                  <a:lnTo>
                    <a:pt x="3085" y="2359"/>
                  </a:lnTo>
                  <a:lnTo>
                    <a:pt x="1588" y="3084"/>
                  </a:lnTo>
                  <a:lnTo>
                    <a:pt x="0" y="2359"/>
                  </a:lnTo>
                  <a:lnTo>
                    <a:pt x="771" y="0"/>
                  </a:lnTo>
                  <a:close/>
                </a:path>
              </a:pathLst>
            </a:custGeom>
            <a:solidFill>
              <a:srgbClr val="071F65"/>
            </a:solidFill>
            <a:ln>
              <a:headEnd/>
              <a:tailEnd/>
            </a:ln>
          </p:spPr>
          <p:style>
            <a:lnRef idx="1">
              <a:schemeClr val="accent2"/>
            </a:lnRef>
            <a:fillRef idx="3">
              <a:schemeClr val="accent2"/>
            </a:fillRef>
            <a:effectRef idx="2">
              <a:schemeClr val="accent2"/>
            </a:effectRef>
            <a:fontRef idx="minor">
              <a:schemeClr val="lt1"/>
            </a:fontRef>
          </p:style>
          <p:txBody>
            <a:bodyPr>
              <a:flatTx/>
            </a:bodyPr>
            <a:lstStyle/>
            <a:p>
              <a:pPr>
                <a:defRPr/>
              </a:pPr>
              <a:endParaRPr lang="zh-CN" altLang="en-US" kern="0">
                <a:solidFill>
                  <a:sysClr val="windowText" lastClr="000000"/>
                </a:solidFill>
              </a:endParaRPr>
            </a:p>
          </p:txBody>
        </p:sp>
        <p:sp>
          <p:nvSpPr>
            <p:cNvPr id="23" name="Freeform 4"/>
            <p:cNvSpPr>
              <a:spLocks/>
            </p:cNvSpPr>
            <p:nvPr/>
          </p:nvSpPr>
          <p:spPr bwMode="auto">
            <a:xfrm>
              <a:off x="4264763" y="1119552"/>
              <a:ext cx="4751387" cy="4679950"/>
            </a:xfrm>
            <a:custGeom>
              <a:avLst/>
              <a:gdLst/>
              <a:ahLst/>
              <a:cxnLst>
                <a:cxn ang="0">
                  <a:pos x="771" y="0"/>
                </a:cxn>
                <a:cxn ang="0">
                  <a:pos x="2313" y="0"/>
                </a:cxn>
                <a:cxn ang="0">
                  <a:pos x="3085" y="2359"/>
                </a:cxn>
                <a:cxn ang="0">
                  <a:pos x="1588" y="3084"/>
                </a:cxn>
                <a:cxn ang="0">
                  <a:pos x="0" y="2359"/>
                </a:cxn>
                <a:cxn ang="0">
                  <a:pos x="771" y="0"/>
                </a:cxn>
              </a:cxnLst>
              <a:rect l="0" t="0" r="r" b="b"/>
              <a:pathLst>
                <a:path w="3085" h="3084">
                  <a:moveTo>
                    <a:pt x="771" y="0"/>
                  </a:moveTo>
                  <a:lnTo>
                    <a:pt x="2313" y="0"/>
                  </a:lnTo>
                  <a:lnTo>
                    <a:pt x="3085" y="2359"/>
                  </a:lnTo>
                  <a:lnTo>
                    <a:pt x="1588" y="3084"/>
                  </a:lnTo>
                  <a:lnTo>
                    <a:pt x="0" y="2359"/>
                  </a:lnTo>
                  <a:lnTo>
                    <a:pt x="771" y="0"/>
                  </a:lnTo>
                  <a:close/>
                </a:path>
              </a:pathLst>
            </a:custGeom>
            <a:solidFill>
              <a:srgbClr val="FFFFFF"/>
            </a:solidFill>
            <a:ln w="9525">
              <a:noFill/>
              <a:round/>
              <a:headEnd/>
              <a:tailEnd/>
            </a:ln>
            <a:effectLst/>
          </p:spPr>
          <p:txBody>
            <a:bodyPr/>
            <a:lstStyle/>
            <a:p>
              <a:pPr>
                <a:defRPr/>
              </a:pPr>
              <a:endParaRPr lang="zh-CN" altLang="en-US" kern="0">
                <a:solidFill>
                  <a:sysClr val="windowText" lastClr="000000"/>
                </a:solidFill>
              </a:endParaRPr>
            </a:p>
          </p:txBody>
        </p:sp>
        <p:sp>
          <p:nvSpPr>
            <p:cNvPr id="24" name="Text Box 30"/>
            <p:cNvSpPr txBox="1">
              <a:spLocks noChangeArrowheads="1"/>
            </p:cNvSpPr>
            <p:nvPr/>
          </p:nvSpPr>
          <p:spPr bwMode="auto">
            <a:xfrm>
              <a:off x="4436451" y="4031690"/>
              <a:ext cx="1313180" cy="461665"/>
            </a:xfrm>
            <a:prstGeom prst="rect">
              <a:avLst/>
            </a:prstGeom>
            <a:noFill/>
            <a:ln w="9525">
              <a:noFill/>
              <a:miter lim="800000"/>
              <a:headEnd/>
              <a:tailEnd/>
            </a:ln>
            <a:effectLst/>
          </p:spPr>
          <p:txBody>
            <a:bodyPr wrap="none">
              <a:spAutoFit/>
            </a:bodyPr>
            <a:lstStyle/>
            <a:p>
              <a:pPr>
                <a:defRPr/>
              </a:pPr>
              <a:r>
                <a:rPr lang="en-US" altLang="zh-CN" sz="2400" b="1" kern="0" dirty="0" smtClean="0">
                  <a:solidFill>
                    <a:srgbClr val="B6B6B6"/>
                  </a:solidFill>
                  <a:latin typeface="+mj-lt"/>
                </a:rPr>
                <a:t>2015.6</a:t>
              </a:r>
              <a:endParaRPr lang="en-US" altLang="zh-CN" sz="2400" b="1" kern="0" dirty="0">
                <a:solidFill>
                  <a:srgbClr val="B6B6B6"/>
                </a:solidFill>
                <a:latin typeface="+mj-lt"/>
              </a:endParaRPr>
            </a:p>
          </p:txBody>
        </p:sp>
        <p:sp>
          <p:nvSpPr>
            <p:cNvPr id="25" name="Text Box 31"/>
            <p:cNvSpPr txBox="1">
              <a:spLocks noChangeArrowheads="1"/>
            </p:cNvSpPr>
            <p:nvPr/>
          </p:nvSpPr>
          <p:spPr bwMode="auto">
            <a:xfrm>
              <a:off x="5002950" y="2172520"/>
              <a:ext cx="1298753" cy="400110"/>
            </a:xfrm>
            <a:prstGeom prst="rect">
              <a:avLst/>
            </a:prstGeom>
            <a:noFill/>
            <a:ln w="9525">
              <a:noFill/>
              <a:miter lim="800000"/>
              <a:headEnd/>
              <a:tailEnd/>
            </a:ln>
            <a:effectLst/>
          </p:spPr>
          <p:txBody>
            <a:bodyPr wrap="none">
              <a:spAutoFit/>
            </a:bodyPr>
            <a:lstStyle/>
            <a:p>
              <a:pPr>
                <a:defRPr/>
              </a:pPr>
              <a:r>
                <a:rPr lang="en-US" altLang="zh-CN" sz="2000" b="1" kern="0" dirty="0" smtClean="0">
                  <a:solidFill>
                    <a:srgbClr val="B6B6B6"/>
                  </a:solidFill>
                  <a:latin typeface="+mj-lt"/>
                </a:rPr>
                <a:t>2014.10</a:t>
              </a:r>
              <a:endParaRPr lang="en-US" altLang="zh-CN" sz="2000" b="1" kern="0" dirty="0">
                <a:solidFill>
                  <a:srgbClr val="B6B6B6"/>
                </a:solidFill>
                <a:latin typeface="+mj-lt"/>
              </a:endParaRPr>
            </a:p>
          </p:txBody>
        </p:sp>
        <p:sp>
          <p:nvSpPr>
            <p:cNvPr id="26" name="Freeform 44"/>
            <p:cNvSpPr>
              <a:spLocks/>
            </p:cNvSpPr>
            <p:nvPr/>
          </p:nvSpPr>
          <p:spPr bwMode="auto">
            <a:xfrm>
              <a:off x="5177575" y="1110027"/>
              <a:ext cx="2901950" cy="774700"/>
            </a:xfrm>
            <a:custGeom>
              <a:avLst/>
              <a:gdLst/>
              <a:ahLst/>
              <a:cxnLst>
                <a:cxn ang="0">
                  <a:pos x="0" y="488"/>
                </a:cxn>
                <a:cxn ang="0">
                  <a:pos x="171" y="0"/>
                </a:cxn>
                <a:cxn ang="0">
                  <a:pos x="1669" y="0"/>
                </a:cxn>
                <a:cxn ang="0">
                  <a:pos x="1828" y="470"/>
                </a:cxn>
                <a:cxn ang="0">
                  <a:pos x="0" y="488"/>
                </a:cxn>
              </a:cxnLst>
              <a:rect l="0" t="0" r="r" b="b"/>
              <a:pathLst>
                <a:path w="1828" h="488">
                  <a:moveTo>
                    <a:pt x="0" y="488"/>
                  </a:moveTo>
                  <a:lnTo>
                    <a:pt x="171" y="0"/>
                  </a:lnTo>
                  <a:lnTo>
                    <a:pt x="1669" y="0"/>
                  </a:lnTo>
                  <a:lnTo>
                    <a:pt x="1828" y="470"/>
                  </a:lnTo>
                  <a:lnTo>
                    <a:pt x="0" y="488"/>
                  </a:lnTo>
                  <a:close/>
                </a:path>
              </a:pathLst>
            </a:custGeom>
            <a:solidFill>
              <a:srgbClr val="071F65"/>
            </a:solidFill>
            <a:ln>
              <a:noFill/>
              <a:headEnd/>
              <a:tailEnd/>
            </a:ln>
          </p:spPr>
          <p:style>
            <a:lnRef idx="1">
              <a:schemeClr val="accent1"/>
            </a:lnRef>
            <a:fillRef idx="3">
              <a:schemeClr val="accent1"/>
            </a:fillRef>
            <a:effectRef idx="2">
              <a:schemeClr val="accent1"/>
            </a:effectRef>
            <a:fontRef idx="minor">
              <a:schemeClr val="lt1"/>
            </a:fontRef>
          </p:style>
          <p:txBody>
            <a:bodyPr/>
            <a:lstStyle/>
            <a:p>
              <a:pPr>
                <a:defRPr/>
              </a:pPr>
              <a:endParaRPr lang="zh-CN" altLang="en-US" kern="0">
                <a:solidFill>
                  <a:sysClr val="windowText" lastClr="000000"/>
                </a:solidFill>
              </a:endParaRPr>
            </a:p>
          </p:txBody>
        </p:sp>
        <p:sp>
          <p:nvSpPr>
            <p:cNvPr id="27" name="Freeform 45"/>
            <p:cNvSpPr>
              <a:spLocks/>
            </p:cNvSpPr>
            <p:nvPr/>
          </p:nvSpPr>
          <p:spPr bwMode="auto">
            <a:xfrm>
              <a:off x="4580675" y="2789602"/>
              <a:ext cx="4114800" cy="941388"/>
            </a:xfrm>
            <a:custGeom>
              <a:avLst/>
              <a:gdLst/>
              <a:ahLst/>
              <a:cxnLst>
                <a:cxn ang="0">
                  <a:pos x="0" y="593"/>
                </a:cxn>
                <a:cxn ang="0">
                  <a:pos x="194" y="17"/>
                </a:cxn>
                <a:cxn ang="0">
                  <a:pos x="2398" y="0"/>
                </a:cxn>
                <a:cxn ang="0">
                  <a:pos x="2592" y="593"/>
                </a:cxn>
                <a:cxn ang="0">
                  <a:pos x="0" y="593"/>
                </a:cxn>
              </a:cxnLst>
              <a:rect l="0" t="0" r="r" b="b"/>
              <a:pathLst>
                <a:path w="2592" h="593">
                  <a:moveTo>
                    <a:pt x="0" y="593"/>
                  </a:moveTo>
                  <a:lnTo>
                    <a:pt x="194" y="17"/>
                  </a:lnTo>
                  <a:lnTo>
                    <a:pt x="2398" y="0"/>
                  </a:lnTo>
                  <a:lnTo>
                    <a:pt x="2592" y="593"/>
                  </a:lnTo>
                  <a:lnTo>
                    <a:pt x="0" y="593"/>
                  </a:lnTo>
                  <a:close/>
                </a:path>
              </a:pathLst>
            </a:custGeom>
            <a:solidFill>
              <a:srgbClr val="071F65"/>
            </a:solidFill>
            <a:ln>
              <a:noFill/>
              <a:headEnd/>
              <a:tailEnd/>
            </a:ln>
          </p:spPr>
          <p:style>
            <a:lnRef idx="1">
              <a:schemeClr val="accent1"/>
            </a:lnRef>
            <a:fillRef idx="3">
              <a:schemeClr val="accent1"/>
            </a:fillRef>
            <a:effectRef idx="2">
              <a:schemeClr val="accent1"/>
            </a:effectRef>
            <a:fontRef idx="minor">
              <a:schemeClr val="lt1"/>
            </a:fontRef>
          </p:style>
          <p:txBody>
            <a:bodyPr/>
            <a:lstStyle/>
            <a:p>
              <a:pPr>
                <a:defRPr/>
              </a:pPr>
              <a:endParaRPr lang="zh-CN" altLang="en-US" kern="0">
                <a:solidFill>
                  <a:sysClr val="windowText" lastClr="000000"/>
                </a:solidFill>
              </a:endParaRPr>
            </a:p>
          </p:txBody>
        </p:sp>
        <p:sp>
          <p:nvSpPr>
            <p:cNvPr id="28" name="Text Box 32"/>
            <p:cNvSpPr txBox="1">
              <a:spLocks noChangeArrowheads="1"/>
            </p:cNvSpPr>
            <p:nvPr/>
          </p:nvSpPr>
          <p:spPr bwMode="auto">
            <a:xfrm>
              <a:off x="5350615" y="1300073"/>
              <a:ext cx="1031051" cy="369332"/>
            </a:xfrm>
            <a:prstGeom prst="rect">
              <a:avLst/>
            </a:prstGeom>
            <a:noFill/>
            <a:ln w="9525">
              <a:noFill/>
              <a:miter lim="800000"/>
              <a:headEnd/>
              <a:tailEnd/>
            </a:ln>
            <a:effectLst/>
          </p:spPr>
          <p:txBody>
            <a:bodyPr wrap="none">
              <a:spAutoFit/>
            </a:bodyPr>
            <a:lstStyle/>
            <a:p>
              <a:pPr>
                <a:defRPr/>
              </a:pPr>
              <a:r>
                <a:rPr lang="en-US" altLang="zh-CN" b="1" kern="0" dirty="0" smtClean="0">
                  <a:solidFill>
                    <a:schemeClr val="bg1"/>
                  </a:solidFill>
                  <a:latin typeface="+mj-lt"/>
                </a:rPr>
                <a:t>2014.4</a:t>
              </a:r>
              <a:endParaRPr lang="en-US" altLang="zh-CN" b="1" kern="0" dirty="0">
                <a:solidFill>
                  <a:schemeClr val="bg1"/>
                </a:solidFill>
                <a:latin typeface="+mj-lt"/>
              </a:endParaRPr>
            </a:p>
          </p:txBody>
        </p:sp>
        <p:sp>
          <p:nvSpPr>
            <p:cNvPr id="29" name="Text Box 31"/>
            <p:cNvSpPr txBox="1">
              <a:spLocks noChangeArrowheads="1"/>
            </p:cNvSpPr>
            <p:nvPr/>
          </p:nvSpPr>
          <p:spPr bwMode="auto">
            <a:xfrm>
              <a:off x="4768025" y="3040467"/>
              <a:ext cx="1127232" cy="400110"/>
            </a:xfrm>
            <a:prstGeom prst="rect">
              <a:avLst/>
            </a:prstGeom>
            <a:noFill/>
            <a:ln w="9525">
              <a:noFill/>
              <a:miter lim="800000"/>
              <a:headEnd/>
              <a:tailEnd/>
            </a:ln>
            <a:effectLst/>
          </p:spPr>
          <p:txBody>
            <a:bodyPr wrap="none">
              <a:spAutoFit/>
            </a:bodyPr>
            <a:lstStyle/>
            <a:p>
              <a:pPr>
                <a:defRPr/>
              </a:pPr>
              <a:r>
                <a:rPr lang="en-US" altLang="zh-CN" sz="2000" b="1" kern="0" dirty="0" smtClean="0">
                  <a:solidFill>
                    <a:schemeClr val="bg1"/>
                  </a:solidFill>
                  <a:latin typeface="+mj-lt"/>
                </a:rPr>
                <a:t>2015.1</a:t>
              </a:r>
              <a:endParaRPr lang="en-US" altLang="zh-CN" sz="2000" b="1" kern="0" dirty="0">
                <a:solidFill>
                  <a:schemeClr val="bg1"/>
                </a:solidFill>
                <a:latin typeface="+mj-lt"/>
              </a:endParaRPr>
            </a:p>
          </p:txBody>
        </p:sp>
      </p:grpSp>
      <p:grpSp>
        <p:nvGrpSpPr>
          <p:cNvPr id="30" name="组合 29"/>
          <p:cNvGrpSpPr/>
          <p:nvPr/>
        </p:nvGrpSpPr>
        <p:grpSpPr>
          <a:xfrm>
            <a:off x="8132812" y="3688623"/>
            <a:ext cx="2173287" cy="1012825"/>
            <a:chOff x="8787426" y="3291848"/>
            <a:chExt cx="2173287" cy="1012825"/>
          </a:xfrm>
        </p:grpSpPr>
        <p:sp>
          <p:nvSpPr>
            <p:cNvPr id="31" name="Line 46"/>
            <p:cNvSpPr>
              <a:spLocks noChangeShapeType="1"/>
            </p:cNvSpPr>
            <p:nvPr/>
          </p:nvSpPr>
          <p:spPr bwMode="auto">
            <a:xfrm>
              <a:off x="8787426" y="3718885"/>
              <a:ext cx="2173287" cy="0"/>
            </a:xfrm>
            <a:prstGeom prst="line">
              <a:avLst/>
            </a:prstGeom>
            <a:noFill/>
            <a:ln w="19050" cap="rnd">
              <a:solidFill>
                <a:srgbClr val="808080"/>
              </a:solidFill>
              <a:prstDash val="sysDot"/>
              <a:round/>
              <a:headEnd/>
              <a:tailEnd/>
            </a:ln>
            <a:effectLst/>
          </p:spPr>
          <p:txBody>
            <a:bodyPr/>
            <a:lstStyle/>
            <a:p>
              <a:pPr>
                <a:defRPr/>
              </a:pPr>
              <a:endParaRPr lang="zh-CN" altLang="en-US" kern="0">
                <a:solidFill>
                  <a:sysClr val="windowText" lastClr="000000"/>
                </a:solidFill>
              </a:endParaRPr>
            </a:p>
          </p:txBody>
        </p:sp>
        <p:sp>
          <p:nvSpPr>
            <p:cNvPr id="32" name="Text Box 49"/>
            <p:cNvSpPr txBox="1">
              <a:spLocks noChangeArrowheads="1"/>
            </p:cNvSpPr>
            <p:nvPr/>
          </p:nvSpPr>
          <p:spPr bwMode="auto">
            <a:xfrm>
              <a:off x="9012851" y="3291848"/>
              <a:ext cx="1031051" cy="369332"/>
            </a:xfrm>
            <a:prstGeom prst="rect">
              <a:avLst/>
            </a:prstGeom>
            <a:noFill/>
            <a:ln w="9525">
              <a:noFill/>
              <a:miter lim="800000"/>
              <a:headEnd/>
              <a:tailEnd/>
            </a:ln>
            <a:effectLst/>
          </p:spPr>
          <p:txBody>
            <a:bodyPr wrap="none">
              <a:spAutoFit/>
            </a:bodyPr>
            <a:lstStyle/>
            <a:p>
              <a:pPr>
                <a:defRPr/>
              </a:pPr>
              <a:r>
                <a:rPr lang="en-US" altLang="zh-CN" kern="0" dirty="0" smtClean="0">
                  <a:solidFill>
                    <a:srgbClr val="186594"/>
                  </a:solidFill>
                  <a:latin typeface="+mj-lt"/>
                </a:rPr>
                <a:t>2015.1</a:t>
              </a:r>
              <a:endParaRPr lang="en-US" altLang="zh-CN" kern="0" dirty="0">
                <a:solidFill>
                  <a:srgbClr val="186594"/>
                </a:solidFill>
                <a:latin typeface="+mj-lt"/>
              </a:endParaRPr>
            </a:p>
          </p:txBody>
        </p:sp>
        <p:sp>
          <p:nvSpPr>
            <p:cNvPr id="33" name="Text Box 52"/>
            <p:cNvSpPr txBox="1">
              <a:spLocks noChangeArrowheads="1"/>
            </p:cNvSpPr>
            <p:nvPr/>
          </p:nvSpPr>
          <p:spPr bwMode="auto">
            <a:xfrm>
              <a:off x="8925538" y="3734760"/>
              <a:ext cx="1403350" cy="336550"/>
            </a:xfrm>
            <a:prstGeom prst="rect">
              <a:avLst/>
            </a:prstGeom>
            <a:noFill/>
            <a:ln w="9525">
              <a:noFill/>
              <a:miter lim="800000"/>
              <a:headEnd/>
              <a:tailEnd/>
            </a:ln>
            <a:effectLst/>
          </p:spPr>
          <p:txBody>
            <a:bodyPr wrap="none">
              <a:spAutoFit/>
            </a:bodyPr>
            <a:lstStyle/>
            <a:p>
              <a:r>
                <a:rPr lang="zh-CN" altLang="en-US" sz="1600">
                  <a:latin typeface="+mn-ea"/>
                </a:rPr>
                <a:t>这里添加说明</a:t>
              </a:r>
            </a:p>
          </p:txBody>
        </p:sp>
        <p:sp>
          <p:nvSpPr>
            <p:cNvPr id="34" name="Text Box 53"/>
            <p:cNvSpPr txBox="1">
              <a:spLocks noChangeArrowheads="1"/>
            </p:cNvSpPr>
            <p:nvPr/>
          </p:nvSpPr>
          <p:spPr bwMode="auto">
            <a:xfrm>
              <a:off x="8925538" y="3968123"/>
              <a:ext cx="1403350" cy="336550"/>
            </a:xfrm>
            <a:prstGeom prst="rect">
              <a:avLst/>
            </a:prstGeom>
            <a:noFill/>
            <a:ln w="9525">
              <a:noFill/>
              <a:miter lim="800000"/>
              <a:headEnd/>
              <a:tailEnd/>
            </a:ln>
            <a:effectLst/>
          </p:spPr>
          <p:txBody>
            <a:bodyPr wrap="none">
              <a:spAutoFit/>
            </a:bodyPr>
            <a:lstStyle/>
            <a:p>
              <a:r>
                <a:rPr lang="zh-CN" altLang="en-US" sz="1600" dirty="0">
                  <a:latin typeface="+mn-ea"/>
                </a:rPr>
                <a:t>这里添加说明</a:t>
              </a:r>
            </a:p>
          </p:txBody>
        </p:sp>
      </p:grpSp>
      <p:sp>
        <p:nvSpPr>
          <p:cNvPr id="35"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1401554718"/>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500"/>
                                        <p:tgtEl>
                                          <p:spTgt spid="20"/>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附录：参考文献（</a:t>
            </a:r>
            <a:r>
              <a:rPr lang="en-US" altLang="zh-CN" smtClean="0"/>
              <a:t>1/2</a:t>
            </a:r>
            <a:r>
              <a:rPr lang="zh-CN" altLang="en-US" smtClean="0"/>
              <a:t>）</a:t>
            </a:r>
            <a:endParaRPr lang="zh-CN" altLang="en-US" dirty="0"/>
          </a:p>
        </p:txBody>
      </p:sp>
      <p:sp>
        <p:nvSpPr>
          <p:cNvPr id="4" name="幻灯片编号占位符 3"/>
          <p:cNvSpPr>
            <a:spLocks noGrp="1"/>
          </p:cNvSpPr>
          <p:nvPr>
            <p:ph type="sldNum" sz="quarter" idx="12"/>
          </p:nvPr>
        </p:nvSpPr>
        <p:spPr/>
        <p:txBody>
          <a:bodyPr/>
          <a:lstStyle/>
          <a:p>
            <a:fld id="{23DA680B-B80A-2545-AB30-B9870FE9052E}" type="slidenum">
              <a:rPr lang="zh-CN" altLang="en-US" smtClean="0"/>
              <a:pPr/>
              <a:t>29</a:t>
            </a:fld>
            <a:endParaRPr lang="zh-CN" altLang="en-US"/>
          </a:p>
        </p:txBody>
      </p:sp>
      <p:sp>
        <p:nvSpPr>
          <p:cNvPr id="5" name="矩形 4"/>
          <p:cNvSpPr/>
          <p:nvPr/>
        </p:nvSpPr>
        <p:spPr>
          <a:xfrm>
            <a:off x="1137686" y="1484336"/>
            <a:ext cx="10451802" cy="4598694"/>
          </a:xfrm>
          <a:prstGeom prst="rect">
            <a:avLst/>
          </a:prstGeom>
        </p:spPr>
        <p:txBody>
          <a:bodyPr wrap="square">
            <a:spAutoFit/>
          </a:bodyPr>
          <a:lstStyle/>
          <a:p>
            <a:pPr>
              <a:lnSpc>
                <a:spcPct val="150000"/>
              </a:lnSpc>
            </a:pPr>
            <a:r>
              <a:rPr lang="en-US" altLang="zh-CN" sz="1400" dirty="0">
                <a:latin typeface="微软雅黑"/>
                <a:ea typeface="微软雅黑"/>
                <a:cs typeface="微软雅黑"/>
              </a:rPr>
              <a:t>[1][</a:t>
            </a:r>
            <a:r>
              <a:rPr lang="zh-CN" altLang="zh-CN" sz="1400" dirty="0">
                <a:latin typeface="微软雅黑"/>
                <a:ea typeface="微软雅黑"/>
                <a:cs typeface="微软雅黑"/>
              </a:rPr>
              <a:t>瑞士</a:t>
            </a:r>
            <a:r>
              <a:rPr lang="en-US" altLang="zh-CN" sz="1400" dirty="0">
                <a:latin typeface="微软雅黑"/>
                <a:ea typeface="微软雅黑"/>
                <a:cs typeface="微软雅黑"/>
              </a:rPr>
              <a:t>]</a:t>
            </a:r>
            <a:r>
              <a:rPr lang="en-US" altLang="zh-CN" sz="1400" b="1" dirty="0">
                <a:latin typeface="微软雅黑"/>
                <a:ea typeface="微软雅黑"/>
                <a:cs typeface="微软雅黑"/>
              </a:rPr>
              <a:t> </a:t>
            </a:r>
            <a:r>
              <a:rPr lang="zh-CN" altLang="zh-CN" sz="1400" b="1" dirty="0">
                <a:latin typeface="微软雅黑"/>
                <a:ea typeface="微软雅黑"/>
                <a:cs typeface="微软雅黑"/>
              </a:rPr>
              <a:t>亚历山大·奥斯特瓦德（</a:t>
            </a:r>
            <a:r>
              <a:rPr lang="en-US" altLang="zh-CN" sz="1400" b="1" dirty="0">
                <a:latin typeface="微软雅黑"/>
                <a:ea typeface="微软雅黑"/>
                <a:cs typeface="微软雅黑"/>
              </a:rPr>
              <a:t>AlexanderOsterwalder</a:t>
            </a:r>
            <a:r>
              <a:rPr lang="zh-CN" altLang="zh-CN" sz="1400" b="1" dirty="0">
                <a:latin typeface="微软雅黑"/>
                <a:ea typeface="微软雅黑"/>
                <a:cs typeface="微软雅黑"/>
              </a:rPr>
              <a:t>）</a:t>
            </a:r>
            <a:r>
              <a:rPr lang="zh-CN" altLang="zh-CN" sz="1400" dirty="0">
                <a:latin typeface="微软雅黑"/>
                <a:ea typeface="微软雅黑"/>
                <a:cs typeface="微软雅黑"/>
              </a:rPr>
              <a:t>，（比利时）伊夫·皮尼厄（</a:t>
            </a:r>
            <a:r>
              <a:rPr lang="en-US" altLang="zh-CN" sz="1400" dirty="0">
                <a:latin typeface="微软雅黑"/>
                <a:ea typeface="微软雅黑"/>
                <a:cs typeface="微软雅黑"/>
              </a:rPr>
              <a:t>YvesPigneur</a:t>
            </a:r>
            <a:r>
              <a:rPr lang="zh-CN" altLang="zh-CN" sz="1400" dirty="0">
                <a:latin typeface="微软雅黑"/>
                <a:ea typeface="微软雅黑"/>
                <a:cs typeface="微软雅黑"/>
              </a:rPr>
              <a:t>） </a:t>
            </a:r>
            <a:r>
              <a:rPr lang="zh-CN" altLang="zh-CN" sz="1400" dirty="0">
                <a:solidFill>
                  <a:srgbClr val="4F81BD"/>
                </a:solidFill>
                <a:latin typeface="微软雅黑"/>
                <a:ea typeface="微软雅黑"/>
                <a:cs typeface="微软雅黑"/>
              </a:rPr>
              <a:t>《</a:t>
            </a:r>
            <a:r>
              <a:rPr lang="en-US" altLang="zh-CN" sz="1400" dirty="0">
                <a:solidFill>
                  <a:srgbClr val="4F81BD"/>
                </a:solidFill>
                <a:latin typeface="微软雅黑"/>
                <a:ea typeface="微软雅黑"/>
                <a:cs typeface="微软雅黑"/>
              </a:rPr>
              <a:t>Business Model Generation</a:t>
            </a:r>
            <a:r>
              <a:rPr lang="zh-CN" altLang="zh-CN" sz="1400" dirty="0">
                <a:solidFill>
                  <a:srgbClr val="4F81BD"/>
                </a:solidFill>
                <a:latin typeface="微软雅黑"/>
                <a:ea typeface="微软雅黑"/>
                <a:cs typeface="微软雅黑"/>
              </a:rPr>
              <a:t>》</a:t>
            </a:r>
            <a:r>
              <a:rPr lang="en-US" altLang="zh-CN" sz="1400" dirty="0">
                <a:latin typeface="微软雅黑"/>
                <a:ea typeface="微软雅黑"/>
                <a:cs typeface="微软雅黑"/>
              </a:rPr>
              <a:t>[M]</a:t>
            </a:r>
            <a:r>
              <a:rPr lang="zh-CN" altLang="zh-CN" sz="1400" dirty="0">
                <a:latin typeface="微软雅黑"/>
                <a:ea typeface="微软雅黑"/>
                <a:cs typeface="微软雅黑"/>
              </a:rPr>
              <a:t>出版社：机械工业出版社，</a:t>
            </a:r>
            <a:r>
              <a:rPr lang="en-US" altLang="zh-CN" sz="1400" dirty="0">
                <a:solidFill>
                  <a:schemeClr val="accent6"/>
                </a:solidFill>
                <a:latin typeface="微软雅黑"/>
                <a:ea typeface="微软雅黑"/>
                <a:cs typeface="微软雅黑"/>
              </a:rPr>
              <a:t>2011</a:t>
            </a:r>
            <a:endParaRPr lang="zh-CN" altLang="zh-CN" sz="1400" dirty="0">
              <a:solidFill>
                <a:schemeClr val="accent6"/>
              </a:solidFill>
              <a:latin typeface="微软雅黑"/>
              <a:ea typeface="微软雅黑"/>
              <a:cs typeface="微软雅黑"/>
            </a:endParaRPr>
          </a:p>
          <a:p>
            <a:pPr>
              <a:lnSpc>
                <a:spcPct val="150000"/>
              </a:lnSpc>
            </a:pPr>
            <a:r>
              <a:rPr lang="en-US" altLang="zh-CN" sz="1400" dirty="0">
                <a:latin typeface="微软雅黑"/>
                <a:ea typeface="微软雅黑"/>
                <a:cs typeface="微软雅黑"/>
              </a:rPr>
              <a:t>[2]</a:t>
            </a:r>
            <a:r>
              <a:rPr lang="en-US" altLang="zh-CN" sz="1400" b="1" dirty="0">
                <a:latin typeface="微软雅黑"/>
                <a:ea typeface="微软雅黑"/>
                <a:cs typeface="微软雅黑"/>
              </a:rPr>
              <a:t>C. K. Prahalad</a:t>
            </a:r>
            <a:r>
              <a:rPr lang="zh-CN" altLang="zh-CN" sz="1400" b="1" dirty="0">
                <a:latin typeface="微软雅黑"/>
                <a:ea typeface="微软雅黑"/>
                <a:cs typeface="微软雅黑"/>
              </a:rPr>
              <a:t>（</a:t>
            </a:r>
            <a:r>
              <a:rPr lang="en-US" altLang="zh-CN" sz="1400" b="1" dirty="0">
                <a:latin typeface="微软雅黑"/>
                <a:ea typeface="微软雅黑"/>
                <a:cs typeface="微软雅黑"/>
              </a:rPr>
              <a:t>C</a:t>
            </a:r>
            <a:r>
              <a:rPr lang="zh-CN" altLang="zh-CN" sz="1400" b="1" dirty="0">
                <a:latin typeface="微软雅黑"/>
                <a:ea typeface="微软雅黑"/>
                <a:cs typeface="微软雅黑"/>
              </a:rPr>
              <a:t>·</a:t>
            </a:r>
            <a:r>
              <a:rPr lang="en-US" altLang="zh-CN" sz="1400" b="1" dirty="0">
                <a:latin typeface="微软雅黑"/>
                <a:ea typeface="微软雅黑"/>
                <a:cs typeface="微软雅黑"/>
              </a:rPr>
              <a:t>K</a:t>
            </a:r>
            <a:r>
              <a:rPr lang="zh-CN" altLang="zh-CN" sz="1400" b="1" dirty="0">
                <a:latin typeface="微软雅黑"/>
                <a:ea typeface="微软雅黑"/>
                <a:cs typeface="微软雅黑"/>
              </a:rPr>
              <a:t>·普拉哈拉德），</a:t>
            </a:r>
            <a:r>
              <a:rPr lang="en-US" altLang="zh-CN" sz="1400" b="1" dirty="0">
                <a:latin typeface="微软雅黑"/>
                <a:ea typeface="微软雅黑"/>
                <a:cs typeface="微软雅黑"/>
              </a:rPr>
              <a:t>Venkat Ramaswamy</a:t>
            </a:r>
            <a:r>
              <a:rPr lang="zh-CN" altLang="zh-CN" sz="1400" b="1" dirty="0">
                <a:latin typeface="微软雅黑"/>
                <a:ea typeface="微软雅黑"/>
                <a:cs typeface="微软雅黑"/>
              </a:rPr>
              <a:t>（文卡特·拉马斯瓦米） </a:t>
            </a:r>
            <a:r>
              <a:rPr lang="en-US" altLang="zh-CN" sz="1400" b="1" dirty="0">
                <a:latin typeface="微软雅黑"/>
                <a:ea typeface="微软雅黑"/>
                <a:cs typeface="微软雅黑"/>
              </a:rPr>
              <a:t>  </a:t>
            </a:r>
            <a:r>
              <a:rPr lang="zh-CN" altLang="zh-CN" sz="1400" dirty="0">
                <a:solidFill>
                  <a:srgbClr val="4F81BD"/>
                </a:solidFill>
                <a:latin typeface="微软雅黑"/>
                <a:ea typeface="微软雅黑"/>
                <a:cs typeface="微软雅黑"/>
              </a:rPr>
              <a:t>《</a:t>
            </a:r>
            <a:r>
              <a:rPr lang="en-US" altLang="zh-CN" sz="1400" dirty="0">
                <a:solidFill>
                  <a:srgbClr val="4F81BD"/>
                </a:solidFill>
                <a:latin typeface="微软雅黑"/>
                <a:ea typeface="微软雅黑"/>
                <a:cs typeface="微软雅黑"/>
              </a:rPr>
              <a:t>The Future of Competition: Co-Creating Unique Value With Customers</a:t>
            </a:r>
            <a:r>
              <a:rPr lang="zh-CN" altLang="zh-CN" sz="1400" dirty="0">
                <a:solidFill>
                  <a:srgbClr val="4F81BD"/>
                </a:solidFill>
                <a:latin typeface="微软雅黑"/>
                <a:ea typeface="微软雅黑"/>
                <a:cs typeface="微软雅黑"/>
              </a:rPr>
              <a:t>》</a:t>
            </a:r>
            <a:r>
              <a:rPr lang="en-US" altLang="zh-CN" sz="1400" dirty="0">
                <a:solidFill>
                  <a:srgbClr val="4F81BD"/>
                </a:solidFill>
                <a:latin typeface="微软雅黑"/>
                <a:ea typeface="微软雅黑"/>
                <a:cs typeface="微软雅黑"/>
              </a:rPr>
              <a:t> </a:t>
            </a:r>
            <a:r>
              <a:rPr lang="en-US" altLang="zh-CN" sz="1400" dirty="0">
                <a:latin typeface="微软雅黑"/>
                <a:ea typeface="微软雅黑"/>
                <a:cs typeface="微软雅黑"/>
              </a:rPr>
              <a:t>[M]</a:t>
            </a:r>
            <a:r>
              <a:rPr lang="zh-CN" altLang="zh-CN" sz="1400" dirty="0">
                <a:latin typeface="微软雅黑"/>
                <a:ea typeface="微软雅黑"/>
                <a:cs typeface="微软雅黑"/>
              </a:rPr>
              <a:t>出版社：</a:t>
            </a:r>
            <a:r>
              <a:rPr lang="en-US" altLang="zh-CN" sz="1400" dirty="0">
                <a:latin typeface="微软雅黑"/>
                <a:ea typeface="微软雅黑"/>
                <a:cs typeface="微软雅黑"/>
              </a:rPr>
              <a:t>Harvard Business Press </a:t>
            </a:r>
            <a:r>
              <a:rPr lang="zh-CN" altLang="zh-CN" sz="1400" dirty="0">
                <a:latin typeface="微软雅黑"/>
                <a:ea typeface="微软雅黑"/>
                <a:cs typeface="微软雅黑"/>
              </a:rPr>
              <a:t>，</a:t>
            </a:r>
            <a:r>
              <a:rPr lang="en-US" altLang="zh-CN" sz="1400" dirty="0">
                <a:solidFill>
                  <a:schemeClr val="accent6"/>
                </a:solidFill>
                <a:latin typeface="微软雅黑"/>
                <a:ea typeface="微软雅黑"/>
                <a:cs typeface="微软雅黑"/>
              </a:rPr>
              <a:t>2003</a:t>
            </a:r>
            <a:endParaRPr lang="zh-CN" altLang="zh-CN" sz="1400" dirty="0">
              <a:solidFill>
                <a:schemeClr val="accent6"/>
              </a:solidFill>
              <a:latin typeface="微软雅黑"/>
              <a:ea typeface="微软雅黑"/>
              <a:cs typeface="微软雅黑"/>
            </a:endParaRPr>
          </a:p>
          <a:p>
            <a:pPr>
              <a:lnSpc>
                <a:spcPct val="150000"/>
              </a:lnSpc>
            </a:pPr>
            <a:r>
              <a:rPr lang="en-US" altLang="zh-CN" sz="1400" dirty="0">
                <a:latin typeface="微软雅黑"/>
                <a:ea typeface="微软雅黑"/>
                <a:cs typeface="微软雅黑"/>
              </a:rPr>
              <a:t>[3]</a:t>
            </a:r>
            <a:r>
              <a:rPr lang="zh-CN" altLang="zh-CN" sz="1400" b="1" dirty="0">
                <a:latin typeface="微软雅黑"/>
                <a:ea typeface="微软雅黑"/>
                <a:cs typeface="微软雅黑"/>
              </a:rPr>
              <a:t>胡世良</a:t>
            </a:r>
            <a:r>
              <a:rPr lang="zh-CN" altLang="zh-CN" sz="1400" dirty="0">
                <a:solidFill>
                  <a:srgbClr val="4F81BD"/>
                </a:solidFill>
                <a:latin typeface="微软雅黑"/>
                <a:ea typeface="微软雅黑"/>
                <a:cs typeface="微软雅黑"/>
              </a:rPr>
              <a:t>《移动互联网商业模式创新与变革》</a:t>
            </a:r>
            <a:r>
              <a:rPr lang="en-US" altLang="zh-CN" sz="1400" dirty="0">
                <a:latin typeface="微软雅黑"/>
                <a:ea typeface="微软雅黑"/>
                <a:cs typeface="微软雅黑"/>
              </a:rPr>
              <a:t>[M]</a:t>
            </a:r>
            <a:r>
              <a:rPr lang="zh-CN" altLang="zh-CN" sz="1400" dirty="0">
                <a:latin typeface="微软雅黑"/>
                <a:ea typeface="微软雅黑"/>
                <a:cs typeface="微软雅黑"/>
              </a:rPr>
              <a:t>出版社：人民邮电出版社，</a:t>
            </a:r>
            <a:r>
              <a:rPr lang="en-US" altLang="zh-CN" sz="1400" dirty="0">
                <a:solidFill>
                  <a:schemeClr val="accent6"/>
                </a:solidFill>
                <a:latin typeface="微软雅黑"/>
                <a:ea typeface="微软雅黑"/>
                <a:cs typeface="微软雅黑"/>
              </a:rPr>
              <a:t>2013</a:t>
            </a:r>
            <a:endParaRPr lang="zh-CN" altLang="zh-CN" sz="1400" dirty="0">
              <a:solidFill>
                <a:schemeClr val="accent6"/>
              </a:solidFill>
              <a:latin typeface="微软雅黑"/>
              <a:ea typeface="微软雅黑"/>
              <a:cs typeface="微软雅黑"/>
            </a:endParaRPr>
          </a:p>
          <a:p>
            <a:pPr>
              <a:lnSpc>
                <a:spcPct val="150000"/>
              </a:lnSpc>
            </a:pPr>
            <a:r>
              <a:rPr lang="en-US" altLang="zh-CN" sz="1400" dirty="0">
                <a:latin typeface="微软雅黑"/>
                <a:ea typeface="微软雅黑"/>
                <a:cs typeface="微软雅黑"/>
              </a:rPr>
              <a:t>[4]</a:t>
            </a:r>
            <a:r>
              <a:rPr lang="zh-CN" altLang="zh-CN" sz="1400" b="1" dirty="0">
                <a:latin typeface="微软雅黑"/>
                <a:ea typeface="微软雅黑"/>
                <a:cs typeface="微软雅黑"/>
              </a:rPr>
              <a:t>陈洪等 </a:t>
            </a:r>
            <a:r>
              <a:rPr lang="zh-CN" altLang="zh-CN" sz="1400" dirty="0">
                <a:solidFill>
                  <a:srgbClr val="4F81BD"/>
                </a:solidFill>
                <a:latin typeface="微软雅黑"/>
                <a:ea typeface="微软雅黑"/>
                <a:cs typeface="微软雅黑"/>
              </a:rPr>
              <a:t>《游戏运营管理》</a:t>
            </a:r>
            <a:r>
              <a:rPr lang="en-US" altLang="zh-CN" sz="1400" dirty="0">
                <a:latin typeface="微软雅黑"/>
                <a:ea typeface="微软雅黑"/>
                <a:cs typeface="微软雅黑"/>
              </a:rPr>
              <a:t>[M]</a:t>
            </a:r>
            <a:r>
              <a:rPr lang="zh-CN" altLang="zh-CN" sz="1400" dirty="0">
                <a:latin typeface="微软雅黑"/>
                <a:ea typeface="微软雅黑"/>
                <a:cs typeface="微软雅黑"/>
              </a:rPr>
              <a:t>出版社：清华大学出版社，</a:t>
            </a:r>
            <a:r>
              <a:rPr lang="en-US" altLang="zh-CN" sz="1400" dirty="0">
                <a:solidFill>
                  <a:schemeClr val="accent6"/>
                </a:solidFill>
                <a:latin typeface="微软雅黑"/>
                <a:ea typeface="微软雅黑"/>
                <a:cs typeface="微软雅黑"/>
              </a:rPr>
              <a:t>2009</a:t>
            </a:r>
            <a:endParaRPr lang="zh-CN" altLang="zh-CN" sz="1400" dirty="0">
              <a:solidFill>
                <a:schemeClr val="accent6"/>
              </a:solidFill>
              <a:latin typeface="微软雅黑"/>
              <a:ea typeface="微软雅黑"/>
              <a:cs typeface="微软雅黑"/>
            </a:endParaRPr>
          </a:p>
          <a:p>
            <a:pPr>
              <a:lnSpc>
                <a:spcPct val="150000"/>
              </a:lnSpc>
            </a:pPr>
            <a:r>
              <a:rPr lang="en-US" altLang="zh-CN" sz="1400" dirty="0">
                <a:latin typeface="微软雅黑"/>
                <a:ea typeface="微软雅黑"/>
                <a:cs typeface="微软雅黑"/>
              </a:rPr>
              <a:t>[5]</a:t>
            </a:r>
            <a:r>
              <a:rPr lang="zh-CN" altLang="zh-CN" sz="1400" b="1" dirty="0">
                <a:latin typeface="微软雅黑"/>
                <a:ea typeface="微软雅黑"/>
                <a:cs typeface="微软雅黑"/>
              </a:rPr>
              <a:t>许可，张春鹏 </a:t>
            </a:r>
            <a:r>
              <a:rPr lang="zh-CN" altLang="zh-CN" sz="1400" dirty="0">
                <a:solidFill>
                  <a:srgbClr val="4F81BD"/>
                </a:solidFill>
                <a:latin typeface="微软雅黑"/>
                <a:ea typeface="微软雅黑"/>
                <a:cs typeface="微软雅黑"/>
              </a:rPr>
              <a:t>《移动运营商手机游戏业务的战略定位和发展策略探讨》</a:t>
            </a:r>
            <a:r>
              <a:rPr lang="en-US" altLang="zh-CN" sz="1400" dirty="0">
                <a:latin typeface="微软雅黑"/>
                <a:ea typeface="微软雅黑"/>
                <a:cs typeface="微软雅黑"/>
              </a:rPr>
              <a:t>[J]</a:t>
            </a:r>
            <a:r>
              <a:rPr lang="zh-CN" altLang="zh-CN" sz="1400" dirty="0">
                <a:latin typeface="微软雅黑"/>
                <a:ea typeface="微软雅黑"/>
                <a:cs typeface="微软雅黑"/>
              </a:rPr>
              <a:t>世界电信</a:t>
            </a:r>
            <a:r>
              <a:rPr lang="en-US" altLang="zh-CN" sz="1400" dirty="0">
                <a:latin typeface="微软雅黑"/>
                <a:ea typeface="微软雅黑"/>
                <a:cs typeface="微软雅黑"/>
              </a:rPr>
              <a:t>2004</a:t>
            </a:r>
            <a:r>
              <a:rPr lang="zh-CN" altLang="zh-CN" sz="1400" dirty="0">
                <a:latin typeface="微软雅黑"/>
                <a:ea typeface="微软雅黑"/>
                <a:cs typeface="微软雅黑"/>
              </a:rPr>
              <a:t>年第</a:t>
            </a:r>
            <a:r>
              <a:rPr lang="en-US" altLang="zh-CN" sz="1400" dirty="0">
                <a:latin typeface="微软雅黑"/>
                <a:ea typeface="微软雅黑"/>
                <a:cs typeface="微软雅黑"/>
              </a:rPr>
              <a:t>10</a:t>
            </a:r>
            <a:r>
              <a:rPr lang="zh-CN" altLang="zh-CN" sz="1400" dirty="0">
                <a:latin typeface="微软雅黑"/>
                <a:ea typeface="微软雅黑"/>
                <a:cs typeface="微软雅黑"/>
              </a:rPr>
              <a:t>期，</a:t>
            </a:r>
            <a:r>
              <a:rPr lang="en-US" altLang="zh-CN" sz="1400" dirty="0">
                <a:latin typeface="微软雅黑"/>
                <a:ea typeface="微软雅黑"/>
                <a:cs typeface="微软雅黑"/>
              </a:rPr>
              <a:t>2004</a:t>
            </a:r>
            <a:endParaRPr lang="zh-CN" altLang="zh-CN" sz="1400" dirty="0">
              <a:latin typeface="微软雅黑"/>
              <a:ea typeface="微软雅黑"/>
              <a:cs typeface="微软雅黑"/>
            </a:endParaRPr>
          </a:p>
          <a:p>
            <a:pPr>
              <a:lnSpc>
                <a:spcPct val="150000"/>
              </a:lnSpc>
            </a:pPr>
            <a:r>
              <a:rPr lang="en-US" altLang="zh-CN" sz="1400" dirty="0">
                <a:latin typeface="微软雅黑"/>
                <a:ea typeface="微软雅黑"/>
                <a:cs typeface="微软雅黑"/>
              </a:rPr>
              <a:t>[6]</a:t>
            </a:r>
            <a:r>
              <a:rPr lang="zh-CN" altLang="zh-CN" sz="1400" b="1" dirty="0">
                <a:latin typeface="微软雅黑"/>
                <a:ea typeface="微软雅黑"/>
                <a:cs typeface="微软雅黑"/>
              </a:rPr>
              <a:t>网络评论</a:t>
            </a:r>
            <a:r>
              <a:rPr lang="zh-CN" altLang="zh-CN" sz="1400" dirty="0">
                <a:solidFill>
                  <a:srgbClr val="4F81BD"/>
                </a:solidFill>
                <a:latin typeface="微软雅黑"/>
                <a:ea typeface="微软雅黑"/>
                <a:cs typeface="微软雅黑"/>
              </a:rPr>
              <a:t>《深入解读国产手机游戏盈利模式和市场前景》</a:t>
            </a:r>
            <a:r>
              <a:rPr lang="en-US" altLang="zh-CN" sz="1400" dirty="0">
                <a:latin typeface="微软雅黑"/>
                <a:ea typeface="微软雅黑"/>
                <a:cs typeface="微软雅黑"/>
              </a:rPr>
              <a:t>[OL]</a:t>
            </a:r>
            <a:r>
              <a:rPr lang="zh-CN" altLang="zh-CN" sz="1400" dirty="0">
                <a:latin typeface="微软雅黑"/>
                <a:ea typeface="微软雅黑"/>
                <a:cs typeface="微软雅黑"/>
              </a:rPr>
              <a:t>，</a:t>
            </a:r>
            <a:r>
              <a:rPr lang="en-US" altLang="zh-CN" sz="1400" dirty="0">
                <a:solidFill>
                  <a:schemeClr val="accent6"/>
                </a:solidFill>
                <a:latin typeface="微软雅黑"/>
                <a:ea typeface="微软雅黑"/>
                <a:cs typeface="微软雅黑"/>
              </a:rPr>
              <a:t>2013</a:t>
            </a:r>
            <a:endParaRPr lang="zh-CN" altLang="zh-CN" sz="1400" dirty="0">
              <a:solidFill>
                <a:schemeClr val="accent6"/>
              </a:solidFill>
              <a:latin typeface="微软雅黑"/>
              <a:ea typeface="微软雅黑"/>
              <a:cs typeface="微软雅黑"/>
            </a:endParaRPr>
          </a:p>
          <a:p>
            <a:pPr>
              <a:lnSpc>
                <a:spcPct val="150000"/>
              </a:lnSpc>
            </a:pPr>
            <a:r>
              <a:rPr lang="en-US" altLang="zh-CN" sz="1400" dirty="0">
                <a:latin typeface="微软雅黑"/>
                <a:ea typeface="微软雅黑"/>
                <a:cs typeface="微软雅黑"/>
              </a:rPr>
              <a:t>[7]</a:t>
            </a:r>
            <a:r>
              <a:rPr lang="zh-CN" altLang="zh-CN" sz="1400" b="1" dirty="0">
                <a:latin typeface="微软雅黑"/>
                <a:ea typeface="微软雅黑"/>
                <a:cs typeface="微软雅黑"/>
              </a:rPr>
              <a:t>中国互联网络信息中心（</a:t>
            </a:r>
            <a:r>
              <a:rPr lang="en-US" altLang="zh-CN" sz="1400" b="1" dirty="0">
                <a:latin typeface="微软雅黑"/>
                <a:ea typeface="微软雅黑"/>
                <a:cs typeface="微软雅黑"/>
              </a:rPr>
              <a:t>CNNIC</a:t>
            </a:r>
            <a:r>
              <a:rPr lang="zh-CN" altLang="zh-CN" sz="1400" b="1" dirty="0">
                <a:latin typeface="微软雅黑"/>
                <a:ea typeface="微软雅黑"/>
                <a:cs typeface="微软雅黑"/>
              </a:rPr>
              <a:t>）</a:t>
            </a:r>
            <a:r>
              <a:rPr lang="zh-CN" altLang="zh-CN" sz="1400" dirty="0">
                <a:solidFill>
                  <a:srgbClr val="4F81BD"/>
                </a:solidFill>
                <a:latin typeface="微软雅黑"/>
                <a:ea typeface="微软雅黑"/>
                <a:cs typeface="微软雅黑"/>
              </a:rPr>
              <a:t>《第</a:t>
            </a:r>
            <a:r>
              <a:rPr lang="en-US" altLang="zh-CN" sz="1400" dirty="0">
                <a:solidFill>
                  <a:srgbClr val="4F81BD"/>
                </a:solidFill>
                <a:latin typeface="微软雅黑"/>
                <a:ea typeface="微软雅黑"/>
                <a:cs typeface="微软雅黑"/>
              </a:rPr>
              <a:t>32</a:t>
            </a:r>
            <a:r>
              <a:rPr lang="zh-CN" altLang="zh-CN" sz="1400" dirty="0">
                <a:solidFill>
                  <a:srgbClr val="4F81BD"/>
                </a:solidFill>
                <a:latin typeface="微软雅黑"/>
                <a:ea typeface="微软雅黑"/>
                <a:cs typeface="微软雅黑"/>
              </a:rPr>
              <a:t>次中国互联网络发展统计报告》</a:t>
            </a:r>
            <a:r>
              <a:rPr lang="en-US" altLang="zh-CN" sz="1400" dirty="0">
                <a:latin typeface="微软雅黑"/>
                <a:ea typeface="微软雅黑"/>
                <a:cs typeface="微软雅黑"/>
              </a:rPr>
              <a:t>[R]</a:t>
            </a:r>
            <a:r>
              <a:rPr lang="zh-CN" altLang="zh-CN" sz="1400" dirty="0">
                <a:latin typeface="微软雅黑"/>
                <a:ea typeface="微软雅黑"/>
                <a:cs typeface="微软雅黑"/>
              </a:rPr>
              <a:t>，</a:t>
            </a:r>
            <a:r>
              <a:rPr lang="en-US" altLang="zh-CN" sz="1400" dirty="0">
                <a:solidFill>
                  <a:schemeClr val="accent6"/>
                </a:solidFill>
                <a:latin typeface="微软雅黑"/>
                <a:ea typeface="微软雅黑"/>
                <a:cs typeface="微软雅黑"/>
              </a:rPr>
              <a:t>2013</a:t>
            </a:r>
            <a:endParaRPr lang="zh-CN" altLang="zh-CN" sz="1400" dirty="0">
              <a:solidFill>
                <a:schemeClr val="accent6"/>
              </a:solidFill>
              <a:latin typeface="微软雅黑"/>
              <a:ea typeface="微软雅黑"/>
              <a:cs typeface="微软雅黑"/>
            </a:endParaRPr>
          </a:p>
          <a:p>
            <a:pPr>
              <a:lnSpc>
                <a:spcPct val="150000"/>
              </a:lnSpc>
            </a:pPr>
            <a:r>
              <a:rPr lang="en-US" altLang="zh-CN" sz="1400" dirty="0">
                <a:latin typeface="微软雅黑"/>
                <a:ea typeface="微软雅黑"/>
                <a:cs typeface="微软雅黑"/>
              </a:rPr>
              <a:t>[8]</a:t>
            </a:r>
            <a:r>
              <a:rPr lang="zh-CN" altLang="zh-CN" sz="1400" b="1" dirty="0">
                <a:latin typeface="微软雅黑"/>
                <a:ea typeface="微软雅黑"/>
                <a:cs typeface="微软雅黑"/>
              </a:rPr>
              <a:t>中国互联网络信息中心（</a:t>
            </a:r>
            <a:r>
              <a:rPr lang="en-US" altLang="zh-CN" sz="1400" b="1" dirty="0">
                <a:latin typeface="微软雅黑"/>
                <a:ea typeface="微软雅黑"/>
                <a:cs typeface="微软雅黑"/>
              </a:rPr>
              <a:t>CNNIC</a:t>
            </a:r>
            <a:r>
              <a:rPr lang="zh-CN" altLang="zh-CN" sz="1400" b="1" dirty="0">
                <a:latin typeface="微软雅黑"/>
                <a:ea typeface="微软雅黑"/>
                <a:cs typeface="微软雅黑"/>
              </a:rPr>
              <a:t>）</a:t>
            </a:r>
            <a:r>
              <a:rPr lang="zh-CN" altLang="zh-CN" sz="1400" dirty="0">
                <a:solidFill>
                  <a:srgbClr val="4F81BD"/>
                </a:solidFill>
                <a:latin typeface="微软雅黑"/>
                <a:ea typeface="微软雅黑"/>
                <a:cs typeface="微软雅黑"/>
              </a:rPr>
              <a:t>《第</a:t>
            </a:r>
            <a:r>
              <a:rPr lang="en-US" altLang="zh-CN" sz="1400" dirty="0">
                <a:solidFill>
                  <a:srgbClr val="4F81BD"/>
                </a:solidFill>
                <a:latin typeface="微软雅黑"/>
                <a:ea typeface="微软雅黑"/>
                <a:cs typeface="微软雅黑"/>
              </a:rPr>
              <a:t> 33 </a:t>
            </a:r>
            <a:r>
              <a:rPr lang="zh-CN" altLang="zh-CN" sz="1400" dirty="0">
                <a:solidFill>
                  <a:srgbClr val="4F81BD"/>
                </a:solidFill>
                <a:latin typeface="微软雅黑"/>
                <a:ea typeface="微软雅黑"/>
                <a:cs typeface="微软雅黑"/>
              </a:rPr>
              <a:t>次中国互联网络发展状况统计报告》</a:t>
            </a:r>
            <a:r>
              <a:rPr lang="en-US" altLang="zh-CN" sz="1400" dirty="0">
                <a:latin typeface="微软雅黑"/>
                <a:ea typeface="微软雅黑"/>
                <a:cs typeface="微软雅黑"/>
              </a:rPr>
              <a:t>[R]</a:t>
            </a:r>
            <a:r>
              <a:rPr lang="zh-CN" altLang="zh-CN" sz="1400" dirty="0">
                <a:latin typeface="微软雅黑"/>
                <a:ea typeface="微软雅黑"/>
                <a:cs typeface="微软雅黑"/>
              </a:rPr>
              <a:t>，</a:t>
            </a:r>
            <a:r>
              <a:rPr lang="en-US" altLang="zh-CN" sz="1400" dirty="0">
                <a:solidFill>
                  <a:schemeClr val="accent6"/>
                </a:solidFill>
                <a:latin typeface="微软雅黑"/>
                <a:ea typeface="微软雅黑"/>
                <a:cs typeface="微软雅黑"/>
              </a:rPr>
              <a:t>2014</a:t>
            </a:r>
            <a:endParaRPr lang="zh-CN" altLang="zh-CN" sz="1400" dirty="0">
              <a:solidFill>
                <a:schemeClr val="accent6"/>
              </a:solidFill>
              <a:latin typeface="微软雅黑"/>
              <a:ea typeface="微软雅黑"/>
              <a:cs typeface="微软雅黑"/>
            </a:endParaRPr>
          </a:p>
          <a:p>
            <a:pPr>
              <a:lnSpc>
                <a:spcPct val="150000"/>
              </a:lnSpc>
            </a:pPr>
            <a:r>
              <a:rPr lang="en-US" altLang="zh-CN" sz="1400" dirty="0">
                <a:latin typeface="微软雅黑"/>
                <a:ea typeface="微软雅黑"/>
                <a:cs typeface="微软雅黑"/>
              </a:rPr>
              <a:t>[9]</a:t>
            </a:r>
            <a:r>
              <a:rPr lang="zh-CN" altLang="zh-CN" sz="1400" b="1" dirty="0">
                <a:latin typeface="微软雅黑"/>
                <a:ea typeface="微软雅黑"/>
                <a:cs typeface="微软雅黑"/>
              </a:rPr>
              <a:t>百度移动 </a:t>
            </a:r>
            <a:r>
              <a:rPr lang="zh-CN" altLang="zh-CN" sz="1400" dirty="0">
                <a:solidFill>
                  <a:srgbClr val="4F81BD"/>
                </a:solidFill>
                <a:latin typeface="微软雅黑"/>
                <a:ea typeface="微软雅黑"/>
                <a:cs typeface="微软雅黑"/>
              </a:rPr>
              <a:t>《移动互联网发展趋势报告》</a:t>
            </a:r>
            <a:r>
              <a:rPr lang="en-US" altLang="zh-CN" sz="1400" dirty="0">
                <a:latin typeface="微软雅黑"/>
                <a:ea typeface="微软雅黑"/>
                <a:cs typeface="微软雅黑"/>
              </a:rPr>
              <a:t>[R]</a:t>
            </a:r>
            <a:r>
              <a:rPr lang="zh-CN" altLang="zh-CN" sz="1400" dirty="0">
                <a:latin typeface="微软雅黑"/>
                <a:ea typeface="微软雅黑"/>
                <a:cs typeface="微软雅黑"/>
              </a:rPr>
              <a:t>，</a:t>
            </a:r>
            <a:r>
              <a:rPr lang="en-US" altLang="zh-CN" sz="1400" dirty="0">
                <a:solidFill>
                  <a:schemeClr val="accent6"/>
                </a:solidFill>
                <a:latin typeface="微软雅黑"/>
                <a:ea typeface="微软雅黑"/>
                <a:cs typeface="微软雅黑"/>
              </a:rPr>
              <a:t>2012</a:t>
            </a:r>
            <a:endParaRPr lang="zh-CN" altLang="zh-CN" sz="1400" dirty="0">
              <a:solidFill>
                <a:schemeClr val="accent6"/>
              </a:solidFill>
              <a:latin typeface="微软雅黑"/>
              <a:ea typeface="微软雅黑"/>
              <a:cs typeface="微软雅黑"/>
            </a:endParaRPr>
          </a:p>
          <a:p>
            <a:pPr>
              <a:lnSpc>
                <a:spcPct val="150000"/>
              </a:lnSpc>
            </a:pPr>
            <a:r>
              <a:rPr lang="en-US" altLang="zh-CN" sz="1400" dirty="0">
                <a:latin typeface="微软雅黑"/>
                <a:ea typeface="微软雅黑"/>
                <a:cs typeface="微软雅黑"/>
              </a:rPr>
              <a:t>[10]</a:t>
            </a:r>
            <a:r>
              <a:rPr lang="zh-CN" altLang="zh-CN" sz="1400" b="1" dirty="0">
                <a:latin typeface="微软雅黑"/>
                <a:ea typeface="微软雅黑"/>
                <a:cs typeface="微软雅黑"/>
              </a:rPr>
              <a:t>艾媒咨询 </a:t>
            </a:r>
            <a:r>
              <a:rPr lang="zh-CN" altLang="zh-CN" sz="1400" dirty="0">
                <a:solidFill>
                  <a:srgbClr val="4F81BD"/>
                </a:solidFill>
                <a:latin typeface="微软雅黑"/>
                <a:ea typeface="微软雅黑"/>
                <a:cs typeface="微软雅黑"/>
              </a:rPr>
              <a:t>《中国手机游戏市场年度报告》</a:t>
            </a:r>
            <a:r>
              <a:rPr lang="en-US" altLang="zh-CN" sz="1400" dirty="0">
                <a:latin typeface="微软雅黑"/>
                <a:ea typeface="微软雅黑"/>
                <a:cs typeface="微软雅黑"/>
              </a:rPr>
              <a:t>[R]</a:t>
            </a:r>
            <a:r>
              <a:rPr lang="zh-CN" altLang="zh-CN" sz="1400" dirty="0">
                <a:latin typeface="微软雅黑"/>
                <a:ea typeface="微软雅黑"/>
                <a:cs typeface="微软雅黑"/>
              </a:rPr>
              <a:t>，</a:t>
            </a:r>
            <a:r>
              <a:rPr lang="en-US" altLang="zh-CN" sz="1400" dirty="0">
                <a:solidFill>
                  <a:schemeClr val="accent6"/>
                </a:solidFill>
                <a:latin typeface="微软雅黑"/>
                <a:ea typeface="微软雅黑"/>
                <a:cs typeface="微软雅黑"/>
              </a:rPr>
              <a:t>2013</a:t>
            </a:r>
            <a:endParaRPr lang="zh-CN" altLang="zh-CN" sz="1400" dirty="0">
              <a:solidFill>
                <a:schemeClr val="accent6"/>
              </a:solidFill>
              <a:latin typeface="微软雅黑"/>
              <a:ea typeface="微软雅黑"/>
              <a:cs typeface="微软雅黑"/>
            </a:endParaRPr>
          </a:p>
          <a:p>
            <a:pPr>
              <a:lnSpc>
                <a:spcPct val="150000"/>
              </a:lnSpc>
            </a:pPr>
            <a:r>
              <a:rPr lang="en-US" altLang="zh-CN" sz="1400" dirty="0">
                <a:latin typeface="微软雅黑"/>
                <a:ea typeface="微软雅黑"/>
                <a:cs typeface="微软雅黑"/>
              </a:rPr>
              <a:t>[11]</a:t>
            </a:r>
            <a:r>
              <a:rPr lang="zh-CN" altLang="zh-CN" sz="1400" b="1" dirty="0">
                <a:latin typeface="微软雅黑"/>
                <a:ea typeface="微软雅黑"/>
                <a:cs typeface="微软雅黑"/>
              </a:rPr>
              <a:t>李振勇 </a:t>
            </a:r>
            <a:r>
              <a:rPr lang="zh-CN" altLang="zh-CN" sz="1400" dirty="0">
                <a:solidFill>
                  <a:srgbClr val="4F81BD"/>
                </a:solidFill>
                <a:latin typeface="微软雅黑"/>
                <a:ea typeface="微软雅黑"/>
                <a:cs typeface="微软雅黑"/>
              </a:rPr>
              <a:t>《商业模式创新与战略转型》</a:t>
            </a:r>
            <a:r>
              <a:rPr lang="en-US" altLang="zh-CN" sz="1400" dirty="0">
                <a:latin typeface="微软雅黑"/>
                <a:ea typeface="微软雅黑"/>
                <a:cs typeface="微软雅黑"/>
              </a:rPr>
              <a:t>[M] </a:t>
            </a:r>
            <a:r>
              <a:rPr lang="zh-CN" altLang="zh-CN" sz="1400" dirty="0">
                <a:latin typeface="微软雅黑"/>
                <a:ea typeface="微软雅黑"/>
                <a:cs typeface="微软雅黑"/>
              </a:rPr>
              <a:t>出版社：国家行政学院音像出版社，</a:t>
            </a:r>
            <a:r>
              <a:rPr lang="en-US" altLang="zh-CN" sz="1400" dirty="0">
                <a:solidFill>
                  <a:schemeClr val="accent6"/>
                </a:solidFill>
                <a:latin typeface="微软雅黑"/>
                <a:ea typeface="微软雅黑"/>
                <a:cs typeface="微软雅黑"/>
              </a:rPr>
              <a:t>2009</a:t>
            </a:r>
            <a:endParaRPr lang="zh-CN" altLang="zh-CN" sz="1400" dirty="0">
              <a:solidFill>
                <a:schemeClr val="accent6"/>
              </a:solidFill>
              <a:latin typeface="微软雅黑"/>
              <a:ea typeface="微软雅黑"/>
              <a:cs typeface="微软雅黑"/>
            </a:endParaRPr>
          </a:p>
          <a:p>
            <a:pPr>
              <a:lnSpc>
                <a:spcPct val="150000"/>
              </a:lnSpc>
            </a:pPr>
            <a:r>
              <a:rPr lang="en-US" altLang="zh-CN" sz="1400" dirty="0">
                <a:latin typeface="微软雅黑"/>
                <a:ea typeface="微软雅黑"/>
                <a:cs typeface="微软雅黑"/>
              </a:rPr>
              <a:t>[12]</a:t>
            </a:r>
            <a:r>
              <a:rPr lang="zh-CN" altLang="zh-CN" sz="1400" b="1" dirty="0">
                <a:latin typeface="微软雅黑"/>
                <a:ea typeface="微软雅黑"/>
                <a:cs typeface="微软雅黑"/>
              </a:rPr>
              <a:t>付玉辉 </a:t>
            </a:r>
            <a:r>
              <a:rPr lang="zh-CN" altLang="zh-CN" sz="1400" dirty="0">
                <a:solidFill>
                  <a:srgbClr val="4F81BD"/>
                </a:solidFill>
                <a:latin typeface="微软雅黑"/>
                <a:ea typeface="微软雅黑"/>
                <a:cs typeface="微软雅黑"/>
              </a:rPr>
              <a:t>《</a:t>
            </a:r>
            <a:r>
              <a:rPr lang="en-US" altLang="zh-CN" sz="1400" dirty="0">
                <a:solidFill>
                  <a:srgbClr val="4F81BD"/>
                </a:solidFill>
                <a:latin typeface="微软雅黑"/>
                <a:ea typeface="微软雅黑"/>
                <a:cs typeface="微软雅黑"/>
              </a:rPr>
              <a:t>4G</a:t>
            </a:r>
            <a:r>
              <a:rPr lang="zh-CN" altLang="zh-CN" sz="1400" dirty="0">
                <a:solidFill>
                  <a:srgbClr val="4F81BD"/>
                </a:solidFill>
                <a:latin typeface="微软雅黑"/>
                <a:ea typeface="微软雅黑"/>
                <a:cs typeface="微软雅黑"/>
              </a:rPr>
              <a:t>时代的手机游戏裂变》</a:t>
            </a:r>
            <a:r>
              <a:rPr lang="en-US" altLang="zh-CN" sz="1400" dirty="0">
                <a:latin typeface="微软雅黑"/>
                <a:ea typeface="微软雅黑"/>
                <a:cs typeface="微软雅黑"/>
              </a:rPr>
              <a:t>[J].</a:t>
            </a:r>
            <a:r>
              <a:rPr lang="zh-CN" altLang="zh-CN" sz="1400" dirty="0">
                <a:latin typeface="微软雅黑"/>
                <a:ea typeface="微软雅黑"/>
                <a:cs typeface="微软雅黑"/>
              </a:rPr>
              <a:t>广告大观综合版</a:t>
            </a:r>
            <a:r>
              <a:rPr lang="en-US" altLang="zh-CN" sz="1400" dirty="0">
                <a:latin typeface="微软雅黑"/>
                <a:ea typeface="微软雅黑"/>
                <a:cs typeface="微软雅黑"/>
              </a:rPr>
              <a:t>2014-1</a:t>
            </a:r>
            <a:r>
              <a:rPr lang="zh-CN" altLang="zh-CN" sz="1400" dirty="0">
                <a:latin typeface="微软雅黑"/>
                <a:ea typeface="微软雅黑"/>
                <a:cs typeface="微软雅黑"/>
              </a:rPr>
              <a:t>，</a:t>
            </a:r>
            <a:r>
              <a:rPr lang="en-US" altLang="zh-CN" sz="1400" dirty="0">
                <a:solidFill>
                  <a:schemeClr val="accent6"/>
                </a:solidFill>
                <a:latin typeface="微软雅黑"/>
                <a:ea typeface="微软雅黑"/>
                <a:cs typeface="微软雅黑"/>
              </a:rPr>
              <a:t>2014</a:t>
            </a:r>
            <a:endParaRPr lang="zh-CN" altLang="zh-CN" sz="1400" dirty="0">
              <a:solidFill>
                <a:schemeClr val="accent6"/>
              </a:solidFill>
              <a:latin typeface="微软雅黑"/>
              <a:ea typeface="微软雅黑"/>
              <a:cs typeface="微软雅黑"/>
            </a:endParaRPr>
          </a:p>
        </p:txBody>
      </p:sp>
      <p:grpSp>
        <p:nvGrpSpPr>
          <p:cNvPr id="10" name="组合 9"/>
          <p:cNvGrpSpPr/>
          <p:nvPr/>
        </p:nvGrpSpPr>
        <p:grpSpPr>
          <a:xfrm>
            <a:off x="8768054" y="5127700"/>
            <a:ext cx="2703117" cy="830997"/>
            <a:chOff x="8768054" y="5066145"/>
            <a:chExt cx="2703117" cy="830997"/>
          </a:xfrm>
        </p:grpSpPr>
        <p:sp>
          <p:nvSpPr>
            <p:cNvPr id="8" name="文本框 7"/>
            <p:cNvSpPr txBox="1"/>
            <p:nvPr/>
          </p:nvSpPr>
          <p:spPr>
            <a:xfrm>
              <a:off x="8768054" y="5127700"/>
              <a:ext cx="2236510" cy="707886"/>
            </a:xfrm>
            <a:prstGeom prst="rect">
              <a:avLst/>
            </a:prstGeom>
            <a:noFill/>
          </p:spPr>
          <p:txBody>
            <a:bodyPr wrap="none" rtlCol="0">
              <a:spAutoFit/>
            </a:bodyPr>
            <a:lstStyle/>
            <a:p>
              <a:r>
                <a:rPr lang="zh-CN" altLang="en-US" sz="4000" b="1" dirty="0">
                  <a:solidFill>
                    <a:schemeClr val="tx1">
                      <a:lumMod val="60000"/>
                      <a:lumOff val="40000"/>
                    </a:schemeClr>
                  </a:solidFill>
                </a:rPr>
                <a:t>展示</a:t>
              </a:r>
              <a:r>
                <a:rPr lang="zh-CN" altLang="en-US" sz="4000" b="1" dirty="0" smtClean="0">
                  <a:solidFill>
                    <a:schemeClr val="tx1">
                      <a:lumMod val="60000"/>
                      <a:lumOff val="40000"/>
                    </a:schemeClr>
                  </a:solidFill>
                </a:rPr>
                <a:t>方式</a:t>
              </a:r>
              <a:endParaRPr lang="zh-CN" altLang="en-US" sz="4000" b="1" dirty="0">
                <a:solidFill>
                  <a:schemeClr val="tx1">
                    <a:lumMod val="60000"/>
                    <a:lumOff val="40000"/>
                  </a:schemeClr>
                </a:solidFill>
              </a:endParaRPr>
            </a:p>
          </p:txBody>
        </p:sp>
        <p:sp>
          <p:nvSpPr>
            <p:cNvPr id="9" name="文本框 8"/>
            <p:cNvSpPr txBox="1"/>
            <p:nvPr/>
          </p:nvSpPr>
          <p:spPr>
            <a:xfrm>
              <a:off x="10876136" y="5066145"/>
              <a:ext cx="595035" cy="830997"/>
            </a:xfrm>
            <a:prstGeom prst="rect">
              <a:avLst/>
            </a:prstGeom>
            <a:noFill/>
          </p:spPr>
          <p:txBody>
            <a:bodyPr wrap="none" rtlCol="0">
              <a:spAutoFit/>
            </a:bodyPr>
            <a:lstStyle/>
            <a:p>
              <a:r>
                <a:rPr lang="en-US" altLang="zh-CN" sz="4800" b="1" dirty="0" smtClean="0">
                  <a:solidFill>
                    <a:schemeClr val="accent6"/>
                  </a:solidFill>
                  <a:latin typeface="+mj-lt"/>
                </a:rPr>
                <a:t>1</a:t>
              </a:r>
              <a:endParaRPr lang="zh-CN" altLang="en-US" sz="4800" b="1" dirty="0">
                <a:solidFill>
                  <a:schemeClr val="accent6"/>
                </a:solidFill>
                <a:latin typeface="+mj-lt"/>
              </a:endParaRPr>
            </a:p>
          </p:txBody>
        </p:sp>
      </p:grpSp>
      <p:sp>
        <p:nvSpPr>
          <p:cNvPr id="11"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2689954276"/>
      </p:ext>
    </p:extLst>
  </p:cSld>
  <p:clrMapOvr>
    <a:masterClrMapping/>
  </p:clrMapOvr>
  <p:transition spd="slow" advClick="0" advTm="0">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29078" y="1779864"/>
            <a:ext cx="1261884" cy="523220"/>
          </a:xfrm>
          <a:prstGeom prst="rect">
            <a:avLst/>
          </a:prstGeom>
          <a:noFill/>
        </p:spPr>
        <p:txBody>
          <a:bodyPr wrap="none" rtlCol="0">
            <a:spAutoFit/>
          </a:bodyPr>
          <a:lstStyle/>
          <a:p>
            <a:r>
              <a:rPr lang="zh-CN" altLang="en-US" sz="2800" dirty="0" smtClean="0">
                <a:solidFill>
                  <a:srgbClr val="071F65"/>
                </a:solidFill>
                <a:latin typeface="+mj-ea"/>
                <a:ea typeface="+mj-ea"/>
              </a:rPr>
              <a:t>过渡页</a:t>
            </a:r>
            <a:endParaRPr lang="zh-CN" altLang="en-US" sz="2800" dirty="0">
              <a:solidFill>
                <a:srgbClr val="071F65"/>
              </a:solidFill>
              <a:latin typeface="+mj-ea"/>
              <a:ea typeface="+mj-ea"/>
            </a:endParaRPr>
          </a:p>
        </p:txBody>
      </p:sp>
      <p:sp>
        <p:nvSpPr>
          <p:cNvPr id="3" name="文本框 2"/>
          <p:cNvSpPr txBox="1"/>
          <p:nvPr/>
        </p:nvSpPr>
        <p:spPr>
          <a:xfrm>
            <a:off x="3729078" y="2556163"/>
            <a:ext cx="1146468" cy="1200329"/>
          </a:xfrm>
          <a:prstGeom prst="rect">
            <a:avLst/>
          </a:prstGeom>
          <a:noFill/>
        </p:spPr>
        <p:txBody>
          <a:bodyPr wrap="none" rtlCol="0">
            <a:spAutoFit/>
          </a:bodyPr>
          <a:lstStyle/>
          <a:p>
            <a:r>
              <a:rPr lang="en-US" altLang="zh-CN" b="1" dirty="0" smtClean="0">
                <a:solidFill>
                  <a:schemeClr val="bg1"/>
                </a:solidFill>
              </a:rPr>
              <a:t>Part</a:t>
            </a:r>
            <a:r>
              <a:rPr lang="en-US" altLang="zh-CN" sz="7200" b="1" dirty="0" smtClean="0">
                <a:solidFill>
                  <a:schemeClr val="bg1"/>
                </a:solidFill>
              </a:rPr>
              <a:t>1</a:t>
            </a:r>
            <a:endParaRPr lang="zh-CN" altLang="en-US" sz="7200" b="1" dirty="0">
              <a:solidFill>
                <a:schemeClr val="bg1"/>
              </a:solidFill>
            </a:endParaRPr>
          </a:p>
        </p:txBody>
      </p:sp>
      <p:sp>
        <p:nvSpPr>
          <p:cNvPr id="4" name="矩形 3"/>
          <p:cNvSpPr/>
          <p:nvPr/>
        </p:nvSpPr>
        <p:spPr>
          <a:xfrm>
            <a:off x="5638797" y="2692404"/>
            <a:ext cx="3195105" cy="830997"/>
          </a:xfrm>
          <a:prstGeom prst="rect">
            <a:avLst/>
          </a:prstGeom>
        </p:spPr>
        <p:txBody>
          <a:bodyPr wrap="none">
            <a:spAutoFit/>
          </a:bodyPr>
          <a:lstStyle/>
          <a:p>
            <a:r>
              <a:rPr lang="zh-CN" altLang="en-US" sz="4800" dirty="0">
                <a:solidFill>
                  <a:schemeClr val="bg1"/>
                </a:solidFill>
                <a:latin typeface="+mj-ea"/>
              </a:rPr>
              <a:t>选 题 背 景</a:t>
            </a:r>
            <a:endParaRPr lang="zh-CN" altLang="en-US" sz="4800"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995" y="1779864"/>
            <a:ext cx="1747257" cy="1747257"/>
          </a:xfrm>
          <a:prstGeom prst="rect">
            <a:avLst/>
          </a:prstGeom>
        </p:spPr>
      </p:pic>
      <p:grpSp>
        <p:nvGrpSpPr>
          <p:cNvPr id="9" name="组合 8"/>
          <p:cNvGrpSpPr/>
          <p:nvPr/>
        </p:nvGrpSpPr>
        <p:grpSpPr>
          <a:xfrm>
            <a:off x="9140243" y="2607999"/>
            <a:ext cx="1505540" cy="1148493"/>
            <a:chOff x="9140243" y="2649839"/>
            <a:chExt cx="1505540" cy="1148493"/>
          </a:xfrm>
        </p:grpSpPr>
        <p:sp>
          <p:nvSpPr>
            <p:cNvPr id="6" name="矩形 5"/>
            <p:cNvSpPr/>
            <p:nvPr/>
          </p:nvSpPr>
          <p:spPr>
            <a:xfrm>
              <a:off x="9140243" y="2649839"/>
              <a:ext cx="1505540" cy="369332"/>
            </a:xfrm>
            <a:prstGeom prst="rect">
              <a:avLst/>
            </a:prstGeom>
          </p:spPr>
          <p:txBody>
            <a:bodyPr wrap="none">
              <a:spAutoFit/>
            </a:bodyPr>
            <a:lstStyle/>
            <a:p>
              <a:r>
                <a:rPr kumimoji="1" lang="en-US" altLang="zh-CN" dirty="0" smtClean="0">
                  <a:solidFill>
                    <a:schemeClr val="bg1"/>
                  </a:solidFill>
                </a:rPr>
                <a:t>1-1 </a:t>
              </a:r>
              <a:r>
                <a:rPr kumimoji="1" lang="zh-CN" altLang="en-US" dirty="0" smtClean="0">
                  <a:solidFill>
                    <a:schemeClr val="bg1"/>
                  </a:solidFill>
                </a:rPr>
                <a:t>数据分析</a:t>
              </a:r>
              <a:endParaRPr lang="zh-CN" altLang="en-US" dirty="0">
                <a:solidFill>
                  <a:schemeClr val="bg1"/>
                </a:solidFill>
              </a:endParaRPr>
            </a:p>
          </p:txBody>
        </p:sp>
        <p:sp>
          <p:nvSpPr>
            <p:cNvPr id="7" name="矩形 6"/>
            <p:cNvSpPr/>
            <p:nvPr/>
          </p:nvSpPr>
          <p:spPr>
            <a:xfrm>
              <a:off x="9140243" y="3037021"/>
              <a:ext cx="1505540" cy="369332"/>
            </a:xfrm>
            <a:prstGeom prst="rect">
              <a:avLst/>
            </a:prstGeom>
          </p:spPr>
          <p:txBody>
            <a:bodyPr wrap="none">
              <a:spAutoFit/>
            </a:bodyPr>
            <a:lstStyle/>
            <a:p>
              <a:r>
                <a:rPr lang="en-US" altLang="zh-CN" dirty="0" smtClean="0">
                  <a:solidFill>
                    <a:schemeClr val="bg1"/>
                  </a:solidFill>
                </a:rPr>
                <a:t>1-2 </a:t>
              </a:r>
              <a:r>
                <a:rPr lang="zh-CN" altLang="en-US" dirty="0" smtClean="0">
                  <a:solidFill>
                    <a:schemeClr val="bg1"/>
                  </a:solidFill>
                </a:rPr>
                <a:t>引出</a:t>
              </a:r>
              <a:r>
                <a:rPr lang="zh-CN" altLang="en-US" dirty="0">
                  <a:solidFill>
                    <a:schemeClr val="bg1"/>
                  </a:solidFill>
                </a:rPr>
                <a:t>课题</a:t>
              </a:r>
            </a:p>
          </p:txBody>
        </p:sp>
        <p:sp>
          <p:nvSpPr>
            <p:cNvPr id="8" name="矩形 7"/>
            <p:cNvSpPr/>
            <p:nvPr/>
          </p:nvSpPr>
          <p:spPr>
            <a:xfrm>
              <a:off x="9140243" y="3429000"/>
              <a:ext cx="1505540" cy="369332"/>
            </a:xfrm>
            <a:prstGeom prst="rect">
              <a:avLst/>
            </a:prstGeom>
          </p:spPr>
          <p:txBody>
            <a:bodyPr wrap="none">
              <a:spAutoFit/>
            </a:bodyPr>
            <a:lstStyle/>
            <a:p>
              <a:r>
                <a:rPr kumimoji="1" lang="en-US" altLang="zh-CN" dirty="0" smtClean="0">
                  <a:solidFill>
                    <a:schemeClr val="bg1"/>
                  </a:solidFill>
                </a:rPr>
                <a:t>1-3 </a:t>
              </a:r>
              <a:r>
                <a:rPr kumimoji="1" lang="zh-CN" altLang="en-US" dirty="0" smtClean="0">
                  <a:solidFill>
                    <a:schemeClr val="bg1"/>
                  </a:solidFill>
                </a:rPr>
                <a:t>研究</a:t>
              </a:r>
              <a:r>
                <a:rPr kumimoji="1" lang="zh-CN" altLang="en-US" dirty="0">
                  <a:solidFill>
                    <a:schemeClr val="bg1"/>
                  </a:solidFill>
                </a:rPr>
                <a:t>意义</a:t>
              </a:r>
              <a:endParaRPr lang="zh-CN" altLang="en-US" dirty="0">
                <a:solidFill>
                  <a:schemeClr val="bg1"/>
                </a:solidFill>
              </a:endParaRPr>
            </a:p>
          </p:txBody>
        </p:sp>
      </p:grpSp>
    </p:spTree>
    <p:extLst>
      <p:ext uri="{BB962C8B-B14F-4D97-AF65-F5344CB8AC3E}">
        <p14:creationId xmlns:p14="http://schemas.microsoft.com/office/powerpoint/2010/main" val="1292090076"/>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25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附录：参考文献（</a:t>
            </a:r>
            <a:r>
              <a:rPr lang="en-US" altLang="zh-CN" smtClean="0"/>
              <a:t>2/2</a:t>
            </a:r>
            <a:r>
              <a:rPr lang="zh-CN" altLang="en-US" smtClean="0"/>
              <a:t>）</a:t>
            </a:r>
            <a:endParaRPr lang="zh-CN" altLang="en-US" dirty="0"/>
          </a:p>
        </p:txBody>
      </p:sp>
      <p:sp>
        <p:nvSpPr>
          <p:cNvPr id="4" name="灯片编号占位符 3"/>
          <p:cNvSpPr>
            <a:spLocks noGrp="1"/>
          </p:cNvSpPr>
          <p:nvPr>
            <p:ph type="sldNum" sz="quarter" idx="12"/>
          </p:nvPr>
        </p:nvSpPr>
        <p:spPr/>
        <p:txBody>
          <a:bodyPr/>
          <a:lstStyle/>
          <a:p>
            <a:fld id="{23DA680B-B80A-2545-AB30-B9870FE9052E}" type="slidenum">
              <a:rPr lang="zh-CN" altLang="en-US" smtClean="0"/>
              <a:pPr/>
              <a:t>30</a:t>
            </a:fld>
            <a:endParaRPr lang="zh-CN" altLang="en-US"/>
          </a:p>
        </p:txBody>
      </p:sp>
      <p:graphicFrame>
        <p:nvGraphicFramePr>
          <p:cNvPr id="6" name="表格 5"/>
          <p:cNvGraphicFramePr>
            <a:graphicFrameLocks noGrp="1"/>
          </p:cNvGraphicFramePr>
          <p:nvPr>
            <p:extLst>
              <p:ext uri="{D42A27DB-BD31-4B8C-83A1-F6EECF244321}">
                <p14:modId xmlns:p14="http://schemas.microsoft.com/office/powerpoint/2010/main" val="434469672"/>
              </p:ext>
            </p:extLst>
          </p:nvPr>
        </p:nvGraphicFramePr>
        <p:xfrm>
          <a:off x="475376" y="1401022"/>
          <a:ext cx="11241248" cy="4917764"/>
        </p:xfrm>
        <a:graphic>
          <a:graphicData uri="http://schemas.openxmlformats.org/drawingml/2006/table">
            <a:tbl>
              <a:tblPr firstRow="1" bandRow="1">
                <a:tableStyleId>{F5AB1C69-6EDB-4FF4-983F-18BD219EF322}</a:tableStyleId>
              </a:tblPr>
              <a:tblGrid>
                <a:gridCol w="575902"/>
                <a:gridCol w="2845615"/>
                <a:gridCol w="4046826"/>
                <a:gridCol w="412942"/>
                <a:gridCol w="2666422"/>
                <a:gridCol w="693541"/>
              </a:tblGrid>
              <a:tr h="441776">
                <a:tc>
                  <a:txBody>
                    <a:bodyPr/>
                    <a:lstStyle/>
                    <a:p>
                      <a:pPr algn="ctr"/>
                      <a:r>
                        <a:rPr lang="en-US" altLang="zh-CN" sz="1400" dirty="0" smtClean="0"/>
                        <a:t>[13]</a:t>
                      </a:r>
                      <a:endParaRPr lang="zh-CN" altLang="en-US" sz="1400" b="0" dirty="0">
                        <a:solidFill>
                          <a:schemeClr val="tx1"/>
                        </a:solidFill>
                        <a:latin typeface="+mn-ea"/>
                        <a:ea typeface="+mn-ea"/>
                      </a:endParaRPr>
                    </a:p>
                  </a:txBody>
                  <a:tcPr anchor="ctr"/>
                </a:tc>
                <a:tc>
                  <a:txBody>
                    <a:bodyPr/>
                    <a:lstStyle/>
                    <a:p>
                      <a:pPr algn="ctr"/>
                      <a:r>
                        <a:rPr lang="zh-CN" altLang="zh-CN" sz="1400" dirty="0" smtClean="0"/>
                        <a:t>中国互联网络信息中心（</a:t>
                      </a:r>
                      <a:r>
                        <a:rPr lang="en-US" altLang="zh-CN" sz="1400" dirty="0" smtClean="0"/>
                        <a:t>CNNIC</a:t>
                      </a:r>
                      <a:r>
                        <a:rPr lang="zh-CN" altLang="zh-CN" sz="1400" dirty="0" smtClean="0"/>
                        <a:t>） </a:t>
                      </a:r>
                      <a:endParaRPr lang="zh-CN" altLang="en-US" sz="1400" b="1" dirty="0">
                        <a:solidFill>
                          <a:schemeClr val="tx1"/>
                        </a:solidFill>
                        <a:latin typeface="+mn-ea"/>
                        <a:ea typeface="+mn-ea"/>
                      </a:endParaRPr>
                    </a:p>
                  </a:txBody>
                  <a:tcPr anchor="ctr"/>
                </a:tc>
                <a:tc>
                  <a:txBody>
                    <a:bodyPr/>
                    <a:lstStyle/>
                    <a:p>
                      <a:pPr algn="l"/>
                      <a:r>
                        <a:rPr lang="zh-CN" altLang="zh-CN" sz="1400" dirty="0" smtClean="0"/>
                        <a:t>《</a:t>
                      </a:r>
                      <a:r>
                        <a:rPr lang="en-US" altLang="zh-CN" sz="1400" dirty="0" smtClean="0"/>
                        <a:t>2013</a:t>
                      </a:r>
                      <a:r>
                        <a:rPr lang="zh-CN" altLang="zh-CN" sz="1400" dirty="0" smtClean="0"/>
                        <a:t>年中国手机网民娱乐行为报告》</a:t>
                      </a:r>
                      <a:endParaRPr lang="zh-CN" altLang="en-US" sz="1400" b="0" dirty="0">
                        <a:solidFill>
                          <a:srgbClr val="0070C0"/>
                        </a:solidFill>
                        <a:latin typeface="+mn-ea"/>
                        <a:ea typeface="+mn-ea"/>
                      </a:endParaRPr>
                    </a:p>
                  </a:txBody>
                  <a:tcPr anchor="ctr"/>
                </a:tc>
                <a:tc>
                  <a:txBody>
                    <a:bodyPr/>
                    <a:lstStyle/>
                    <a:p>
                      <a:pPr algn="ctr"/>
                      <a:r>
                        <a:rPr lang="en-US" altLang="zh-CN" sz="1400" dirty="0" smtClean="0"/>
                        <a:t>[R]</a:t>
                      </a:r>
                      <a:endParaRPr lang="zh-CN" altLang="en-US" sz="1400" b="0" dirty="0">
                        <a:solidFill>
                          <a:schemeClr val="tx1"/>
                        </a:solidFill>
                        <a:latin typeface="+mn-ea"/>
                        <a:ea typeface="+mn-ea"/>
                      </a:endParaRPr>
                    </a:p>
                  </a:txBody>
                  <a:tcPr anchor="ctr"/>
                </a:tc>
                <a:tc>
                  <a:txBody>
                    <a:bodyPr/>
                    <a:lstStyle/>
                    <a:p>
                      <a:pPr algn="ctr"/>
                      <a:endParaRPr lang="zh-CN" altLang="en-US" sz="1400" b="0" dirty="0">
                        <a:solidFill>
                          <a:schemeClr val="tx1"/>
                        </a:solidFill>
                        <a:latin typeface="+mn-ea"/>
                        <a:ea typeface="+mn-ea"/>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2014</a:t>
                      </a:r>
                      <a:endParaRPr lang="zh-CN" altLang="zh-CN" sz="1400" b="0" dirty="0" smtClean="0">
                        <a:solidFill>
                          <a:schemeClr val="accent6"/>
                        </a:solidFill>
                        <a:latin typeface="+mn-ea"/>
                        <a:ea typeface="+mn-ea"/>
                        <a:cs typeface="微软雅黑"/>
                      </a:endParaRPr>
                    </a:p>
                  </a:txBody>
                  <a:tcPr anchor="ctr"/>
                </a:tc>
              </a:tr>
              <a:tr h="617276">
                <a:tc>
                  <a:txBody>
                    <a:bodyPr/>
                    <a:lstStyle/>
                    <a:p>
                      <a:pPr algn="ctr"/>
                      <a:r>
                        <a:rPr lang="en-US" altLang="zh-CN" sz="1400" dirty="0" smtClean="0"/>
                        <a:t>[14]</a:t>
                      </a:r>
                      <a:endParaRPr lang="zh-CN" altLang="en-US" sz="1400" dirty="0">
                        <a:latin typeface="+mn-ea"/>
                        <a:ea typeface="+mn-ea"/>
                      </a:endParaRPr>
                    </a:p>
                  </a:txBody>
                  <a:tcPr anchor="ctr"/>
                </a:tc>
                <a:tc>
                  <a:txBody>
                    <a:bodyPr/>
                    <a:lstStyle/>
                    <a:p>
                      <a:pPr algn="ctr"/>
                      <a:r>
                        <a:rPr lang="zh-CN" altLang="zh-CN" sz="1400" dirty="0" smtClean="0"/>
                        <a:t>中国互联网络信息中心（</a:t>
                      </a:r>
                      <a:r>
                        <a:rPr lang="en-US" altLang="zh-CN" sz="1400" dirty="0" smtClean="0"/>
                        <a:t>CNNIC</a:t>
                      </a:r>
                      <a:r>
                        <a:rPr lang="zh-CN" altLang="zh-CN" sz="1400" dirty="0" smtClean="0"/>
                        <a:t>）</a:t>
                      </a:r>
                      <a:endParaRPr lang="zh-CN" altLang="en-US" sz="1400" b="1" dirty="0">
                        <a:latin typeface="+mn-ea"/>
                        <a:ea typeface="+mn-ea"/>
                      </a:endParaRPr>
                    </a:p>
                  </a:txBody>
                  <a:tcPr anchor="ctr"/>
                </a:tc>
                <a:tc>
                  <a:txBody>
                    <a:bodyPr/>
                    <a:lstStyle/>
                    <a:p>
                      <a:pPr algn="l"/>
                      <a:r>
                        <a:rPr lang="zh-CN" altLang="zh-CN" sz="1400" dirty="0" smtClean="0"/>
                        <a:t>《互联网发展信息与动态》</a:t>
                      </a:r>
                      <a:endParaRPr lang="zh-CN" altLang="en-US" sz="1400" dirty="0">
                        <a:solidFill>
                          <a:srgbClr val="0070C0"/>
                        </a:solidFill>
                        <a:latin typeface="+mn-ea"/>
                        <a:ea typeface="+mn-ea"/>
                      </a:endParaRPr>
                    </a:p>
                  </a:txBody>
                  <a:tcPr anchor="ctr"/>
                </a:tc>
                <a:tc>
                  <a:txBody>
                    <a:bodyPr/>
                    <a:lstStyle/>
                    <a:p>
                      <a:pPr algn="ctr"/>
                      <a:r>
                        <a:rPr lang="en-US" altLang="zh-CN" sz="1400" dirty="0" smtClean="0"/>
                        <a:t>[J]</a:t>
                      </a:r>
                      <a:endParaRPr lang="zh-CN" altLang="en-US" sz="1400" dirty="0">
                        <a:latin typeface="+mn-ea"/>
                        <a:ea typeface="+mn-ea"/>
                      </a:endParaRPr>
                    </a:p>
                  </a:txBody>
                  <a:tcPr anchor="ctr"/>
                </a:tc>
                <a:tc>
                  <a:txBody>
                    <a:bodyPr/>
                    <a:lstStyle/>
                    <a:p>
                      <a:pPr algn="ctr"/>
                      <a:r>
                        <a:rPr lang="en-US" altLang="zh-CN" sz="1400" dirty="0" smtClean="0"/>
                        <a:t>2014</a:t>
                      </a:r>
                      <a:r>
                        <a:rPr lang="zh-CN" altLang="zh-CN" sz="1400" dirty="0" smtClean="0"/>
                        <a:t>年</a:t>
                      </a:r>
                      <a:r>
                        <a:rPr lang="en-US" altLang="zh-CN" sz="1400" dirty="0" smtClean="0"/>
                        <a:t>1-2</a:t>
                      </a:r>
                      <a:r>
                        <a:rPr lang="zh-CN" altLang="zh-CN" sz="1400" dirty="0" smtClean="0"/>
                        <a:t>月合刊 总第</a:t>
                      </a:r>
                      <a:r>
                        <a:rPr lang="en-US" altLang="zh-CN" sz="1400" dirty="0" smtClean="0"/>
                        <a:t>97</a:t>
                      </a:r>
                      <a:r>
                        <a:rPr lang="zh-CN" altLang="zh-CN" sz="1400" dirty="0" smtClean="0"/>
                        <a:t>期</a:t>
                      </a:r>
                      <a:endParaRPr lang="zh-CN" altLang="en-US" sz="1400" dirty="0">
                        <a:latin typeface="+mn-ea"/>
                        <a:ea typeface="+mn-ea"/>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2014</a:t>
                      </a:r>
                      <a:endParaRPr lang="zh-CN" altLang="zh-CN" sz="1400" dirty="0" smtClean="0">
                        <a:solidFill>
                          <a:schemeClr val="accent6"/>
                        </a:solidFill>
                      </a:endParaRPr>
                    </a:p>
                  </a:txBody>
                  <a:tcPr anchor="ctr"/>
                </a:tc>
              </a:tr>
              <a:tr h="617276">
                <a:tc>
                  <a:txBody>
                    <a:bodyPr/>
                    <a:lstStyle/>
                    <a:p>
                      <a:pPr algn="ctr"/>
                      <a:r>
                        <a:rPr lang="en-US" altLang="zh-CN" sz="1400" dirty="0" smtClean="0"/>
                        <a:t>[15]</a:t>
                      </a:r>
                      <a:endParaRPr lang="zh-CN" altLang="en-US" sz="1400" dirty="0">
                        <a:latin typeface="+mn-ea"/>
                        <a:ea typeface="+mn-ea"/>
                      </a:endParaRPr>
                    </a:p>
                  </a:txBody>
                  <a:tcPr anchor="ctr"/>
                </a:tc>
                <a:tc>
                  <a:txBody>
                    <a:bodyPr/>
                    <a:lstStyle/>
                    <a:p>
                      <a:pPr algn="ctr"/>
                      <a:r>
                        <a:rPr lang="zh-CN" altLang="zh-CN" sz="1400" dirty="0" smtClean="0"/>
                        <a:t>诺达咨询</a:t>
                      </a:r>
                      <a:endParaRPr lang="zh-CN" altLang="en-US" sz="1400" b="1" dirty="0">
                        <a:latin typeface="+mn-ea"/>
                        <a:ea typeface="+mn-ea"/>
                      </a:endParaRPr>
                    </a:p>
                  </a:txBody>
                  <a:tcPr anchor="ctr"/>
                </a:tc>
                <a:tc>
                  <a:txBody>
                    <a:bodyPr/>
                    <a:lstStyle/>
                    <a:p>
                      <a:pPr algn="l"/>
                      <a:r>
                        <a:rPr lang="zh-CN" altLang="zh-CN" sz="1400" dirty="0" smtClean="0"/>
                        <a:t>《影响手机游戏市场未来发展的</a:t>
                      </a:r>
                      <a:r>
                        <a:rPr lang="en-US" altLang="zh-CN" sz="1400" dirty="0" smtClean="0"/>
                        <a:t>6</a:t>
                      </a:r>
                      <a:r>
                        <a:rPr lang="zh-CN" altLang="zh-CN" sz="1400" dirty="0" smtClean="0"/>
                        <a:t>大因素》</a:t>
                      </a:r>
                      <a:endParaRPr lang="zh-CN" altLang="en-US" sz="1400" dirty="0">
                        <a:solidFill>
                          <a:srgbClr val="0070C0"/>
                        </a:solidFill>
                        <a:latin typeface="+mn-ea"/>
                        <a:ea typeface="+mn-ea"/>
                      </a:endParaRPr>
                    </a:p>
                  </a:txBody>
                  <a:tcPr anchor="ctr"/>
                </a:tc>
                <a:tc>
                  <a:txBody>
                    <a:bodyPr/>
                    <a:lstStyle/>
                    <a:p>
                      <a:pPr algn="ctr"/>
                      <a:r>
                        <a:rPr lang="en-US" altLang="zh-CN" sz="1400" dirty="0" smtClean="0"/>
                        <a:t>[J]</a:t>
                      </a:r>
                      <a:endParaRPr lang="zh-CN" altLang="en-US" sz="1400" dirty="0">
                        <a:latin typeface="+mn-ea"/>
                        <a:ea typeface="+mn-ea"/>
                      </a:endParaRPr>
                    </a:p>
                  </a:txBody>
                  <a:tcPr anchor="ctr"/>
                </a:tc>
                <a:tc>
                  <a:txBody>
                    <a:bodyPr/>
                    <a:lstStyle/>
                    <a:p>
                      <a:pPr algn="ctr"/>
                      <a:r>
                        <a:rPr lang="zh-CN" altLang="zh-CN" sz="1400" dirty="0" smtClean="0"/>
                        <a:t>通讯世界</a:t>
                      </a:r>
                      <a:r>
                        <a:rPr lang="en-US" altLang="zh-CN" sz="1400" dirty="0" smtClean="0"/>
                        <a:t>2009</a:t>
                      </a:r>
                      <a:r>
                        <a:rPr lang="zh-CN" altLang="zh-CN" sz="1400" dirty="0" smtClean="0"/>
                        <a:t>年</a:t>
                      </a:r>
                      <a:r>
                        <a:rPr lang="en-US" altLang="zh-CN" sz="1400" dirty="0" smtClean="0"/>
                        <a:t>11</a:t>
                      </a:r>
                      <a:r>
                        <a:rPr lang="zh-CN" altLang="zh-CN" sz="1400" dirty="0" smtClean="0"/>
                        <a:t>月 总</a:t>
                      </a:r>
                      <a:r>
                        <a:rPr lang="en-US" altLang="zh-CN" sz="1400" dirty="0" smtClean="0"/>
                        <a:t>178 </a:t>
                      </a:r>
                      <a:r>
                        <a:rPr lang="zh-CN" altLang="zh-CN" sz="1400" dirty="0" smtClean="0"/>
                        <a:t>期</a:t>
                      </a:r>
                      <a:endParaRPr lang="zh-CN" altLang="en-US" sz="1400" dirty="0">
                        <a:latin typeface="+mn-ea"/>
                        <a:ea typeface="+mn-ea"/>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2009</a:t>
                      </a:r>
                      <a:endParaRPr lang="zh-CN" altLang="zh-CN" sz="1400" dirty="0" smtClean="0">
                        <a:solidFill>
                          <a:schemeClr val="accent6"/>
                        </a:solidFill>
                      </a:endParaRPr>
                    </a:p>
                  </a:txBody>
                  <a:tcPr anchor="ctr"/>
                </a:tc>
              </a:tr>
              <a:tr h="871448">
                <a:tc>
                  <a:txBody>
                    <a:bodyPr/>
                    <a:lstStyle/>
                    <a:p>
                      <a:pPr algn="ctr"/>
                      <a:r>
                        <a:rPr lang="en-US" altLang="zh-CN" sz="1400" dirty="0" smtClean="0"/>
                        <a:t>[16] </a:t>
                      </a:r>
                      <a:endParaRPr lang="zh-CN" altLang="en-US" sz="1400" dirty="0">
                        <a:latin typeface="+mn-ea"/>
                        <a:ea typeface="+mn-ea"/>
                      </a:endParaRPr>
                    </a:p>
                  </a:txBody>
                  <a:tcPr anchor="ctr"/>
                </a:tc>
                <a:tc>
                  <a:txBody>
                    <a:bodyPr/>
                    <a:lstStyle/>
                    <a:p>
                      <a:pPr algn="ctr"/>
                      <a:r>
                        <a:rPr lang="en-US" altLang="zh-CN" sz="1400" dirty="0" smtClean="0"/>
                        <a:t>Alfonso Gambardella</a:t>
                      </a:r>
                      <a:r>
                        <a:rPr lang="zh-CN" altLang="zh-CN" sz="1400" dirty="0" smtClean="0"/>
                        <a:t>，</a:t>
                      </a:r>
                      <a:r>
                        <a:rPr lang="en-US" altLang="zh-CN" sz="1400" dirty="0" smtClean="0"/>
                        <a:t>Anita M. </a:t>
                      </a:r>
                      <a:r>
                        <a:rPr lang="en-US" altLang="zh-CN" sz="1400" dirty="0" err="1" smtClean="0"/>
                        <a:t>McGahan</a:t>
                      </a:r>
                      <a:r>
                        <a:rPr lang="en-US" altLang="zh-CN" sz="1400" dirty="0" smtClean="0"/>
                        <a:t> </a:t>
                      </a:r>
                      <a:endParaRPr lang="zh-CN" altLang="en-US" sz="1400" b="1" dirty="0">
                        <a:latin typeface="+mn-ea"/>
                        <a:ea typeface="+mn-ea"/>
                      </a:endParaRPr>
                    </a:p>
                  </a:txBody>
                  <a:tcPr anchor="ctr"/>
                </a:tc>
                <a:tc>
                  <a:txBody>
                    <a:bodyPr/>
                    <a:lstStyle/>
                    <a:p>
                      <a:pPr algn="l"/>
                      <a:r>
                        <a:rPr lang="zh-CN" altLang="zh-CN" sz="1400" dirty="0" smtClean="0"/>
                        <a:t>《</a:t>
                      </a:r>
                      <a:r>
                        <a:rPr lang="en-US" altLang="zh-CN" sz="1400" dirty="0" smtClean="0"/>
                        <a:t>Business</a:t>
                      </a:r>
                      <a:r>
                        <a:rPr lang="zh-CN" altLang="zh-CN" sz="1400" dirty="0" smtClean="0"/>
                        <a:t>－</a:t>
                      </a:r>
                      <a:r>
                        <a:rPr lang="en-US" altLang="zh-CN" sz="1400" dirty="0" smtClean="0"/>
                        <a:t>model innovation: General purpose technologies and their implications for industry structure</a:t>
                      </a:r>
                      <a:r>
                        <a:rPr lang="zh-CN" altLang="zh-CN" sz="1400" dirty="0" smtClean="0"/>
                        <a:t>》</a:t>
                      </a:r>
                      <a:endParaRPr lang="zh-CN" altLang="en-US" sz="1400" dirty="0">
                        <a:solidFill>
                          <a:srgbClr val="0070C0"/>
                        </a:solidFill>
                        <a:latin typeface="+mn-ea"/>
                        <a:ea typeface="+mn-ea"/>
                      </a:endParaRPr>
                    </a:p>
                  </a:txBody>
                  <a:tcPr anchor="ctr"/>
                </a:tc>
                <a:tc>
                  <a:txBody>
                    <a:bodyPr/>
                    <a:lstStyle/>
                    <a:p>
                      <a:pPr algn="ctr"/>
                      <a:r>
                        <a:rPr lang="en-US" altLang="zh-CN" sz="1400" dirty="0" smtClean="0"/>
                        <a:t>[J]</a:t>
                      </a:r>
                      <a:endParaRPr lang="zh-CN" altLang="en-US" sz="1400" dirty="0">
                        <a:latin typeface="+mn-ea"/>
                        <a:ea typeface="+mn-ea"/>
                      </a:endParaRPr>
                    </a:p>
                  </a:txBody>
                  <a:tcPr anchor="ctr"/>
                </a:tc>
                <a:tc>
                  <a:txBody>
                    <a:bodyPr/>
                    <a:lstStyle/>
                    <a:p>
                      <a:pPr algn="ctr"/>
                      <a:r>
                        <a:rPr lang="en-US" altLang="zh-CN" sz="1400" dirty="0" smtClean="0"/>
                        <a:t>Long Range Planning 7</a:t>
                      </a:r>
                      <a:endParaRPr lang="zh-CN" altLang="en-US" sz="1400" dirty="0">
                        <a:latin typeface="+mn-ea"/>
                        <a:ea typeface="+mn-ea"/>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2009</a:t>
                      </a:r>
                      <a:endParaRPr lang="zh-CN" altLang="zh-CN" sz="1400" dirty="0" smtClean="0">
                        <a:solidFill>
                          <a:schemeClr val="accent6"/>
                        </a:solidFill>
                      </a:endParaRPr>
                    </a:p>
                  </a:txBody>
                  <a:tcPr anchor="ctr"/>
                </a:tc>
              </a:tr>
              <a:tr h="617276">
                <a:tc>
                  <a:txBody>
                    <a:bodyPr/>
                    <a:lstStyle/>
                    <a:p>
                      <a:pPr algn="ctr"/>
                      <a:r>
                        <a:rPr lang="en-US" altLang="zh-CN" sz="1400" dirty="0" smtClean="0"/>
                        <a:t>[17] </a:t>
                      </a:r>
                      <a:endParaRPr lang="zh-CN" altLang="en-US" sz="1400" dirty="0">
                        <a:latin typeface="+mn-ea"/>
                        <a:ea typeface="+mn-ea"/>
                      </a:endParaRPr>
                    </a:p>
                  </a:txBody>
                  <a:tcPr anchor="ctr"/>
                </a:tc>
                <a:tc>
                  <a:txBody>
                    <a:bodyPr/>
                    <a:lstStyle/>
                    <a:p>
                      <a:pPr algn="ctr"/>
                      <a:r>
                        <a:rPr lang="en-US" altLang="zh-CN" sz="1400" dirty="0" smtClean="0"/>
                        <a:t>] McGrath R G </a:t>
                      </a:r>
                      <a:endParaRPr lang="zh-CN" altLang="en-US" sz="1400" b="1" dirty="0">
                        <a:latin typeface="+mn-ea"/>
                        <a:ea typeface="+mn-ea"/>
                      </a:endParaRPr>
                    </a:p>
                  </a:txBody>
                  <a:tcPr anchor="ctr"/>
                </a:tc>
                <a:tc>
                  <a:txBody>
                    <a:bodyPr/>
                    <a:lstStyle/>
                    <a:p>
                      <a:pPr algn="l"/>
                      <a:r>
                        <a:rPr lang="zh-CN" altLang="zh-CN" sz="1400" dirty="0" smtClean="0"/>
                        <a:t>《</a:t>
                      </a:r>
                      <a:r>
                        <a:rPr lang="en-US" altLang="zh-CN" sz="1400" dirty="0" smtClean="0"/>
                        <a:t>Business models: A discovery driven approach</a:t>
                      </a:r>
                      <a:r>
                        <a:rPr lang="zh-CN" altLang="zh-CN" sz="1400" dirty="0" smtClean="0"/>
                        <a:t>》</a:t>
                      </a:r>
                      <a:endParaRPr lang="zh-CN" altLang="en-US" sz="1400" dirty="0">
                        <a:solidFill>
                          <a:srgbClr val="0070C0"/>
                        </a:solidFill>
                        <a:latin typeface="+mn-ea"/>
                        <a:ea typeface="+mn-ea"/>
                      </a:endParaRPr>
                    </a:p>
                  </a:txBody>
                  <a:tcPr anchor="ctr"/>
                </a:tc>
                <a:tc>
                  <a:txBody>
                    <a:bodyPr/>
                    <a:lstStyle/>
                    <a:p>
                      <a:pPr algn="ctr"/>
                      <a:r>
                        <a:rPr lang="en-US" altLang="zh-CN" sz="1400" dirty="0" smtClean="0"/>
                        <a:t>[J]</a:t>
                      </a:r>
                      <a:endParaRPr lang="zh-CN" altLang="en-US" sz="1400" dirty="0">
                        <a:latin typeface="+mn-ea"/>
                        <a:ea typeface="+mn-ea"/>
                      </a:endParaRPr>
                    </a:p>
                  </a:txBody>
                  <a:tcPr anchor="ctr"/>
                </a:tc>
                <a:tc>
                  <a:txBody>
                    <a:bodyPr/>
                    <a:lstStyle/>
                    <a:p>
                      <a:pPr algn="ctr"/>
                      <a:r>
                        <a:rPr lang="en-US" altLang="zh-CN" sz="1400" dirty="0" smtClean="0"/>
                        <a:t>Long Range Planning 43</a:t>
                      </a:r>
                      <a:endParaRPr lang="zh-CN" altLang="en-US" sz="1400" dirty="0">
                        <a:latin typeface="+mn-ea"/>
                        <a:ea typeface="+mn-ea"/>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2010</a:t>
                      </a:r>
                      <a:endParaRPr lang="zh-CN" altLang="zh-CN" sz="1400" dirty="0" smtClean="0">
                        <a:solidFill>
                          <a:schemeClr val="accent6"/>
                        </a:solidFill>
                        <a:latin typeface="微软雅黑"/>
                        <a:ea typeface="+mn-ea"/>
                        <a:cs typeface="微软雅黑"/>
                      </a:endParaRPr>
                    </a:p>
                  </a:txBody>
                  <a:tcPr anchor="ctr"/>
                </a:tc>
              </a:tr>
              <a:tr h="617276">
                <a:tc>
                  <a:txBody>
                    <a:bodyPr/>
                    <a:lstStyle/>
                    <a:p>
                      <a:pPr algn="ctr"/>
                      <a:r>
                        <a:rPr lang="en-US" altLang="zh-CN" sz="1400" dirty="0" smtClean="0"/>
                        <a:t>[18] </a:t>
                      </a:r>
                      <a:endParaRPr lang="zh-CN" altLang="en-US" sz="1400" dirty="0">
                        <a:latin typeface="+mn-ea"/>
                        <a:ea typeface="+mn-ea"/>
                      </a:endParaRPr>
                    </a:p>
                  </a:txBody>
                  <a:tcPr anchor="ctr"/>
                </a:tc>
                <a:tc>
                  <a:txBody>
                    <a:bodyPr/>
                    <a:lstStyle/>
                    <a:p>
                      <a:pPr algn="ctr"/>
                      <a:r>
                        <a:rPr lang="en-US" altLang="zh-CN" sz="1400" dirty="0" smtClean="0"/>
                        <a:t>Joan </a:t>
                      </a:r>
                      <a:r>
                        <a:rPr lang="en-US" altLang="zh-CN" sz="1400" dirty="0" err="1" smtClean="0"/>
                        <a:t>Magretta</a:t>
                      </a:r>
                      <a:r>
                        <a:rPr lang="en-US" altLang="zh-CN" sz="1400" dirty="0" smtClean="0"/>
                        <a:t> </a:t>
                      </a:r>
                      <a:endParaRPr lang="zh-CN" altLang="en-US" sz="1400" b="1" dirty="0">
                        <a:latin typeface="+mn-ea"/>
                        <a:ea typeface="+mn-ea"/>
                      </a:endParaRPr>
                    </a:p>
                  </a:txBody>
                  <a:tcPr anchor="ctr"/>
                </a:tc>
                <a:tc>
                  <a:txBody>
                    <a:bodyPr/>
                    <a:lstStyle/>
                    <a:p>
                      <a:pPr algn="l"/>
                      <a:r>
                        <a:rPr lang="zh-CN" altLang="zh-CN" sz="1400" dirty="0" smtClean="0"/>
                        <a:t>《</a:t>
                      </a:r>
                      <a:r>
                        <a:rPr lang="en-US" altLang="zh-CN" sz="1400" dirty="0" smtClean="0"/>
                        <a:t>Why business models matter</a:t>
                      </a:r>
                      <a:r>
                        <a:rPr lang="zh-CN" altLang="zh-CN" sz="1400" dirty="0" smtClean="0"/>
                        <a:t>》</a:t>
                      </a:r>
                      <a:endParaRPr lang="zh-CN" altLang="en-US" sz="1400" dirty="0">
                        <a:solidFill>
                          <a:srgbClr val="0070C0"/>
                        </a:solidFill>
                        <a:latin typeface="+mn-ea"/>
                        <a:ea typeface="+mn-ea"/>
                      </a:endParaRPr>
                    </a:p>
                  </a:txBody>
                  <a:tcPr anchor="ctr"/>
                </a:tc>
                <a:tc>
                  <a:txBody>
                    <a:bodyPr/>
                    <a:lstStyle/>
                    <a:p>
                      <a:pPr algn="ctr"/>
                      <a:r>
                        <a:rPr lang="en-US" altLang="zh-CN" sz="1400" dirty="0" smtClean="0"/>
                        <a:t>[J]</a:t>
                      </a:r>
                      <a:endParaRPr lang="zh-CN" altLang="en-US" sz="1400" dirty="0">
                        <a:latin typeface="+mn-ea"/>
                        <a:ea typeface="+mn-ea"/>
                      </a:endParaRPr>
                    </a:p>
                  </a:txBody>
                  <a:tcPr anchor="ctr"/>
                </a:tc>
                <a:tc>
                  <a:txBody>
                    <a:bodyPr/>
                    <a:lstStyle/>
                    <a:p>
                      <a:pPr algn="ctr"/>
                      <a:r>
                        <a:rPr lang="en-US" altLang="zh-CN" sz="1400" dirty="0" smtClean="0"/>
                        <a:t>Harvard Business Review</a:t>
                      </a:r>
                      <a:endParaRPr lang="zh-CN" altLang="en-US" sz="1400" dirty="0">
                        <a:latin typeface="+mn-ea"/>
                        <a:ea typeface="+mn-ea"/>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2002</a:t>
                      </a:r>
                      <a:endParaRPr lang="zh-CN" altLang="zh-CN" sz="1400" dirty="0" smtClean="0">
                        <a:solidFill>
                          <a:schemeClr val="accent6"/>
                        </a:solidFill>
                      </a:endParaRPr>
                    </a:p>
                  </a:txBody>
                  <a:tcPr anchor="ctr"/>
                </a:tc>
              </a:tr>
              <a:tr h="441776">
                <a:tc>
                  <a:txBody>
                    <a:bodyPr/>
                    <a:lstStyle/>
                    <a:p>
                      <a:pPr algn="ctr"/>
                      <a:r>
                        <a:rPr lang="en-US" altLang="zh-CN" sz="1400" dirty="0" smtClean="0"/>
                        <a:t>[19]</a:t>
                      </a:r>
                      <a:endParaRPr lang="zh-CN" altLang="en-US" sz="1400" dirty="0">
                        <a:latin typeface="+mn-ea"/>
                        <a:ea typeface="+mn-ea"/>
                      </a:endParaRPr>
                    </a:p>
                  </a:txBody>
                  <a:tcPr anchor="ctr"/>
                </a:tc>
                <a:tc>
                  <a:txBody>
                    <a:bodyPr/>
                    <a:lstStyle/>
                    <a:p>
                      <a:pPr algn="ctr"/>
                      <a:r>
                        <a:rPr lang="zh-CN" altLang="zh-CN" sz="1400" dirty="0" smtClean="0"/>
                        <a:t>王雷</a:t>
                      </a:r>
                      <a:endParaRPr lang="zh-CN" altLang="en-US" sz="1400" b="1" dirty="0">
                        <a:latin typeface="+mn-ea"/>
                        <a:ea typeface="+mn-ea"/>
                      </a:endParaRPr>
                    </a:p>
                  </a:txBody>
                  <a:tcPr anchor="ctr"/>
                </a:tc>
                <a:tc>
                  <a:txBody>
                    <a:bodyPr/>
                    <a:lstStyle/>
                    <a:p>
                      <a:pPr algn="l"/>
                      <a:r>
                        <a:rPr lang="zh-CN" altLang="zh-CN" sz="1400" dirty="0" smtClean="0"/>
                        <a:t>《手机游戏商业模式分析及评价模型的研究与设计》</a:t>
                      </a:r>
                      <a:endParaRPr lang="zh-CN" altLang="en-US" sz="1400" dirty="0">
                        <a:solidFill>
                          <a:srgbClr val="0070C0"/>
                        </a:solidFill>
                        <a:latin typeface="+mn-ea"/>
                        <a:ea typeface="+mn-ea"/>
                      </a:endParaRPr>
                    </a:p>
                  </a:txBody>
                  <a:tcPr anchor="ctr"/>
                </a:tc>
                <a:tc>
                  <a:txBody>
                    <a:bodyPr/>
                    <a:lstStyle/>
                    <a:p>
                      <a:pPr algn="ctr"/>
                      <a:r>
                        <a:rPr lang="en-US" altLang="zh-CN" sz="1400" dirty="0" smtClean="0"/>
                        <a:t>[D]</a:t>
                      </a:r>
                      <a:endParaRPr lang="zh-CN" altLang="en-US" sz="1400" dirty="0">
                        <a:latin typeface="+mn-ea"/>
                        <a:ea typeface="+mn-ea"/>
                      </a:endParaRPr>
                    </a:p>
                  </a:txBody>
                  <a:tcPr anchor="ctr"/>
                </a:tc>
                <a:tc>
                  <a:txBody>
                    <a:bodyPr/>
                    <a:lstStyle/>
                    <a:p>
                      <a:pPr algn="ctr"/>
                      <a:r>
                        <a:rPr lang="zh-CN" altLang="zh-CN" sz="1400" dirty="0" smtClean="0"/>
                        <a:t>北京工业大学工程硕士学位论文</a:t>
                      </a:r>
                      <a:endParaRPr lang="zh-CN" altLang="en-US" sz="1400" dirty="0">
                        <a:latin typeface="+mn-ea"/>
                        <a:ea typeface="+mn-ea"/>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2012</a:t>
                      </a:r>
                      <a:endParaRPr lang="zh-CN" altLang="zh-CN" sz="1400" dirty="0" smtClean="0">
                        <a:solidFill>
                          <a:schemeClr val="accent6"/>
                        </a:solidFill>
                        <a:latin typeface="微软雅黑"/>
                        <a:ea typeface="+mn-ea"/>
                        <a:cs typeface="微软雅黑"/>
                      </a:endParaRPr>
                    </a:p>
                  </a:txBody>
                  <a:tcPr anchor="ctr"/>
                </a:tc>
              </a:tr>
              <a:tr h="617276">
                <a:tc>
                  <a:txBody>
                    <a:bodyPr/>
                    <a:lstStyle/>
                    <a:p>
                      <a:pPr algn="ctr"/>
                      <a:r>
                        <a:rPr lang="en-US" altLang="zh-CN" sz="1400" dirty="0" smtClean="0"/>
                        <a:t>[20]</a:t>
                      </a:r>
                      <a:endParaRPr lang="zh-CN" altLang="en-US" sz="1400" dirty="0">
                        <a:latin typeface="+mn-ea"/>
                        <a:ea typeface="+mn-ea"/>
                      </a:endParaRPr>
                    </a:p>
                  </a:txBody>
                  <a:tcPr anchor="ctr"/>
                </a:tc>
                <a:tc>
                  <a:txBody>
                    <a:bodyPr/>
                    <a:lstStyle/>
                    <a:p>
                      <a:pPr algn="ctr"/>
                      <a:r>
                        <a:rPr lang="zh-CN" altLang="zh-CN" sz="1400" dirty="0" smtClean="0"/>
                        <a:t>许政 </a:t>
                      </a:r>
                      <a:endParaRPr lang="zh-CN" altLang="en-US" sz="1400" b="1" dirty="0">
                        <a:latin typeface="+mn-ea"/>
                        <a:ea typeface="+mn-ea"/>
                      </a:endParaRPr>
                    </a:p>
                  </a:txBody>
                  <a:tcPr anchor="ctr"/>
                </a:tc>
                <a:tc>
                  <a:txBody>
                    <a:bodyPr/>
                    <a:lstStyle/>
                    <a:p>
                      <a:pPr algn="l"/>
                      <a:r>
                        <a:rPr lang="zh-CN" altLang="zh-CN" sz="1400" dirty="0" smtClean="0"/>
                        <a:t>《移动网游的商业模式研究》</a:t>
                      </a:r>
                      <a:endParaRPr lang="zh-CN" altLang="en-US" sz="1400" dirty="0">
                        <a:solidFill>
                          <a:srgbClr val="0070C0"/>
                        </a:solidFill>
                        <a:latin typeface="+mn-ea"/>
                        <a:ea typeface="+mn-ea"/>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[D]</a:t>
                      </a:r>
                      <a:endParaRPr lang="zh-CN" altLang="en-US" sz="1400" dirty="0" smtClean="0">
                        <a:latin typeface="+mn-ea"/>
                        <a:ea typeface="+mn-ea"/>
                      </a:endParaRPr>
                    </a:p>
                  </a:txBody>
                  <a:tcPr anchor="ctr"/>
                </a:tc>
                <a:tc>
                  <a:txBody>
                    <a:bodyPr/>
                    <a:lstStyle/>
                    <a:p>
                      <a:pPr algn="ctr"/>
                      <a:r>
                        <a:rPr lang="zh-CN" altLang="zh-CN" sz="1400" dirty="0" smtClean="0"/>
                        <a:t>北京邮电大学工商管理硕士专业学位论文</a:t>
                      </a:r>
                      <a:endParaRPr lang="zh-CN" altLang="en-US" sz="1400" dirty="0">
                        <a:latin typeface="+mn-ea"/>
                        <a:ea typeface="+mn-ea"/>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smtClean="0"/>
                        <a:t>2012</a:t>
                      </a:r>
                      <a:endParaRPr lang="zh-CN" altLang="zh-CN" sz="1400" dirty="0" smtClean="0">
                        <a:solidFill>
                          <a:schemeClr val="accent6"/>
                        </a:solidFill>
                      </a:endParaRPr>
                    </a:p>
                  </a:txBody>
                  <a:tcPr anchor="ctr"/>
                </a:tc>
              </a:tr>
            </a:tbl>
          </a:graphicData>
        </a:graphic>
      </p:graphicFrame>
      <p:grpSp>
        <p:nvGrpSpPr>
          <p:cNvPr id="8" name="组合 7"/>
          <p:cNvGrpSpPr/>
          <p:nvPr/>
        </p:nvGrpSpPr>
        <p:grpSpPr>
          <a:xfrm>
            <a:off x="8509133" y="713095"/>
            <a:ext cx="2703117" cy="830997"/>
            <a:chOff x="8768054" y="4881313"/>
            <a:chExt cx="2703117" cy="830997"/>
          </a:xfrm>
        </p:grpSpPr>
        <p:sp>
          <p:nvSpPr>
            <p:cNvPr id="9" name="文本框 8"/>
            <p:cNvSpPr txBox="1"/>
            <p:nvPr/>
          </p:nvSpPr>
          <p:spPr>
            <a:xfrm>
              <a:off x="8768054" y="4933140"/>
              <a:ext cx="2236510" cy="707886"/>
            </a:xfrm>
            <a:prstGeom prst="rect">
              <a:avLst/>
            </a:prstGeom>
            <a:noFill/>
          </p:spPr>
          <p:txBody>
            <a:bodyPr wrap="none" rtlCol="0">
              <a:spAutoFit/>
            </a:bodyPr>
            <a:lstStyle/>
            <a:p>
              <a:r>
                <a:rPr lang="zh-CN" altLang="en-US" sz="4000" b="1" dirty="0">
                  <a:solidFill>
                    <a:schemeClr val="tx1">
                      <a:lumMod val="60000"/>
                      <a:lumOff val="40000"/>
                    </a:schemeClr>
                  </a:solidFill>
                </a:rPr>
                <a:t>展示</a:t>
              </a:r>
              <a:r>
                <a:rPr lang="zh-CN" altLang="en-US" sz="4000" b="1" dirty="0" smtClean="0">
                  <a:solidFill>
                    <a:schemeClr val="tx1">
                      <a:lumMod val="60000"/>
                      <a:lumOff val="40000"/>
                    </a:schemeClr>
                  </a:solidFill>
                </a:rPr>
                <a:t>方式</a:t>
              </a:r>
              <a:endParaRPr lang="zh-CN" altLang="en-US" sz="4000" b="1" dirty="0">
                <a:solidFill>
                  <a:schemeClr val="tx1">
                    <a:lumMod val="60000"/>
                    <a:lumOff val="40000"/>
                  </a:schemeClr>
                </a:solidFill>
              </a:endParaRPr>
            </a:p>
          </p:txBody>
        </p:sp>
        <p:sp>
          <p:nvSpPr>
            <p:cNvPr id="10" name="文本框 9"/>
            <p:cNvSpPr txBox="1"/>
            <p:nvPr/>
          </p:nvSpPr>
          <p:spPr>
            <a:xfrm>
              <a:off x="10876136" y="4881313"/>
              <a:ext cx="595035" cy="830997"/>
            </a:xfrm>
            <a:prstGeom prst="rect">
              <a:avLst/>
            </a:prstGeom>
            <a:noFill/>
          </p:spPr>
          <p:txBody>
            <a:bodyPr wrap="none" rtlCol="0">
              <a:spAutoFit/>
            </a:bodyPr>
            <a:lstStyle/>
            <a:p>
              <a:r>
                <a:rPr lang="en-US" altLang="zh-CN" sz="4800" b="1" dirty="0" smtClean="0">
                  <a:solidFill>
                    <a:schemeClr val="accent6"/>
                  </a:solidFill>
                  <a:latin typeface="+mj-lt"/>
                </a:rPr>
                <a:t>2</a:t>
              </a:r>
              <a:endParaRPr lang="zh-CN" altLang="en-US" sz="4800" b="1" dirty="0">
                <a:solidFill>
                  <a:schemeClr val="accent6"/>
                </a:solidFill>
                <a:latin typeface="+mj-lt"/>
              </a:endParaRPr>
            </a:p>
          </p:txBody>
        </p:sp>
      </p:grpSp>
      <p:sp>
        <p:nvSpPr>
          <p:cNvPr id="11"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1777466128"/>
      </p:ext>
    </p:extLst>
  </p:cSld>
  <p:clrMapOvr>
    <a:masterClrMapping/>
  </p:clrMapOvr>
  <p:transition spd="slow" advClick="0" advTm="0">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p:nvSpPr>
        <p:spPr>
          <a:xfrm>
            <a:off x="8194182" y="1570224"/>
            <a:ext cx="4004168" cy="4118283"/>
          </a:xfrm>
          <a:custGeom>
            <a:avLst/>
            <a:gdLst>
              <a:gd name="connsiteX0" fmla="*/ 2997200 w 2997200"/>
              <a:gd name="connsiteY0" fmla="*/ 0 h 3028950"/>
              <a:gd name="connsiteX1" fmla="*/ 2997200 w 2997200"/>
              <a:gd name="connsiteY1" fmla="*/ 2540000 h 3028950"/>
              <a:gd name="connsiteX2" fmla="*/ 0 w 2997200"/>
              <a:gd name="connsiteY2" fmla="*/ 3028950 h 3028950"/>
              <a:gd name="connsiteX3" fmla="*/ 1676400 w 2997200"/>
              <a:gd name="connsiteY3" fmla="*/ 2362200 h 3028950"/>
              <a:gd name="connsiteX4" fmla="*/ 1536700 w 2997200"/>
              <a:gd name="connsiteY4" fmla="*/ 1460500 h 3028950"/>
              <a:gd name="connsiteX5" fmla="*/ 2997200 w 2997200"/>
              <a:gd name="connsiteY5" fmla="*/ 0 h 3028950"/>
              <a:gd name="connsiteX0" fmla="*/ 2997200 w 2997200"/>
              <a:gd name="connsiteY0" fmla="*/ 0 h 3028950"/>
              <a:gd name="connsiteX1" fmla="*/ 2997200 w 2997200"/>
              <a:gd name="connsiteY1" fmla="*/ 2540000 h 3028950"/>
              <a:gd name="connsiteX2" fmla="*/ 0 w 2997200"/>
              <a:gd name="connsiteY2" fmla="*/ 3028950 h 3028950"/>
              <a:gd name="connsiteX3" fmla="*/ 1644650 w 2997200"/>
              <a:gd name="connsiteY3" fmla="*/ 2362200 h 3028950"/>
              <a:gd name="connsiteX4" fmla="*/ 1536700 w 2997200"/>
              <a:gd name="connsiteY4" fmla="*/ 1460500 h 3028950"/>
              <a:gd name="connsiteX5" fmla="*/ 2997200 w 2997200"/>
              <a:gd name="connsiteY5" fmla="*/ 0 h 3028950"/>
              <a:gd name="connsiteX0" fmla="*/ 3009900 w 3009900"/>
              <a:gd name="connsiteY0" fmla="*/ 0 h 3028950"/>
              <a:gd name="connsiteX1" fmla="*/ 3009900 w 3009900"/>
              <a:gd name="connsiteY1" fmla="*/ 2540000 h 3028950"/>
              <a:gd name="connsiteX2" fmla="*/ 0 w 3009900"/>
              <a:gd name="connsiteY2" fmla="*/ 3028950 h 3028950"/>
              <a:gd name="connsiteX3" fmla="*/ 1657350 w 3009900"/>
              <a:gd name="connsiteY3" fmla="*/ 2362200 h 3028950"/>
              <a:gd name="connsiteX4" fmla="*/ 1549400 w 3009900"/>
              <a:gd name="connsiteY4" fmla="*/ 1460500 h 3028950"/>
              <a:gd name="connsiteX5" fmla="*/ 3009900 w 3009900"/>
              <a:gd name="connsiteY5" fmla="*/ 0 h 30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9900" h="3028950">
                <a:moveTo>
                  <a:pt x="3009900" y="0"/>
                </a:moveTo>
                <a:lnTo>
                  <a:pt x="3009900" y="2540000"/>
                </a:lnTo>
                <a:lnTo>
                  <a:pt x="0" y="3028950"/>
                </a:lnTo>
                <a:lnTo>
                  <a:pt x="1657350" y="2362200"/>
                </a:lnTo>
                <a:lnTo>
                  <a:pt x="1549400" y="1460500"/>
                </a:lnTo>
                <a:lnTo>
                  <a:pt x="3009900" y="0"/>
                </a:lnTo>
                <a:close/>
              </a:path>
            </a:pathLst>
          </a:cu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1"/>
              </a:solidFill>
            </a:endParaRPr>
          </a:p>
        </p:txBody>
      </p:sp>
      <p:sp>
        <p:nvSpPr>
          <p:cNvPr id="6" name="任意多边形 5"/>
          <p:cNvSpPr/>
          <p:nvPr/>
        </p:nvSpPr>
        <p:spPr>
          <a:xfrm>
            <a:off x="8202631" y="4825394"/>
            <a:ext cx="2219610" cy="863113"/>
          </a:xfrm>
          <a:custGeom>
            <a:avLst/>
            <a:gdLst>
              <a:gd name="connsiteX0" fmla="*/ 0 w 1670050"/>
              <a:gd name="connsiteY0" fmla="*/ 666750 h 666750"/>
              <a:gd name="connsiteX1" fmla="*/ 139700 w 1670050"/>
              <a:gd name="connsiteY1" fmla="*/ 0 h 666750"/>
              <a:gd name="connsiteX2" fmla="*/ 1670050 w 1670050"/>
              <a:gd name="connsiteY2" fmla="*/ 12700 h 666750"/>
              <a:gd name="connsiteX3" fmla="*/ 0 w 1670050"/>
              <a:gd name="connsiteY3" fmla="*/ 666750 h 666750"/>
              <a:gd name="connsiteX0" fmla="*/ 0 w 1676400"/>
              <a:gd name="connsiteY0" fmla="*/ 666750 h 666750"/>
              <a:gd name="connsiteX1" fmla="*/ 139700 w 1676400"/>
              <a:gd name="connsiteY1" fmla="*/ 0 h 666750"/>
              <a:gd name="connsiteX2" fmla="*/ 1676400 w 1676400"/>
              <a:gd name="connsiteY2" fmla="*/ 38100 h 666750"/>
              <a:gd name="connsiteX3" fmla="*/ 0 w 1676400"/>
              <a:gd name="connsiteY3" fmla="*/ 666750 h 666750"/>
              <a:gd name="connsiteX0" fmla="*/ 0 w 1668780"/>
              <a:gd name="connsiteY0" fmla="*/ 666750 h 666750"/>
              <a:gd name="connsiteX1" fmla="*/ 139700 w 1668780"/>
              <a:gd name="connsiteY1" fmla="*/ 0 h 666750"/>
              <a:gd name="connsiteX2" fmla="*/ 1668780 w 1668780"/>
              <a:gd name="connsiteY2" fmla="*/ 22860 h 666750"/>
              <a:gd name="connsiteX3" fmla="*/ 0 w 166878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668780" h="666750">
                <a:moveTo>
                  <a:pt x="0" y="666750"/>
                </a:moveTo>
                <a:lnTo>
                  <a:pt x="139700" y="0"/>
                </a:lnTo>
                <a:lnTo>
                  <a:pt x="1668780" y="22860"/>
                </a:lnTo>
                <a:lnTo>
                  <a:pt x="0" y="66675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任意多边形 4"/>
          <p:cNvSpPr/>
          <p:nvPr/>
        </p:nvSpPr>
        <p:spPr>
          <a:xfrm>
            <a:off x="1907050" y="1964791"/>
            <a:ext cx="8517303" cy="2899650"/>
          </a:xfrm>
          <a:custGeom>
            <a:avLst/>
            <a:gdLst>
              <a:gd name="connsiteX0" fmla="*/ 899160 w 6408420"/>
              <a:gd name="connsiteY0" fmla="*/ 0 h 2240280"/>
              <a:gd name="connsiteX1" fmla="*/ 6134100 w 6408420"/>
              <a:gd name="connsiteY1" fmla="*/ 15240 h 2240280"/>
              <a:gd name="connsiteX2" fmla="*/ 6408420 w 6408420"/>
              <a:gd name="connsiteY2" fmla="*/ 2240280 h 2240280"/>
              <a:gd name="connsiteX3" fmla="*/ 0 w 6408420"/>
              <a:gd name="connsiteY3" fmla="*/ 2240280 h 2240280"/>
              <a:gd name="connsiteX4" fmla="*/ 1013460 w 6408420"/>
              <a:gd name="connsiteY4" fmla="*/ 2095500 h 2240280"/>
              <a:gd name="connsiteX5" fmla="*/ 899160 w 6408420"/>
              <a:gd name="connsiteY5" fmla="*/ 0 h 2240280"/>
              <a:gd name="connsiteX0" fmla="*/ 892810 w 6402070"/>
              <a:gd name="connsiteY0" fmla="*/ 0 h 2240280"/>
              <a:gd name="connsiteX1" fmla="*/ 6127750 w 6402070"/>
              <a:gd name="connsiteY1" fmla="*/ 15240 h 2240280"/>
              <a:gd name="connsiteX2" fmla="*/ 6402070 w 6402070"/>
              <a:gd name="connsiteY2" fmla="*/ 2240280 h 2240280"/>
              <a:gd name="connsiteX3" fmla="*/ 0 w 6402070"/>
              <a:gd name="connsiteY3" fmla="*/ 2227580 h 2240280"/>
              <a:gd name="connsiteX4" fmla="*/ 1007110 w 6402070"/>
              <a:gd name="connsiteY4" fmla="*/ 2095500 h 2240280"/>
              <a:gd name="connsiteX5" fmla="*/ 892810 w 6402070"/>
              <a:gd name="connsiteY5" fmla="*/ 0 h 2240280"/>
              <a:gd name="connsiteX0" fmla="*/ 892810 w 6402070"/>
              <a:gd name="connsiteY0" fmla="*/ 0 h 2240280"/>
              <a:gd name="connsiteX1" fmla="*/ 6127750 w 6402070"/>
              <a:gd name="connsiteY1" fmla="*/ 15240 h 2240280"/>
              <a:gd name="connsiteX2" fmla="*/ 6402070 w 6402070"/>
              <a:gd name="connsiteY2" fmla="*/ 2240280 h 2240280"/>
              <a:gd name="connsiteX3" fmla="*/ 0 w 6402070"/>
              <a:gd name="connsiteY3" fmla="*/ 2227580 h 2240280"/>
              <a:gd name="connsiteX4" fmla="*/ 988060 w 6402070"/>
              <a:gd name="connsiteY4" fmla="*/ 2051050 h 2240280"/>
              <a:gd name="connsiteX5" fmla="*/ 892810 w 6402070"/>
              <a:gd name="connsiteY5" fmla="*/ 0 h 224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2070" h="2240280">
                <a:moveTo>
                  <a:pt x="892810" y="0"/>
                </a:moveTo>
                <a:lnTo>
                  <a:pt x="6127750" y="15240"/>
                </a:lnTo>
                <a:lnTo>
                  <a:pt x="6402070" y="2240280"/>
                </a:lnTo>
                <a:lnTo>
                  <a:pt x="0" y="2227580"/>
                </a:lnTo>
                <a:lnTo>
                  <a:pt x="988060" y="2051050"/>
                </a:lnTo>
                <a:lnTo>
                  <a:pt x="892810" y="0"/>
                </a:lnTo>
                <a:close/>
              </a:path>
            </a:pathLst>
          </a:custGeom>
          <a:solidFill>
            <a:srgbClr val="071F65"/>
          </a:solidFill>
          <a:ln>
            <a:noFill/>
          </a:ln>
          <a:effectLst>
            <a:outerShdw blurRad="25400" dist="254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solidFill>
            </a:endParaRPr>
          </a:p>
        </p:txBody>
      </p:sp>
      <p:sp>
        <p:nvSpPr>
          <p:cNvPr id="4" name="任意多边形 3"/>
          <p:cNvSpPr/>
          <p:nvPr/>
        </p:nvSpPr>
        <p:spPr>
          <a:xfrm>
            <a:off x="1888041" y="4564407"/>
            <a:ext cx="1353730" cy="281539"/>
          </a:xfrm>
          <a:custGeom>
            <a:avLst/>
            <a:gdLst>
              <a:gd name="connsiteX0" fmla="*/ 0 w 1010195"/>
              <a:gd name="connsiteY0" fmla="*/ 0 h 217714"/>
              <a:gd name="connsiteX1" fmla="*/ 8709 w 1010195"/>
              <a:gd name="connsiteY1" fmla="*/ 217714 h 217714"/>
              <a:gd name="connsiteX2" fmla="*/ 1010195 w 1010195"/>
              <a:gd name="connsiteY2" fmla="*/ 87086 h 217714"/>
              <a:gd name="connsiteX3" fmla="*/ 0 w 1010195"/>
              <a:gd name="connsiteY3" fmla="*/ 0 h 217714"/>
              <a:gd name="connsiteX0" fmla="*/ 0 w 1017338"/>
              <a:gd name="connsiteY0" fmla="*/ 0 h 217714"/>
              <a:gd name="connsiteX1" fmla="*/ 8709 w 1017338"/>
              <a:gd name="connsiteY1" fmla="*/ 217714 h 217714"/>
              <a:gd name="connsiteX2" fmla="*/ 1017338 w 1017338"/>
              <a:gd name="connsiteY2" fmla="*/ 87086 h 217714"/>
              <a:gd name="connsiteX3" fmla="*/ 0 w 1017338"/>
              <a:gd name="connsiteY3" fmla="*/ 0 h 217714"/>
            </a:gdLst>
            <a:ahLst/>
            <a:cxnLst>
              <a:cxn ang="0">
                <a:pos x="connsiteX0" y="connsiteY0"/>
              </a:cxn>
              <a:cxn ang="0">
                <a:pos x="connsiteX1" y="connsiteY1"/>
              </a:cxn>
              <a:cxn ang="0">
                <a:pos x="connsiteX2" y="connsiteY2"/>
              </a:cxn>
              <a:cxn ang="0">
                <a:pos x="connsiteX3" y="connsiteY3"/>
              </a:cxn>
            </a:cxnLst>
            <a:rect l="l" t="t" r="r" b="b"/>
            <a:pathLst>
              <a:path w="1017338" h="217714">
                <a:moveTo>
                  <a:pt x="0" y="0"/>
                </a:moveTo>
                <a:lnTo>
                  <a:pt x="8709" y="217714"/>
                </a:lnTo>
                <a:lnTo>
                  <a:pt x="1017338" y="87086"/>
                </a:lnTo>
                <a:lnTo>
                  <a:pt x="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p:cNvSpPr/>
          <p:nvPr/>
        </p:nvSpPr>
        <p:spPr>
          <a:xfrm>
            <a:off x="4614470" y="2403684"/>
            <a:ext cx="3570208" cy="2123658"/>
          </a:xfrm>
          <a:prstGeom prst="rect">
            <a:avLst/>
          </a:prstGeom>
        </p:spPr>
        <p:txBody>
          <a:bodyPr wrap="none">
            <a:spAutoFit/>
          </a:bodyPr>
          <a:lstStyle/>
          <a:p>
            <a:pPr algn="ctr"/>
            <a:r>
              <a:rPr lang="zh-CN" altLang="en-US" sz="6600" b="1" dirty="0" smtClean="0">
                <a:solidFill>
                  <a:schemeClr val="bg1"/>
                </a:solidFill>
                <a:latin typeface="+mj-ea"/>
                <a:ea typeface="+mj-ea"/>
              </a:rPr>
              <a:t>谢谢观看</a:t>
            </a:r>
            <a:endParaRPr lang="en-US" altLang="zh-CN" sz="6600" b="1" dirty="0" smtClean="0">
              <a:solidFill>
                <a:schemeClr val="bg1"/>
              </a:solidFill>
              <a:latin typeface="+mj-ea"/>
              <a:ea typeface="+mj-ea"/>
            </a:endParaRPr>
          </a:p>
          <a:p>
            <a:pPr algn="ctr"/>
            <a:r>
              <a:rPr lang="zh-CN" altLang="en-US" sz="6600" b="1" dirty="0" smtClean="0">
                <a:solidFill>
                  <a:schemeClr val="bg1"/>
                </a:solidFill>
                <a:latin typeface="+mj-ea"/>
                <a:ea typeface="+mj-ea"/>
              </a:rPr>
              <a:t>请指正！</a:t>
            </a:r>
            <a:endParaRPr lang="zh-CN" altLang="en-US" sz="6600" b="1" dirty="0">
              <a:solidFill>
                <a:schemeClr val="bg1"/>
              </a:solidFill>
              <a:latin typeface="+mj-ea"/>
              <a:ea typeface="+mj-ea"/>
            </a:endParaRPr>
          </a:p>
        </p:txBody>
      </p:sp>
      <p:grpSp>
        <p:nvGrpSpPr>
          <p:cNvPr id="8" name="组合 7"/>
          <p:cNvGrpSpPr/>
          <p:nvPr/>
        </p:nvGrpSpPr>
        <p:grpSpPr>
          <a:xfrm>
            <a:off x="-13165" y="1570224"/>
            <a:ext cx="3257048" cy="3107208"/>
            <a:chOff x="-13165" y="1570224"/>
            <a:chExt cx="3257048" cy="3107208"/>
          </a:xfrm>
          <a:solidFill>
            <a:srgbClr val="071F65"/>
          </a:solidFill>
        </p:grpSpPr>
        <p:sp>
          <p:nvSpPr>
            <p:cNvPr id="3" name="任意多边形 2"/>
            <p:cNvSpPr/>
            <p:nvPr/>
          </p:nvSpPr>
          <p:spPr>
            <a:xfrm>
              <a:off x="-13165" y="1570224"/>
              <a:ext cx="3257048" cy="3107208"/>
            </a:xfrm>
            <a:custGeom>
              <a:avLst/>
              <a:gdLst>
                <a:gd name="connsiteX0" fmla="*/ 0 w 2438400"/>
                <a:gd name="connsiteY0" fmla="*/ 0 h 2400300"/>
                <a:gd name="connsiteX1" fmla="*/ 2413000 w 2438400"/>
                <a:gd name="connsiteY1" fmla="*/ 139700 h 2400300"/>
                <a:gd name="connsiteX2" fmla="*/ 2438400 w 2438400"/>
                <a:gd name="connsiteY2" fmla="*/ 2400300 h 2400300"/>
                <a:gd name="connsiteX3" fmla="*/ 12700 w 2438400"/>
                <a:gd name="connsiteY3" fmla="*/ 2222500 h 2400300"/>
                <a:gd name="connsiteX4" fmla="*/ 0 w 2438400"/>
                <a:gd name="connsiteY4" fmla="*/ 0 h 2400300"/>
                <a:gd name="connsiteX0" fmla="*/ 9896 w 2448296"/>
                <a:gd name="connsiteY0" fmla="*/ 0 h 2400300"/>
                <a:gd name="connsiteX1" fmla="*/ 2422896 w 2448296"/>
                <a:gd name="connsiteY1" fmla="*/ 139700 h 2400300"/>
                <a:gd name="connsiteX2" fmla="*/ 2448296 w 2448296"/>
                <a:gd name="connsiteY2" fmla="*/ 2400300 h 2400300"/>
                <a:gd name="connsiteX3" fmla="*/ 659 w 2448296"/>
                <a:gd name="connsiteY3" fmla="*/ 2214986 h 2400300"/>
                <a:gd name="connsiteX4" fmla="*/ 9896 w 2448296"/>
                <a:gd name="connsiteY4" fmla="*/ 0 h 240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96" h="2400300">
                  <a:moveTo>
                    <a:pt x="9896" y="0"/>
                  </a:moveTo>
                  <a:lnTo>
                    <a:pt x="2422896" y="139700"/>
                  </a:lnTo>
                  <a:lnTo>
                    <a:pt x="2448296" y="2400300"/>
                  </a:lnTo>
                  <a:lnTo>
                    <a:pt x="659" y="2214986"/>
                  </a:lnTo>
                  <a:cubicBezTo>
                    <a:pt x="-3574" y="1478386"/>
                    <a:pt x="14129" y="749300"/>
                    <a:pt x="9896" y="0"/>
                  </a:cubicBezTo>
                  <a:close/>
                </a:path>
              </a:pathLst>
            </a:custGeom>
            <a:grpFill/>
            <a:ln>
              <a:noFill/>
            </a:ln>
            <a:effectLst>
              <a:outerShdw blurRad="25400" dist="127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1"/>
                </a:solidFill>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83" y="1928276"/>
              <a:ext cx="2391103" cy="2391103"/>
            </a:xfrm>
            <a:prstGeom prst="rect">
              <a:avLst/>
            </a:prstGeom>
            <a:grpFill/>
          </p:spPr>
        </p:pic>
      </p:grpSp>
      <p:sp>
        <p:nvSpPr>
          <p:cNvPr id="2" name="矩形 1"/>
          <p:cNvSpPr/>
          <p:nvPr/>
        </p:nvSpPr>
        <p:spPr>
          <a:xfrm>
            <a:off x="4786857" y="4957499"/>
            <a:ext cx="3262432" cy="461665"/>
          </a:xfrm>
          <a:prstGeom prst="rect">
            <a:avLst/>
          </a:prstGeom>
        </p:spPr>
        <p:txBody>
          <a:bodyPr wrap="none">
            <a:spAutoFit/>
          </a:bodyPr>
          <a:lstStyle/>
          <a:p>
            <a:r>
              <a:rPr lang="zh-CN" altLang="en-US" sz="2400" b="1" dirty="0">
                <a:latin typeface="Arial Black" panose="020B0A04020102020204" pitchFamily="34" charset="0"/>
              </a:rPr>
              <a:t>祝你顺利完成毕业答辩</a:t>
            </a:r>
            <a:endParaRPr lang="zh-CN" altLang="en-US" sz="2400" dirty="0"/>
          </a:p>
        </p:txBody>
      </p:sp>
    </p:spTree>
    <p:extLst>
      <p:ext uri="{BB962C8B-B14F-4D97-AF65-F5344CB8AC3E}">
        <p14:creationId xmlns:p14="http://schemas.microsoft.com/office/powerpoint/2010/main" val="239965216"/>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250"/>
                                        <p:tgtEl>
                                          <p:spTgt spid="4"/>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750"/>
                                        <p:tgtEl>
                                          <p:spTgt spid="5"/>
                                        </p:tgtEl>
                                      </p:cBhvr>
                                    </p:animEffect>
                                  </p:childTnLst>
                                </p:cTn>
                              </p:par>
                            </p:childTnLst>
                          </p:cTn>
                        </p:par>
                        <p:par>
                          <p:cTn id="16" fill="hold">
                            <p:stCondLst>
                              <p:cond delay="200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250"/>
                                        <p:tgtEl>
                                          <p:spTgt spid="6"/>
                                        </p:tgtEl>
                                      </p:cBhvr>
                                    </p:animEffect>
                                  </p:childTnLst>
                                </p:cTn>
                              </p:par>
                            </p:childTnLst>
                          </p:cTn>
                        </p:par>
                        <p:par>
                          <p:cTn id="20" fill="hold">
                            <p:stCondLst>
                              <p:cond delay="225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1000"/>
                                        <p:tgtEl>
                                          <p:spTgt spid="7"/>
                                        </p:tgtEl>
                                      </p:cBhvr>
                                    </p:animEffect>
                                  </p:childTnLst>
                                </p:cTn>
                              </p:par>
                            </p:childTnLst>
                          </p:cTn>
                        </p:par>
                        <p:par>
                          <p:cTn id="24" fill="hold">
                            <p:stCondLst>
                              <p:cond delay="3250"/>
                            </p:stCondLst>
                            <p:childTnLst>
                              <p:par>
                                <p:cTn id="25" presetID="14" presetClass="entr" presetSubtype="1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1000"/>
                                        <p:tgtEl>
                                          <p:spTgt spid="9"/>
                                        </p:tgtEl>
                                      </p:cBhvr>
                                    </p:animEffect>
                                  </p:childTnLst>
                                </p:cTn>
                              </p:par>
                            </p:childTnLst>
                          </p:cTn>
                        </p:par>
                        <p:par>
                          <p:cTn id="28" fill="hold">
                            <p:stCondLst>
                              <p:cond delay="4250"/>
                            </p:stCondLst>
                            <p:childTnLst>
                              <p:par>
                                <p:cTn id="29" presetID="14" presetClass="entr" presetSubtype="1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P spid="4" grpId="0" animBg="1"/>
      <p:bldP spid="9"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26"/>
          <p:cNvSpPr/>
          <p:nvPr/>
        </p:nvSpPr>
        <p:spPr>
          <a:xfrm>
            <a:off x="3244216" y="2366837"/>
            <a:ext cx="1483349" cy="1530669"/>
          </a:xfrm>
          <a:custGeom>
            <a:avLst/>
            <a:gdLst>
              <a:gd name="connsiteX0" fmla="*/ 0 w 1144274"/>
              <a:gd name="connsiteY0" fmla="*/ 0 h 1181102"/>
              <a:gd name="connsiteX1" fmla="*/ 1144274 w 1144274"/>
              <a:gd name="connsiteY1" fmla="*/ 0 h 1181102"/>
              <a:gd name="connsiteX2" fmla="*/ 1144274 w 1144274"/>
              <a:gd name="connsiteY2" fmla="*/ 1 h 1181102"/>
              <a:gd name="connsiteX3" fmla="*/ 306849 w 1144274"/>
              <a:gd name="connsiteY3" fmla="*/ 128588 h 1181102"/>
              <a:gd name="connsiteX4" fmla="*/ 1144274 w 1144274"/>
              <a:gd name="connsiteY4" fmla="*/ 128588 h 1181102"/>
              <a:gd name="connsiteX5" fmla="*/ 1144274 w 1144274"/>
              <a:gd name="connsiteY5" fmla="*/ 129542 h 1181102"/>
              <a:gd name="connsiteX6" fmla="*/ 306846 w 1144274"/>
              <a:gd name="connsiteY6" fmla="*/ 129542 h 1181102"/>
              <a:gd name="connsiteX7" fmla="*/ 417370 w 1144274"/>
              <a:gd name="connsiteY7" fmla="*/ 1181102 h 1181102"/>
              <a:gd name="connsiteX8" fmla="*/ 103333 w 1144274"/>
              <a:gd name="connsiteY8" fmla="*/ 1181102 h 118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274" h="1181102">
                <a:moveTo>
                  <a:pt x="0" y="0"/>
                </a:moveTo>
                <a:lnTo>
                  <a:pt x="1144274" y="0"/>
                </a:lnTo>
                <a:lnTo>
                  <a:pt x="1144274" y="1"/>
                </a:lnTo>
                <a:lnTo>
                  <a:pt x="306849" y="128588"/>
                </a:lnTo>
                <a:lnTo>
                  <a:pt x="1144274" y="128588"/>
                </a:lnTo>
                <a:lnTo>
                  <a:pt x="1144274" y="129542"/>
                </a:lnTo>
                <a:lnTo>
                  <a:pt x="306846" y="129542"/>
                </a:lnTo>
                <a:lnTo>
                  <a:pt x="417370" y="1181102"/>
                </a:lnTo>
                <a:lnTo>
                  <a:pt x="103333" y="1181102"/>
                </a:lnTo>
                <a:close/>
              </a:path>
            </a:pathLst>
          </a:cu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任意多边形 18"/>
          <p:cNvSpPr/>
          <p:nvPr/>
        </p:nvSpPr>
        <p:spPr>
          <a:xfrm>
            <a:off x="6918631" y="3025189"/>
            <a:ext cx="2382411" cy="1415457"/>
          </a:xfrm>
          <a:custGeom>
            <a:avLst/>
            <a:gdLst>
              <a:gd name="connsiteX0" fmla="*/ 1462558 w 1838466"/>
              <a:gd name="connsiteY0" fmla="*/ 0 h 1091717"/>
              <a:gd name="connsiteX1" fmla="*/ 1838466 w 1838466"/>
              <a:gd name="connsiteY1" fmla="*/ 1091717 h 1091717"/>
              <a:gd name="connsiteX2" fmla="*/ 0 w 1838466"/>
              <a:gd name="connsiteY2" fmla="*/ 1091717 h 1091717"/>
              <a:gd name="connsiteX3" fmla="*/ 0 w 1838466"/>
              <a:gd name="connsiteY3" fmla="*/ 1091716 h 1091717"/>
              <a:gd name="connsiteX4" fmla="*/ 1445521 w 1838466"/>
              <a:gd name="connsiteY4" fmla="*/ 931697 h 1091717"/>
              <a:gd name="connsiteX5" fmla="*/ 1445531 w 1838466"/>
              <a:gd name="connsiteY5" fmla="*/ 931697 h 1091717"/>
              <a:gd name="connsiteX6" fmla="*/ 1154068 w 1838466"/>
              <a:gd name="connsiteY6" fmla="*/ 34664 h 109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466" h="1091717">
                <a:moveTo>
                  <a:pt x="1462558" y="0"/>
                </a:moveTo>
                <a:lnTo>
                  <a:pt x="1838466" y="1091717"/>
                </a:lnTo>
                <a:lnTo>
                  <a:pt x="0" y="1091717"/>
                </a:lnTo>
                <a:lnTo>
                  <a:pt x="0" y="1091716"/>
                </a:lnTo>
                <a:lnTo>
                  <a:pt x="1445521" y="931697"/>
                </a:lnTo>
                <a:lnTo>
                  <a:pt x="1445531" y="931697"/>
                </a:lnTo>
                <a:lnTo>
                  <a:pt x="1154068" y="34664"/>
                </a:lnTo>
                <a:close/>
              </a:path>
            </a:pathLst>
          </a:cu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直角三角形 6"/>
          <p:cNvSpPr/>
          <p:nvPr/>
        </p:nvSpPr>
        <p:spPr>
          <a:xfrm rot="16200000">
            <a:off x="4101101" y="1907020"/>
            <a:ext cx="166645" cy="1086281"/>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直角三角形 7"/>
          <p:cNvSpPr/>
          <p:nvPr/>
        </p:nvSpPr>
        <p:spPr>
          <a:xfrm rot="16200000" flipH="1" flipV="1">
            <a:off x="7763185" y="3400656"/>
            <a:ext cx="207793" cy="1872189"/>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任意多边形 23"/>
          <p:cNvSpPr/>
          <p:nvPr/>
        </p:nvSpPr>
        <p:spPr>
          <a:xfrm>
            <a:off x="3244216" y="1932737"/>
            <a:ext cx="1080108" cy="434102"/>
          </a:xfrm>
          <a:custGeom>
            <a:avLst/>
            <a:gdLst>
              <a:gd name="connsiteX0" fmla="*/ 833801 w 833801"/>
              <a:gd name="connsiteY0" fmla="*/ 0 h 335236"/>
              <a:gd name="connsiteX1" fmla="*/ 498565 w 833801"/>
              <a:gd name="connsiteY1" fmla="*/ 335236 h 335236"/>
              <a:gd name="connsiteX2" fmla="*/ 0 w 833801"/>
              <a:gd name="connsiteY2" fmla="*/ 335236 h 335236"/>
            </a:gdLst>
            <a:ahLst/>
            <a:cxnLst>
              <a:cxn ang="0">
                <a:pos x="connsiteX0" y="connsiteY0"/>
              </a:cxn>
              <a:cxn ang="0">
                <a:pos x="connsiteX1" y="connsiteY1"/>
              </a:cxn>
              <a:cxn ang="0">
                <a:pos x="connsiteX2" y="connsiteY2"/>
              </a:cxn>
            </a:cxnLst>
            <a:rect l="l" t="t" r="r" b="b"/>
            <a:pathLst>
              <a:path w="833801" h="335236">
                <a:moveTo>
                  <a:pt x="833801" y="0"/>
                </a:moveTo>
                <a:lnTo>
                  <a:pt x="498565" y="335236"/>
                </a:lnTo>
                <a:lnTo>
                  <a:pt x="0" y="335236"/>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任意多边形 30"/>
          <p:cNvSpPr/>
          <p:nvPr/>
        </p:nvSpPr>
        <p:spPr>
          <a:xfrm>
            <a:off x="7758041" y="4440648"/>
            <a:ext cx="1555357" cy="627491"/>
          </a:xfrm>
          <a:custGeom>
            <a:avLst/>
            <a:gdLst>
              <a:gd name="connsiteX0" fmla="*/ 667403 w 1200162"/>
              <a:gd name="connsiteY0" fmla="*/ 0 h 484897"/>
              <a:gd name="connsiteX1" fmla="*/ 1200162 w 1200162"/>
              <a:gd name="connsiteY1" fmla="*/ 0 h 484897"/>
              <a:gd name="connsiteX2" fmla="*/ 0 w 1200162"/>
              <a:gd name="connsiteY2" fmla="*/ 484897 h 484897"/>
            </a:gdLst>
            <a:ahLst/>
            <a:cxnLst>
              <a:cxn ang="0">
                <a:pos x="connsiteX0" y="connsiteY0"/>
              </a:cxn>
              <a:cxn ang="0">
                <a:pos x="connsiteX1" y="connsiteY1"/>
              </a:cxn>
              <a:cxn ang="0">
                <a:pos x="connsiteX2" y="connsiteY2"/>
              </a:cxn>
            </a:cxnLst>
            <a:rect l="l" t="t" r="r" b="b"/>
            <a:pathLst>
              <a:path w="1200162" h="484897">
                <a:moveTo>
                  <a:pt x="667403" y="0"/>
                </a:moveTo>
                <a:lnTo>
                  <a:pt x="1200162" y="0"/>
                </a:lnTo>
                <a:lnTo>
                  <a:pt x="0" y="484897"/>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3" name="组合 2"/>
          <p:cNvGrpSpPr/>
          <p:nvPr/>
        </p:nvGrpSpPr>
        <p:grpSpPr>
          <a:xfrm>
            <a:off x="3641283" y="2533483"/>
            <a:ext cx="5161892" cy="1699371"/>
            <a:chOff x="4060825" y="2682876"/>
            <a:chExt cx="3983038" cy="1311275"/>
          </a:xfrm>
        </p:grpSpPr>
        <p:sp>
          <p:nvSpPr>
            <p:cNvPr id="6" name="任意多边形 5"/>
            <p:cNvSpPr/>
            <p:nvPr/>
          </p:nvSpPr>
          <p:spPr>
            <a:xfrm>
              <a:off x="4060825" y="2682876"/>
              <a:ext cx="3983038" cy="1311275"/>
            </a:xfrm>
            <a:custGeom>
              <a:avLst/>
              <a:gdLst>
                <a:gd name="connsiteX0" fmla="*/ 0 w 3982993"/>
                <a:gd name="connsiteY0" fmla="*/ 0 h 1310640"/>
                <a:gd name="connsiteX1" fmla="*/ 3557141 w 3982993"/>
                <a:gd name="connsiteY1" fmla="*/ 0 h 1310640"/>
                <a:gd name="connsiteX2" fmla="*/ 3982993 w 3982993"/>
                <a:gd name="connsiteY2" fmla="*/ 1310640 h 1310640"/>
                <a:gd name="connsiteX3" fmla="*/ 137754 w 3982993"/>
                <a:gd name="connsiteY3" fmla="*/ 1310640 h 1310640"/>
              </a:gdLst>
              <a:ahLst/>
              <a:cxnLst>
                <a:cxn ang="0">
                  <a:pos x="connsiteX0" y="connsiteY0"/>
                </a:cxn>
                <a:cxn ang="0">
                  <a:pos x="connsiteX1" y="connsiteY1"/>
                </a:cxn>
                <a:cxn ang="0">
                  <a:pos x="connsiteX2" y="connsiteY2"/>
                </a:cxn>
                <a:cxn ang="0">
                  <a:pos x="connsiteX3" y="connsiteY3"/>
                </a:cxn>
              </a:cxnLst>
              <a:rect l="l" t="t" r="r" b="b"/>
              <a:pathLst>
                <a:path w="3982993" h="1310640">
                  <a:moveTo>
                    <a:pt x="0" y="0"/>
                  </a:moveTo>
                  <a:lnTo>
                    <a:pt x="3557141" y="0"/>
                  </a:lnTo>
                  <a:lnTo>
                    <a:pt x="3982993" y="1310640"/>
                  </a:lnTo>
                  <a:lnTo>
                    <a:pt x="137754" y="1310640"/>
                  </a:lnTo>
                  <a:close/>
                </a:path>
              </a:pathLst>
            </a:custGeom>
            <a:solidFill>
              <a:srgbClr val="071F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Ins="252000" anchor="ctr"/>
            <a:lstStyle/>
            <a:p>
              <a:pPr algn="ctr">
                <a:defRPr/>
              </a:pPr>
              <a:r>
                <a:rPr lang="zh-CN" altLang="en-US" sz="4400" b="1" dirty="0" smtClean="0">
                  <a:solidFill>
                    <a:schemeClr val="bg1"/>
                  </a:solidFill>
                  <a:latin typeface="微软雅黑" panose="020B0503020204020204" pitchFamily="34" charset="-122"/>
                  <a:ea typeface="微软雅黑" panose="020B0503020204020204" pitchFamily="34" charset="-122"/>
                </a:rPr>
                <a:t>大学校徽</a:t>
              </a:r>
              <a:r>
                <a:rPr lang="en-US" altLang="zh-CN" sz="4400" b="1" dirty="0" smtClean="0">
                  <a:solidFill>
                    <a:schemeClr val="bg1"/>
                  </a:solidFill>
                  <a:latin typeface="微软雅黑" panose="020B0503020204020204" pitchFamily="34" charset="-122"/>
                  <a:ea typeface="微软雅黑" panose="020B0503020204020204" pitchFamily="34" charset="-122"/>
                </a:rPr>
                <a:t>50</a:t>
              </a:r>
              <a:r>
                <a:rPr lang="zh-CN" altLang="en-US" sz="4400" b="1" dirty="0" smtClean="0">
                  <a:solidFill>
                    <a:schemeClr val="bg1"/>
                  </a:solidFill>
                  <a:latin typeface="微软雅黑" panose="020B0503020204020204" pitchFamily="34" charset="-122"/>
                  <a:ea typeface="微软雅黑" panose="020B0503020204020204" pitchFamily="34" charset="-122"/>
                </a:rPr>
                <a:t>枚</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4344988" y="3033713"/>
              <a:ext cx="3276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344988" y="3608388"/>
              <a:ext cx="3276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6274770"/>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500"/>
                            </p:stCondLst>
                            <p:childTnLst>
                              <p:par>
                                <p:cTn id="16" presetID="2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2000"/>
                            </p:stCondLst>
                            <p:childTnLst>
                              <p:par>
                                <p:cTn id="23" presetID="22" presetClass="entr" presetSubtype="2"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right)">
                                      <p:cBhvr>
                                        <p:cTn id="25" dur="500"/>
                                        <p:tgtEl>
                                          <p:spTgt spid="3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9" grpId="0" animBg="1"/>
      <p:bldP spid="7" grpId="0" animBg="1"/>
      <p:bldP spid="8" grpId="0" animBg="1"/>
      <p:bldP spid="24"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203524437"/>
              </p:ext>
            </p:extLst>
          </p:nvPr>
        </p:nvGraphicFramePr>
        <p:xfrm>
          <a:off x="0" y="0"/>
          <a:ext cx="12192000" cy="6858000"/>
        </p:xfrm>
        <a:graphic>
          <a:graphicData uri="http://schemas.openxmlformats.org/drawingml/2006/table">
            <a:tbl>
              <a:tblPr firstRow="1" bandRow="1">
                <a:tableStyleId>{5940675A-B579-460E-94D1-54222C63F5DA}</a:tableStyleId>
              </a:tblPr>
              <a:tblGrid>
                <a:gridCol w="4064000"/>
                <a:gridCol w="4064000"/>
                <a:gridCol w="4064000"/>
              </a:tblGrid>
              <a:tr h="1143000">
                <a:tc>
                  <a:txBody>
                    <a:bodyPr/>
                    <a:lstStyle/>
                    <a:p>
                      <a:endParaRPr lang="zh-CN" altLang="en-US" dirty="0"/>
                    </a:p>
                  </a:txBody>
                  <a:tcPr/>
                </a:tc>
                <a:tc>
                  <a:txBody>
                    <a:bodyPr/>
                    <a:lstStyle/>
                    <a:p>
                      <a:endParaRPr lang="zh-CN" altLang="en-US"/>
                    </a:p>
                  </a:txBody>
                  <a:tcPr/>
                </a:tc>
                <a:tc>
                  <a:txBody>
                    <a:bodyPr/>
                    <a:lstStyle/>
                    <a:p>
                      <a:endParaRPr lang="zh-CN" altLang="en-US"/>
                    </a:p>
                  </a:txBody>
                  <a:tcPr/>
                </a:tc>
              </a:tr>
              <a:tr h="1143000">
                <a:tc>
                  <a:txBody>
                    <a:bodyPr/>
                    <a:lstStyle/>
                    <a:p>
                      <a:endParaRPr lang="zh-CN" altLang="en-US" dirty="0"/>
                    </a:p>
                  </a:txBody>
                  <a:tcPr/>
                </a:tc>
                <a:tc>
                  <a:txBody>
                    <a:bodyPr/>
                    <a:lstStyle/>
                    <a:p>
                      <a:endParaRPr lang="zh-CN" altLang="en-US"/>
                    </a:p>
                  </a:txBody>
                  <a:tcPr/>
                </a:tc>
                <a:tc>
                  <a:txBody>
                    <a:bodyPr/>
                    <a:lstStyle/>
                    <a:p>
                      <a:endParaRPr lang="zh-CN" altLang="en-US"/>
                    </a:p>
                  </a:txBody>
                  <a:tcPr/>
                </a:tc>
              </a:tr>
              <a:tr h="1143000">
                <a:tc>
                  <a:txBody>
                    <a:bodyPr/>
                    <a:lstStyle/>
                    <a:p>
                      <a:endParaRPr lang="zh-CN" altLang="en-US"/>
                    </a:p>
                  </a:txBody>
                  <a:tcPr/>
                </a:tc>
                <a:tc>
                  <a:txBody>
                    <a:bodyPr/>
                    <a:lstStyle/>
                    <a:p>
                      <a:endParaRPr lang="zh-CN" altLang="en-US" dirty="0"/>
                    </a:p>
                  </a:txBody>
                  <a:tcPr/>
                </a:tc>
                <a:tc>
                  <a:txBody>
                    <a:bodyPr/>
                    <a:lstStyle/>
                    <a:p>
                      <a:endParaRPr lang="zh-CN" altLang="en-US"/>
                    </a:p>
                  </a:txBody>
                  <a:tcPr/>
                </a:tc>
              </a:tr>
              <a:tr h="1143000">
                <a:tc>
                  <a:txBody>
                    <a:bodyPr/>
                    <a:lstStyle/>
                    <a:p>
                      <a:endParaRPr lang="zh-CN" altLang="en-US"/>
                    </a:p>
                  </a:txBody>
                  <a:tcPr/>
                </a:tc>
                <a:tc>
                  <a:txBody>
                    <a:bodyPr/>
                    <a:lstStyle/>
                    <a:p>
                      <a:endParaRPr lang="zh-CN" altLang="en-US"/>
                    </a:p>
                  </a:txBody>
                  <a:tcPr/>
                </a:tc>
                <a:tc>
                  <a:txBody>
                    <a:bodyPr/>
                    <a:lstStyle/>
                    <a:p>
                      <a:endParaRPr lang="zh-CN" altLang="en-US"/>
                    </a:p>
                  </a:txBody>
                  <a:tcPr/>
                </a:tc>
              </a:tr>
              <a:tr h="1143000">
                <a:tc>
                  <a:txBody>
                    <a:bodyPr/>
                    <a:lstStyle/>
                    <a:p>
                      <a:endParaRPr lang="zh-CN" altLang="en-US"/>
                    </a:p>
                  </a:txBody>
                  <a:tcPr/>
                </a:tc>
                <a:tc>
                  <a:txBody>
                    <a:bodyPr/>
                    <a:lstStyle/>
                    <a:p>
                      <a:endParaRPr lang="zh-CN" altLang="en-US" dirty="0"/>
                    </a:p>
                  </a:txBody>
                  <a:tcPr/>
                </a:tc>
                <a:tc>
                  <a:txBody>
                    <a:bodyPr/>
                    <a:lstStyle/>
                    <a:p>
                      <a:endParaRPr lang="zh-CN" altLang="en-US"/>
                    </a:p>
                  </a:txBody>
                  <a:tcPr/>
                </a:tc>
              </a:tr>
              <a:tr h="1143000">
                <a:tc>
                  <a:txBody>
                    <a:bodyPr/>
                    <a:lstStyle/>
                    <a:p>
                      <a:endParaRPr lang="zh-CN" altLang="en-US" dirty="0"/>
                    </a:p>
                  </a:txBody>
                  <a:tcPr/>
                </a:tc>
                <a:tc>
                  <a:txBody>
                    <a:bodyPr/>
                    <a:lstStyle/>
                    <a:p>
                      <a:endParaRPr lang="zh-CN" altLang="en-US"/>
                    </a:p>
                  </a:txBody>
                  <a:tcPr/>
                </a:tc>
                <a:tc>
                  <a:txBody>
                    <a:bodyPr/>
                    <a:lstStyle/>
                    <a:p>
                      <a:endParaRPr lang="zh-CN" altLang="en-US" dirty="0"/>
                    </a:p>
                  </a:txBody>
                  <a:tcPr/>
                </a:tc>
              </a:tr>
            </a:tbl>
          </a:graphicData>
        </a:graphic>
      </p:graphicFrame>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257" y="1293634"/>
            <a:ext cx="2869841" cy="863492"/>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4253" y="1403393"/>
            <a:ext cx="2666667" cy="558730"/>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054" y="1293634"/>
            <a:ext cx="2565079" cy="787302"/>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1558" y="128711"/>
            <a:ext cx="2882540" cy="888889"/>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6953" y="215882"/>
            <a:ext cx="3060317" cy="711111"/>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086" y="161368"/>
            <a:ext cx="3073016" cy="825397"/>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34095" y="5890055"/>
            <a:ext cx="2946032" cy="698413"/>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0942" y="5820215"/>
            <a:ext cx="3174603" cy="838095"/>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0942" y="4787954"/>
            <a:ext cx="3403174" cy="698413"/>
          </a:xfrm>
          <a:prstGeom prst="rect">
            <a:avLst/>
          </a:prstGeom>
        </p:spPr>
      </p:pic>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9831" y="3663920"/>
            <a:ext cx="3225397" cy="952381"/>
          </a:xfrm>
          <a:prstGeom prst="rect">
            <a:avLst/>
          </a:prstGeom>
        </p:spPr>
      </p:pic>
      <p:pic>
        <p:nvPicPr>
          <p:cNvPr id="16" name="图片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959" y="2558933"/>
            <a:ext cx="2857143" cy="584127"/>
          </a:xfrm>
          <a:prstGeom prst="rect">
            <a:avLst/>
          </a:prstGeom>
        </p:spPr>
      </p:pic>
      <p:pic>
        <p:nvPicPr>
          <p:cNvPr id="17" name="图片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64253" y="2438523"/>
            <a:ext cx="2069841" cy="749206"/>
          </a:xfrm>
          <a:prstGeom prst="rect">
            <a:avLst/>
          </a:prstGeom>
        </p:spPr>
      </p:pic>
      <p:pic>
        <p:nvPicPr>
          <p:cNvPr id="18" name="图片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72190" y="3562332"/>
            <a:ext cx="3669841" cy="926984"/>
          </a:xfrm>
          <a:prstGeom prst="rect">
            <a:avLst/>
          </a:prstGeom>
        </p:spPr>
      </p:pic>
      <p:pic>
        <p:nvPicPr>
          <p:cNvPr id="19" name="图片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13439" y="4767753"/>
            <a:ext cx="2336508" cy="736508"/>
          </a:xfrm>
          <a:prstGeom prst="rect">
            <a:avLst/>
          </a:prstGeom>
        </p:spPr>
      </p:pic>
      <p:pic>
        <p:nvPicPr>
          <p:cNvPr id="20" name="图片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71558" y="5838109"/>
            <a:ext cx="2844444" cy="876190"/>
          </a:xfrm>
          <a:prstGeom prst="rect">
            <a:avLst/>
          </a:prstGeom>
        </p:spPr>
      </p:pic>
      <p:pic>
        <p:nvPicPr>
          <p:cNvPr id="21" name="图片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99624" y="4787954"/>
            <a:ext cx="2666667" cy="787302"/>
          </a:xfrm>
          <a:prstGeom prst="rect">
            <a:avLst/>
          </a:prstGeom>
        </p:spPr>
      </p:pic>
      <p:pic>
        <p:nvPicPr>
          <p:cNvPr id="22" name="图片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99624" y="3663920"/>
            <a:ext cx="2514286" cy="723809"/>
          </a:xfrm>
          <a:prstGeom prst="rect">
            <a:avLst/>
          </a:prstGeom>
        </p:spPr>
      </p:pic>
      <p:pic>
        <p:nvPicPr>
          <p:cNvPr id="23" name="图片 2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50418" y="2406551"/>
            <a:ext cx="2412698" cy="888889"/>
          </a:xfrm>
          <a:prstGeom prst="rect">
            <a:avLst/>
          </a:prstGeom>
        </p:spPr>
      </p:pic>
    </p:spTree>
    <p:extLst>
      <p:ext uri="{BB962C8B-B14F-4D97-AF65-F5344CB8AC3E}">
        <p14:creationId xmlns:p14="http://schemas.microsoft.com/office/powerpoint/2010/main" val="1585893890"/>
      </p:ext>
    </p:extLst>
  </p:cSld>
  <p:clrMapOvr>
    <a:masterClrMapping/>
  </p:clrMapOvr>
  <p:transition spd="slow" advClick="0" advTm="0">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740957531"/>
              </p:ext>
            </p:extLst>
          </p:nvPr>
        </p:nvGraphicFramePr>
        <p:xfrm>
          <a:off x="0" y="0"/>
          <a:ext cx="12192000" cy="6858000"/>
        </p:xfrm>
        <a:graphic>
          <a:graphicData uri="http://schemas.openxmlformats.org/drawingml/2006/table">
            <a:tbl>
              <a:tblPr firstRow="1" bandRow="1">
                <a:tableStyleId>{5940675A-B579-460E-94D1-54222C63F5DA}</a:tableStyleId>
              </a:tblPr>
              <a:tblGrid>
                <a:gridCol w="4064000"/>
                <a:gridCol w="4064000"/>
                <a:gridCol w="4064000"/>
              </a:tblGrid>
              <a:tr h="1143000">
                <a:tc>
                  <a:txBody>
                    <a:bodyPr/>
                    <a:lstStyle/>
                    <a:p>
                      <a:endParaRPr lang="zh-CN" altLang="en-US" dirty="0"/>
                    </a:p>
                  </a:txBody>
                  <a:tcPr/>
                </a:tc>
                <a:tc>
                  <a:txBody>
                    <a:bodyPr/>
                    <a:lstStyle/>
                    <a:p>
                      <a:endParaRPr lang="zh-CN" altLang="en-US"/>
                    </a:p>
                  </a:txBody>
                  <a:tcPr/>
                </a:tc>
                <a:tc>
                  <a:txBody>
                    <a:bodyPr/>
                    <a:lstStyle/>
                    <a:p>
                      <a:endParaRPr lang="zh-CN" altLang="en-US"/>
                    </a:p>
                  </a:txBody>
                  <a:tcPr/>
                </a:tc>
              </a:tr>
              <a:tr h="1143000">
                <a:tc>
                  <a:txBody>
                    <a:bodyPr/>
                    <a:lstStyle/>
                    <a:p>
                      <a:endParaRPr lang="zh-CN" altLang="en-US" dirty="0"/>
                    </a:p>
                  </a:txBody>
                  <a:tcPr/>
                </a:tc>
                <a:tc>
                  <a:txBody>
                    <a:bodyPr/>
                    <a:lstStyle/>
                    <a:p>
                      <a:endParaRPr lang="zh-CN" altLang="en-US"/>
                    </a:p>
                  </a:txBody>
                  <a:tcPr/>
                </a:tc>
                <a:tc>
                  <a:txBody>
                    <a:bodyPr/>
                    <a:lstStyle/>
                    <a:p>
                      <a:endParaRPr lang="zh-CN" altLang="en-US" dirty="0"/>
                    </a:p>
                  </a:txBody>
                  <a:tcPr/>
                </a:tc>
              </a:tr>
              <a:tr h="1143000">
                <a:tc>
                  <a:txBody>
                    <a:bodyPr/>
                    <a:lstStyle/>
                    <a:p>
                      <a:endParaRPr lang="zh-CN" altLang="en-US"/>
                    </a:p>
                  </a:txBody>
                  <a:tcPr/>
                </a:tc>
                <a:tc>
                  <a:txBody>
                    <a:bodyPr/>
                    <a:lstStyle/>
                    <a:p>
                      <a:endParaRPr lang="zh-CN" altLang="en-US" dirty="0"/>
                    </a:p>
                  </a:txBody>
                  <a:tcPr/>
                </a:tc>
                <a:tc>
                  <a:txBody>
                    <a:bodyPr/>
                    <a:lstStyle/>
                    <a:p>
                      <a:endParaRPr lang="zh-CN" altLang="en-US"/>
                    </a:p>
                  </a:txBody>
                  <a:tcPr/>
                </a:tc>
              </a:tr>
              <a:tr h="1143000">
                <a:tc>
                  <a:txBody>
                    <a:bodyPr/>
                    <a:lstStyle/>
                    <a:p>
                      <a:endParaRPr lang="zh-CN" altLang="en-US"/>
                    </a:p>
                  </a:txBody>
                  <a:tcPr/>
                </a:tc>
                <a:tc>
                  <a:txBody>
                    <a:bodyPr/>
                    <a:lstStyle/>
                    <a:p>
                      <a:endParaRPr lang="zh-CN" altLang="en-US"/>
                    </a:p>
                  </a:txBody>
                  <a:tcPr/>
                </a:tc>
                <a:tc>
                  <a:txBody>
                    <a:bodyPr/>
                    <a:lstStyle/>
                    <a:p>
                      <a:endParaRPr lang="zh-CN" altLang="en-US"/>
                    </a:p>
                  </a:txBody>
                  <a:tcPr/>
                </a:tc>
              </a:tr>
              <a:tr h="1143000">
                <a:tc>
                  <a:txBody>
                    <a:bodyPr/>
                    <a:lstStyle/>
                    <a:p>
                      <a:endParaRPr lang="zh-CN" altLang="en-US"/>
                    </a:p>
                  </a:txBody>
                  <a:tcPr/>
                </a:tc>
                <a:tc>
                  <a:txBody>
                    <a:bodyPr/>
                    <a:lstStyle/>
                    <a:p>
                      <a:endParaRPr lang="zh-CN" altLang="en-US" dirty="0"/>
                    </a:p>
                  </a:txBody>
                  <a:tcPr/>
                </a:tc>
                <a:tc>
                  <a:txBody>
                    <a:bodyPr/>
                    <a:lstStyle/>
                    <a:p>
                      <a:endParaRPr lang="zh-CN" altLang="en-US"/>
                    </a:p>
                  </a:txBody>
                  <a:tcPr/>
                </a:tc>
              </a:tr>
              <a:tr h="1143000">
                <a:tc>
                  <a:txBody>
                    <a:bodyPr/>
                    <a:lstStyle/>
                    <a:p>
                      <a:endParaRPr lang="zh-CN" altLang="en-US"/>
                    </a:p>
                  </a:txBody>
                  <a:tcPr/>
                </a:tc>
                <a:tc>
                  <a:txBody>
                    <a:bodyPr/>
                    <a:lstStyle/>
                    <a:p>
                      <a:endParaRPr lang="zh-CN" altLang="en-US"/>
                    </a:p>
                  </a:txBody>
                  <a:tcPr/>
                </a:tc>
                <a:tc>
                  <a:txBody>
                    <a:bodyPr/>
                    <a:lstStyle/>
                    <a:p>
                      <a:endParaRPr lang="zh-CN" altLang="en-US" dirty="0"/>
                    </a:p>
                  </a:txBody>
                  <a:tcPr/>
                </a:tc>
              </a:tr>
            </a:tbl>
          </a:graphicData>
        </a:graphic>
      </p:graphicFrame>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07" y="5901458"/>
            <a:ext cx="3326984" cy="698413"/>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14" y="3605031"/>
            <a:ext cx="3428571" cy="761905"/>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723" y="4740546"/>
            <a:ext cx="1980952" cy="787302"/>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581" y="2481079"/>
            <a:ext cx="3695238" cy="723809"/>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819" y="1293634"/>
            <a:ext cx="2704762" cy="787302"/>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438" y="195078"/>
            <a:ext cx="3009524" cy="698413"/>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8101" y="4816736"/>
            <a:ext cx="2361905" cy="634921"/>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8578" y="3659459"/>
            <a:ext cx="2780952" cy="609524"/>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96514" y="2392189"/>
            <a:ext cx="3073016" cy="901587"/>
          </a:xfrm>
          <a:prstGeom prst="rect">
            <a:avLst/>
          </a:prstGeom>
        </p:spPr>
      </p:pic>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81082" y="1293634"/>
            <a:ext cx="4063492" cy="825397"/>
          </a:xfrm>
          <a:prstGeom prst="rect">
            <a:avLst/>
          </a:prstGeom>
        </p:spPr>
      </p:pic>
      <p:pic>
        <p:nvPicPr>
          <p:cNvPr id="16" name="图片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04892" y="150633"/>
            <a:ext cx="3415873" cy="787302"/>
          </a:xfrm>
          <a:prstGeom prst="rect">
            <a:avLst/>
          </a:prstGeom>
        </p:spPr>
      </p:pic>
      <p:pic>
        <p:nvPicPr>
          <p:cNvPr id="17" name="图片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38857" y="141607"/>
            <a:ext cx="3314286" cy="787302"/>
          </a:xfrm>
          <a:prstGeom prst="rect">
            <a:avLst/>
          </a:prstGeom>
        </p:spPr>
      </p:pic>
      <p:pic>
        <p:nvPicPr>
          <p:cNvPr id="18" name="图片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10285" y="2474779"/>
            <a:ext cx="2971428" cy="838095"/>
          </a:xfrm>
          <a:prstGeom prst="rect">
            <a:avLst/>
          </a:prstGeom>
        </p:spPr>
      </p:pic>
      <p:pic>
        <p:nvPicPr>
          <p:cNvPr id="19" name="图片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83301" y="3704694"/>
            <a:ext cx="3225397" cy="609524"/>
          </a:xfrm>
          <a:prstGeom prst="rect">
            <a:avLst/>
          </a:prstGeom>
        </p:spPr>
      </p:pic>
      <p:pic>
        <p:nvPicPr>
          <p:cNvPr id="20" name="图片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15047" y="4740546"/>
            <a:ext cx="2539682" cy="838095"/>
          </a:xfrm>
          <a:prstGeom prst="rect">
            <a:avLst/>
          </a:prstGeom>
        </p:spPr>
      </p:pic>
      <p:pic>
        <p:nvPicPr>
          <p:cNvPr id="21" name="图片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852070" y="5863362"/>
            <a:ext cx="2717460" cy="774603"/>
          </a:xfrm>
          <a:prstGeom prst="rect">
            <a:avLst/>
          </a:prstGeom>
        </p:spPr>
      </p:pic>
      <p:pic>
        <p:nvPicPr>
          <p:cNvPr id="22" name="图片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83301" y="5901458"/>
            <a:ext cx="2844444" cy="800000"/>
          </a:xfrm>
          <a:prstGeom prst="rect">
            <a:avLst/>
          </a:prstGeom>
        </p:spPr>
      </p:pic>
      <p:pic>
        <p:nvPicPr>
          <p:cNvPr id="23" name="图片 2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86476" y="1293634"/>
            <a:ext cx="3619047" cy="939683"/>
          </a:xfrm>
          <a:prstGeom prst="rect">
            <a:avLst/>
          </a:prstGeom>
        </p:spPr>
      </p:pic>
    </p:spTree>
    <p:extLst>
      <p:ext uri="{BB962C8B-B14F-4D97-AF65-F5344CB8AC3E}">
        <p14:creationId xmlns:p14="http://schemas.microsoft.com/office/powerpoint/2010/main" val="3788724646"/>
      </p:ext>
    </p:extLst>
  </p:cSld>
  <p:clrMapOvr>
    <a:masterClrMapping/>
  </p:clrMapOvr>
  <p:transition spd="slow" advClick="0" advTm="0">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033845880"/>
              </p:ext>
            </p:extLst>
          </p:nvPr>
        </p:nvGraphicFramePr>
        <p:xfrm>
          <a:off x="0" y="0"/>
          <a:ext cx="12192000" cy="6858000"/>
        </p:xfrm>
        <a:graphic>
          <a:graphicData uri="http://schemas.openxmlformats.org/drawingml/2006/table">
            <a:tbl>
              <a:tblPr firstRow="1" bandRow="1">
                <a:tableStyleId>{5940675A-B579-460E-94D1-54222C63F5DA}</a:tableStyleId>
              </a:tblPr>
              <a:tblGrid>
                <a:gridCol w="4064000"/>
                <a:gridCol w="4064000"/>
                <a:gridCol w="4064000"/>
              </a:tblGrid>
              <a:tr h="1143000">
                <a:tc>
                  <a:txBody>
                    <a:bodyPr/>
                    <a:lstStyle/>
                    <a:p>
                      <a:endParaRPr lang="zh-CN" altLang="en-US" dirty="0"/>
                    </a:p>
                  </a:txBody>
                  <a:tcPr/>
                </a:tc>
                <a:tc>
                  <a:txBody>
                    <a:bodyPr/>
                    <a:lstStyle/>
                    <a:p>
                      <a:endParaRPr lang="zh-CN" altLang="en-US"/>
                    </a:p>
                  </a:txBody>
                  <a:tcPr/>
                </a:tc>
                <a:tc>
                  <a:txBody>
                    <a:bodyPr/>
                    <a:lstStyle/>
                    <a:p>
                      <a:endParaRPr lang="zh-CN" altLang="en-US"/>
                    </a:p>
                  </a:txBody>
                  <a:tcPr/>
                </a:tc>
              </a:tr>
              <a:tr h="1143000">
                <a:tc>
                  <a:txBody>
                    <a:bodyPr/>
                    <a:lstStyle/>
                    <a:p>
                      <a:endParaRPr lang="zh-CN" altLang="en-US" dirty="0"/>
                    </a:p>
                  </a:txBody>
                  <a:tcPr/>
                </a:tc>
                <a:tc>
                  <a:txBody>
                    <a:bodyPr/>
                    <a:lstStyle/>
                    <a:p>
                      <a:endParaRPr lang="zh-CN" altLang="en-US"/>
                    </a:p>
                  </a:txBody>
                  <a:tcPr/>
                </a:tc>
                <a:tc>
                  <a:txBody>
                    <a:bodyPr/>
                    <a:lstStyle/>
                    <a:p>
                      <a:endParaRPr lang="zh-CN" altLang="en-US" dirty="0"/>
                    </a:p>
                  </a:txBody>
                  <a:tcPr/>
                </a:tc>
              </a:tr>
              <a:tr h="1143000">
                <a:tc>
                  <a:txBody>
                    <a:bodyPr/>
                    <a:lstStyle/>
                    <a:p>
                      <a:endParaRPr lang="zh-CN" altLang="en-US"/>
                    </a:p>
                  </a:txBody>
                  <a:tcPr/>
                </a:tc>
                <a:tc>
                  <a:txBody>
                    <a:bodyPr/>
                    <a:lstStyle/>
                    <a:p>
                      <a:endParaRPr lang="zh-CN" altLang="en-US" dirty="0"/>
                    </a:p>
                  </a:txBody>
                  <a:tcPr/>
                </a:tc>
                <a:tc>
                  <a:txBody>
                    <a:bodyPr/>
                    <a:lstStyle/>
                    <a:p>
                      <a:endParaRPr lang="zh-CN" altLang="en-US"/>
                    </a:p>
                  </a:txBody>
                  <a:tcPr/>
                </a:tc>
              </a:tr>
              <a:tr h="1143000">
                <a:tc>
                  <a:txBody>
                    <a:bodyPr/>
                    <a:lstStyle/>
                    <a:p>
                      <a:endParaRPr lang="zh-CN" altLang="en-US"/>
                    </a:p>
                  </a:txBody>
                  <a:tcPr/>
                </a:tc>
                <a:tc>
                  <a:txBody>
                    <a:bodyPr/>
                    <a:lstStyle/>
                    <a:p>
                      <a:endParaRPr lang="zh-CN" altLang="en-US" dirty="0"/>
                    </a:p>
                  </a:txBody>
                  <a:tcPr/>
                </a:tc>
                <a:tc>
                  <a:txBody>
                    <a:bodyPr/>
                    <a:lstStyle/>
                    <a:p>
                      <a:endParaRPr lang="zh-CN" altLang="en-US"/>
                    </a:p>
                  </a:txBody>
                  <a:tcPr/>
                </a:tc>
              </a:tr>
              <a:tr h="1143000">
                <a:tc>
                  <a:txBody>
                    <a:bodyPr/>
                    <a:lstStyle/>
                    <a:p>
                      <a:endParaRPr lang="zh-CN" altLang="en-US"/>
                    </a:p>
                  </a:txBody>
                  <a:tcPr/>
                </a:tc>
                <a:tc rowSpan="2" gridSpan="2">
                  <a:txBody>
                    <a:bodyPr/>
                    <a:lstStyle/>
                    <a:p>
                      <a:endParaRPr lang="zh-CN" altLang="en-US" dirty="0"/>
                    </a:p>
                  </a:txBody>
                  <a:tcPr/>
                </a:tc>
                <a:tc rowSpan="2" hMerge="1">
                  <a:txBody>
                    <a:bodyPr/>
                    <a:lstStyle/>
                    <a:p>
                      <a:endParaRPr lang="zh-CN" altLang="en-US" dirty="0"/>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lumMod val="20000"/>
                        <a:lumOff val="80000"/>
                      </a:schemeClr>
                    </a:solidFill>
                  </a:tcPr>
                </a:tc>
              </a:tr>
              <a:tr h="1143000">
                <a:tc>
                  <a:txBody>
                    <a:bodyPr/>
                    <a:lstStyle/>
                    <a:p>
                      <a:endParaRPr lang="zh-CN" altLang="en-US"/>
                    </a:p>
                  </a:txBody>
                  <a:tcPr/>
                </a:tc>
                <a:tc gridSpan="2" vMerge="1">
                  <a:txBody>
                    <a:bodyPr/>
                    <a:lstStyle/>
                    <a:p>
                      <a:endParaRPr lang="zh-CN" altLang="en-US"/>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lumMod val="20000"/>
                        <a:lumOff val="80000"/>
                      </a:schemeClr>
                    </a:solidFill>
                  </a:tcPr>
                </a:tc>
                <a:tc hMerge="1" vMerge="1">
                  <a:txBody>
                    <a:bodyPr/>
                    <a:lstStyle/>
                    <a:p>
                      <a:endParaRPr lang="zh-CN" altLang="en-US" dirty="0"/>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1">
                        <a:lumMod val="20000"/>
                        <a:lumOff val="80000"/>
                      </a:schemeClr>
                    </a:solidFill>
                  </a:tcPr>
                </a:tc>
              </a:tr>
            </a:tbl>
          </a:graphicData>
        </a:graphic>
      </p:graphicFrame>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7975" y="1409734"/>
            <a:ext cx="3707936" cy="660317"/>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32" y="1390685"/>
            <a:ext cx="2907936" cy="571429"/>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165" y="1282749"/>
            <a:ext cx="2628571" cy="787302"/>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1943" y="156983"/>
            <a:ext cx="3200000" cy="774603"/>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4889" y="201428"/>
            <a:ext cx="3111111" cy="685714"/>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165" y="201428"/>
            <a:ext cx="2526984" cy="685714"/>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5045" y="2469734"/>
            <a:ext cx="2361905" cy="774603"/>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54324" y="2342749"/>
            <a:ext cx="3301587" cy="1015873"/>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148" y="5844298"/>
            <a:ext cx="3111111" cy="838095"/>
          </a:xfrm>
          <a:prstGeom prst="rect">
            <a:avLst/>
          </a:prstGeom>
        </p:spPr>
      </p:pic>
      <p:pic>
        <p:nvPicPr>
          <p:cNvPr id="14" name="图片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4165" y="4765925"/>
            <a:ext cx="2565079" cy="787302"/>
          </a:xfrm>
          <a:prstGeom prst="rect">
            <a:avLst/>
          </a:prstGeom>
        </p:spPr>
      </p:pic>
      <p:pic>
        <p:nvPicPr>
          <p:cNvPr id="15" name="图片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5597" y="3615673"/>
            <a:ext cx="3415873" cy="876190"/>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5597" y="2457035"/>
            <a:ext cx="3377778" cy="787302"/>
          </a:xfrm>
          <a:prstGeom prst="rect">
            <a:avLst/>
          </a:prstGeom>
        </p:spPr>
      </p:pic>
      <p:pic>
        <p:nvPicPr>
          <p:cNvPr id="17" name="图片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5523" y="3567368"/>
            <a:ext cx="2869841" cy="812698"/>
          </a:xfrm>
          <a:prstGeom prst="rect">
            <a:avLst/>
          </a:prstGeom>
        </p:spPr>
      </p:pic>
      <p:pic>
        <p:nvPicPr>
          <p:cNvPr id="18" name="图片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54324" y="3631320"/>
            <a:ext cx="2946032" cy="711111"/>
          </a:xfrm>
          <a:prstGeom prst="rect">
            <a:avLst/>
          </a:prstGeom>
        </p:spPr>
      </p:pic>
      <p:sp>
        <p:nvSpPr>
          <p:cNvPr id="19" name="文本框 18"/>
          <p:cNvSpPr txBox="1"/>
          <p:nvPr/>
        </p:nvSpPr>
        <p:spPr>
          <a:xfrm>
            <a:off x="5225857" y="4898484"/>
            <a:ext cx="5987143" cy="338554"/>
          </a:xfrm>
          <a:prstGeom prst="rect">
            <a:avLst/>
          </a:prstGeom>
          <a:noFill/>
        </p:spPr>
        <p:txBody>
          <a:bodyPr wrap="square" rtlCol="0">
            <a:spAutoFit/>
          </a:bodyPr>
          <a:lstStyle/>
          <a:p>
            <a:r>
              <a:rPr lang="zh-CN" altLang="en-US" sz="1600" dirty="0" smtClean="0"/>
              <a:t>所有校徽均为网上收集，请自行核对。</a:t>
            </a:r>
            <a:endParaRPr lang="zh-CN" altLang="en-US" sz="1600" dirty="0"/>
          </a:p>
        </p:txBody>
      </p:sp>
      <p:sp>
        <p:nvSpPr>
          <p:cNvPr id="20" name="文本框 19"/>
          <p:cNvSpPr txBox="1"/>
          <p:nvPr/>
        </p:nvSpPr>
        <p:spPr>
          <a:xfrm>
            <a:off x="5219399" y="5557623"/>
            <a:ext cx="5987143" cy="338554"/>
          </a:xfrm>
          <a:prstGeom prst="rect">
            <a:avLst/>
          </a:prstGeom>
          <a:noFill/>
        </p:spPr>
        <p:txBody>
          <a:bodyPr wrap="square" rtlCol="0">
            <a:spAutoFit/>
          </a:bodyPr>
          <a:lstStyle/>
          <a:p>
            <a:r>
              <a:rPr lang="zh-CN" altLang="en-US" sz="1600" dirty="0" smtClean="0"/>
              <a:t>以上校徽均为透明</a:t>
            </a:r>
            <a:r>
              <a:rPr lang="en-US" altLang="zh-CN" sz="1600" dirty="0" smtClean="0"/>
              <a:t>PNG</a:t>
            </a:r>
            <a:r>
              <a:rPr lang="zh-CN" altLang="en-US" sz="1600" dirty="0" smtClean="0"/>
              <a:t>格式，可以用于各色背景。</a:t>
            </a:r>
            <a:endParaRPr lang="zh-CN" altLang="en-US" sz="1600" dirty="0"/>
          </a:p>
        </p:txBody>
      </p:sp>
      <p:sp>
        <p:nvSpPr>
          <p:cNvPr id="21" name="文本框 20"/>
          <p:cNvSpPr txBox="1"/>
          <p:nvPr/>
        </p:nvSpPr>
        <p:spPr>
          <a:xfrm>
            <a:off x="5225857" y="6186586"/>
            <a:ext cx="5987143" cy="338554"/>
          </a:xfrm>
          <a:prstGeom prst="rect">
            <a:avLst/>
          </a:prstGeom>
          <a:noFill/>
        </p:spPr>
        <p:txBody>
          <a:bodyPr wrap="square" rtlCol="0">
            <a:spAutoFit/>
          </a:bodyPr>
          <a:lstStyle/>
          <a:p>
            <a:r>
              <a:rPr lang="zh-CN" altLang="en-US" sz="1600" dirty="0" smtClean="0"/>
              <a:t>如果没有你需要的校徽，请前往学校官方网站或百度图片搜索。</a:t>
            </a:r>
            <a:endParaRPr lang="zh-CN" altLang="en-US" sz="1600" dirty="0"/>
          </a:p>
        </p:txBody>
      </p:sp>
      <p:sp>
        <p:nvSpPr>
          <p:cNvPr id="22" name="文本框 21"/>
          <p:cNvSpPr txBox="1"/>
          <p:nvPr/>
        </p:nvSpPr>
        <p:spPr>
          <a:xfrm>
            <a:off x="4584889" y="4651929"/>
            <a:ext cx="560514" cy="830997"/>
          </a:xfrm>
          <a:prstGeom prst="rect">
            <a:avLst/>
          </a:prstGeom>
          <a:noFill/>
        </p:spPr>
        <p:txBody>
          <a:bodyPr wrap="square" rtlCol="0">
            <a:spAutoFit/>
          </a:bodyPr>
          <a:lstStyle/>
          <a:p>
            <a:r>
              <a:rPr lang="en-US" altLang="zh-CN" sz="4800" dirty="0" smtClean="0">
                <a:solidFill>
                  <a:schemeClr val="accent6"/>
                </a:solidFill>
                <a:latin typeface="+mj-lt"/>
              </a:rPr>
              <a:t>1</a:t>
            </a:r>
            <a:endParaRPr lang="zh-CN" altLang="en-US" sz="4800" dirty="0">
              <a:solidFill>
                <a:schemeClr val="accent6"/>
              </a:solidFill>
              <a:latin typeface="+mj-lt"/>
            </a:endParaRPr>
          </a:p>
        </p:txBody>
      </p:sp>
      <p:sp>
        <p:nvSpPr>
          <p:cNvPr id="23" name="文本框 22"/>
          <p:cNvSpPr txBox="1"/>
          <p:nvPr/>
        </p:nvSpPr>
        <p:spPr>
          <a:xfrm>
            <a:off x="4584889" y="5311402"/>
            <a:ext cx="560514" cy="830997"/>
          </a:xfrm>
          <a:prstGeom prst="rect">
            <a:avLst/>
          </a:prstGeom>
          <a:noFill/>
        </p:spPr>
        <p:txBody>
          <a:bodyPr wrap="square" rtlCol="0">
            <a:spAutoFit/>
          </a:bodyPr>
          <a:lstStyle/>
          <a:p>
            <a:r>
              <a:rPr lang="en-US" altLang="zh-CN" sz="4800" dirty="0" smtClean="0">
                <a:solidFill>
                  <a:schemeClr val="accent6"/>
                </a:solidFill>
                <a:latin typeface="+mj-lt"/>
              </a:rPr>
              <a:t>2</a:t>
            </a:r>
            <a:endParaRPr lang="zh-CN" altLang="en-US" sz="4800" dirty="0">
              <a:solidFill>
                <a:schemeClr val="accent6"/>
              </a:solidFill>
              <a:latin typeface="+mj-lt"/>
            </a:endParaRPr>
          </a:p>
        </p:txBody>
      </p:sp>
      <p:sp>
        <p:nvSpPr>
          <p:cNvPr id="24" name="文本框 23"/>
          <p:cNvSpPr txBox="1"/>
          <p:nvPr/>
        </p:nvSpPr>
        <p:spPr>
          <a:xfrm>
            <a:off x="4584889" y="5981858"/>
            <a:ext cx="560514" cy="830997"/>
          </a:xfrm>
          <a:prstGeom prst="rect">
            <a:avLst/>
          </a:prstGeom>
          <a:noFill/>
        </p:spPr>
        <p:txBody>
          <a:bodyPr wrap="square" rtlCol="0">
            <a:spAutoFit/>
          </a:bodyPr>
          <a:lstStyle/>
          <a:p>
            <a:r>
              <a:rPr lang="en-US" altLang="zh-CN" sz="4800" dirty="0" smtClean="0">
                <a:solidFill>
                  <a:schemeClr val="accent6"/>
                </a:solidFill>
                <a:latin typeface="+mj-lt"/>
              </a:rPr>
              <a:t>3</a:t>
            </a:r>
            <a:endParaRPr lang="zh-CN" altLang="en-US" sz="4800" dirty="0">
              <a:solidFill>
                <a:schemeClr val="accent6"/>
              </a:solidFill>
              <a:latin typeface="+mj-lt"/>
            </a:endParaRPr>
          </a:p>
        </p:txBody>
      </p:sp>
    </p:spTree>
    <p:extLst>
      <p:ext uri="{BB962C8B-B14F-4D97-AF65-F5344CB8AC3E}">
        <p14:creationId xmlns:p14="http://schemas.microsoft.com/office/powerpoint/2010/main" val="115062744"/>
      </p:ext>
    </p:extLst>
  </p:cSld>
  <p:clrMapOvr>
    <a:masterClrMapping/>
  </p:clrMapOvr>
  <p:transition spd="slow" advClick="0" advTm="0">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1545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539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solidFill>
                  <a:srgbClr val="071F65"/>
                </a:solidFill>
              </a:rPr>
              <a:t>1-1 </a:t>
            </a:r>
            <a:r>
              <a:rPr lang="zh-CN" altLang="en-US" dirty="0" smtClean="0">
                <a:solidFill>
                  <a:srgbClr val="071F65"/>
                </a:solidFill>
              </a:rPr>
              <a:t>数据分析</a:t>
            </a:r>
            <a:endParaRPr lang="zh-CN" altLang="en-US" dirty="0">
              <a:solidFill>
                <a:srgbClr val="071F65"/>
              </a:solidFill>
            </a:endParaRPr>
          </a:p>
        </p:txBody>
      </p:sp>
      <p:sp>
        <p:nvSpPr>
          <p:cNvPr id="4" name="幻灯片编号占位符 3"/>
          <p:cNvSpPr>
            <a:spLocks noGrp="1"/>
          </p:cNvSpPr>
          <p:nvPr>
            <p:ph type="sldNum" sz="quarter" idx="12"/>
          </p:nvPr>
        </p:nvSpPr>
        <p:spPr/>
        <p:txBody>
          <a:bodyPr/>
          <a:lstStyle/>
          <a:p>
            <a:fld id="{23DA680B-B80A-2545-AB30-B9870FE9052E}" type="slidenum">
              <a:rPr lang="zh-CN" altLang="en-US" smtClean="0"/>
              <a:pPr/>
              <a:t>4</a:t>
            </a:fld>
            <a:endParaRPr lang="zh-CN" altLang="en-US"/>
          </a:p>
        </p:txBody>
      </p:sp>
      <p:grpSp>
        <p:nvGrpSpPr>
          <p:cNvPr id="11" name="组合 10"/>
          <p:cNvGrpSpPr/>
          <p:nvPr/>
        </p:nvGrpSpPr>
        <p:grpSpPr>
          <a:xfrm>
            <a:off x="6168042" y="3745753"/>
            <a:ext cx="5222769" cy="2766312"/>
            <a:chOff x="6168042" y="3745753"/>
            <a:chExt cx="5222769" cy="2766312"/>
          </a:xfrm>
        </p:grpSpPr>
        <p:graphicFrame>
          <p:nvGraphicFramePr>
            <p:cNvPr id="6" name="图表 5" title="中国手机网民规模及占比情况"/>
            <p:cNvGraphicFramePr/>
            <p:nvPr>
              <p:extLst>
                <p:ext uri="{D42A27DB-BD31-4B8C-83A1-F6EECF244321}">
                  <p14:modId xmlns:p14="http://schemas.microsoft.com/office/powerpoint/2010/main" val="1489807488"/>
                </p:ext>
              </p:extLst>
            </p:nvPr>
          </p:nvGraphicFramePr>
          <p:xfrm>
            <a:off x="6168042" y="3915029"/>
            <a:ext cx="5222769" cy="2597036"/>
          </p:xfrm>
          <a:graphic>
            <a:graphicData uri="http://schemas.openxmlformats.org/drawingml/2006/chart">
              <c:chart xmlns:c="http://schemas.openxmlformats.org/drawingml/2006/chart" xmlns:r="http://schemas.openxmlformats.org/officeDocument/2006/relationships" r:id="rId3"/>
            </a:graphicData>
          </a:graphic>
        </p:graphicFrame>
        <p:sp>
          <p:nvSpPr>
            <p:cNvPr id="7" name="矩形 6"/>
            <p:cNvSpPr/>
            <p:nvPr/>
          </p:nvSpPr>
          <p:spPr>
            <a:xfrm>
              <a:off x="7225761" y="3745753"/>
              <a:ext cx="3262432" cy="338554"/>
            </a:xfrm>
            <a:prstGeom prst="rect">
              <a:avLst/>
            </a:prstGeom>
            <a:solidFill>
              <a:srgbClr val="071F65"/>
            </a:solidFill>
          </p:spPr>
          <p:txBody>
            <a:bodyPr wrap="none">
              <a:spAutoFit/>
            </a:bodyPr>
            <a:lstStyle/>
            <a:p>
              <a:r>
                <a:rPr lang="zh-CN" altLang="en-US" sz="1600" b="1" dirty="0">
                  <a:solidFill>
                    <a:schemeClr val="bg1"/>
                  </a:solidFill>
                  <a:latin typeface="微软雅黑"/>
                  <a:ea typeface="微软雅黑"/>
                  <a:cs typeface="微软雅黑"/>
                </a:rPr>
                <a:t>中国手机游戏市场规模及增长情况</a:t>
              </a:r>
            </a:p>
          </p:txBody>
        </p:sp>
        <p:sp>
          <p:nvSpPr>
            <p:cNvPr id="8" name="TextBox 8"/>
            <p:cNvSpPr txBox="1"/>
            <p:nvPr/>
          </p:nvSpPr>
          <p:spPr>
            <a:xfrm>
              <a:off x="6665650" y="4166465"/>
              <a:ext cx="954107" cy="246221"/>
            </a:xfrm>
            <a:prstGeom prst="rect">
              <a:avLst/>
            </a:prstGeom>
            <a:noFill/>
          </p:spPr>
          <p:txBody>
            <a:bodyPr wrap="none" rtlCol="0">
              <a:spAutoFit/>
            </a:bodyPr>
            <a:lstStyle/>
            <a:p>
              <a:r>
                <a:rPr lang="zh-CN" altLang="en-US" sz="1000" b="1" dirty="0">
                  <a:latin typeface="微软雅黑"/>
                  <a:ea typeface="微软雅黑"/>
                  <a:cs typeface="微软雅黑"/>
                </a:rPr>
                <a:t>收入（亿元）</a:t>
              </a:r>
            </a:p>
          </p:txBody>
        </p:sp>
        <p:sp>
          <p:nvSpPr>
            <p:cNvPr id="9" name="TextBox 9"/>
            <p:cNvSpPr txBox="1"/>
            <p:nvPr/>
          </p:nvSpPr>
          <p:spPr>
            <a:xfrm>
              <a:off x="10001962" y="4155771"/>
              <a:ext cx="825867" cy="246221"/>
            </a:xfrm>
            <a:prstGeom prst="rect">
              <a:avLst/>
            </a:prstGeom>
            <a:noFill/>
          </p:spPr>
          <p:txBody>
            <a:bodyPr wrap="none" rtlCol="0">
              <a:spAutoFit/>
            </a:bodyPr>
            <a:lstStyle/>
            <a:p>
              <a:r>
                <a:rPr lang="zh-CN" altLang="en-US" sz="1000" b="1" dirty="0">
                  <a:latin typeface="微软雅黑"/>
                  <a:ea typeface="微软雅黑"/>
                  <a:cs typeface="微软雅黑"/>
                </a:rPr>
                <a:t>环比增长率</a:t>
              </a:r>
            </a:p>
          </p:txBody>
        </p:sp>
      </p:grpSp>
      <p:sp>
        <p:nvSpPr>
          <p:cNvPr id="27" name="Line 3"/>
          <p:cNvSpPr>
            <a:spLocks noChangeShapeType="1"/>
          </p:cNvSpPr>
          <p:nvPr/>
        </p:nvSpPr>
        <p:spPr bwMode="black">
          <a:xfrm>
            <a:off x="996289" y="4256248"/>
            <a:ext cx="0" cy="2016224"/>
          </a:xfrm>
          <a:prstGeom prst="line">
            <a:avLst/>
          </a:prstGeom>
          <a:noFill/>
          <a:ln w="28575">
            <a:solidFill>
              <a:schemeClr val="accent5">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28" name="Group 4"/>
          <p:cNvGrpSpPr>
            <a:grpSpLocks/>
          </p:cNvGrpSpPr>
          <p:nvPr/>
        </p:nvGrpSpPr>
        <p:grpSpPr bwMode="auto">
          <a:xfrm>
            <a:off x="902628" y="4478598"/>
            <a:ext cx="168275" cy="168275"/>
            <a:chOff x="2928" y="2208"/>
            <a:chExt cx="262" cy="262"/>
          </a:xfrm>
        </p:grpSpPr>
        <p:sp>
          <p:nvSpPr>
            <p:cNvPr id="29" name="Oval 5"/>
            <p:cNvSpPr>
              <a:spLocks noChangeArrowheads="1"/>
            </p:cNvSpPr>
            <p:nvPr/>
          </p:nvSpPr>
          <p:spPr bwMode="gray">
            <a:xfrm>
              <a:off x="2928" y="2208"/>
              <a:ext cx="262" cy="262"/>
            </a:xfrm>
            <a:prstGeom prst="ellipse">
              <a:avLst/>
            </a:prstGeom>
            <a:gradFill rotWithShape="1">
              <a:gsLst>
                <a:gs pos="0">
                  <a:schemeClr val="accent2">
                    <a:gamma/>
                    <a:tint val="28627"/>
                    <a:invGamma/>
                  </a:schemeClr>
                </a:gs>
                <a:gs pos="100000">
                  <a:schemeClr val="accent2"/>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endParaRPr lang="zh-CN" altLang="en-US"/>
            </a:p>
          </p:txBody>
        </p:sp>
        <p:sp>
          <p:nvSpPr>
            <p:cNvPr id="30" name="Oval 6"/>
            <p:cNvSpPr>
              <a:spLocks noChangeArrowheads="1"/>
            </p:cNvSpPr>
            <p:nvPr/>
          </p:nvSpPr>
          <p:spPr bwMode="gray">
            <a:xfrm>
              <a:off x="2949" y="2230"/>
              <a:ext cx="218" cy="218"/>
            </a:xfrm>
            <a:prstGeom prst="ellipse">
              <a:avLst/>
            </a:prstGeom>
            <a:ln/>
            <a:extLst/>
          </p:spPr>
          <p:style>
            <a:lnRef idx="1">
              <a:schemeClr val="accent6"/>
            </a:lnRef>
            <a:fillRef idx="3">
              <a:schemeClr val="accent6"/>
            </a:fillRef>
            <a:effectRef idx="2">
              <a:schemeClr val="accent6"/>
            </a:effectRef>
            <a:fontRef idx="minor">
              <a:schemeClr val="lt1"/>
            </a:fontRef>
          </p:style>
          <p:txBody>
            <a:bodyPr wrap="none" anchor="ctr"/>
            <a:lstStyle/>
            <a:p>
              <a:endParaRPr lang="zh-CN" altLang="en-US"/>
            </a:p>
          </p:txBody>
        </p:sp>
      </p:grpSp>
      <p:grpSp>
        <p:nvGrpSpPr>
          <p:cNvPr id="31" name="Group 7"/>
          <p:cNvGrpSpPr>
            <a:grpSpLocks/>
          </p:cNvGrpSpPr>
          <p:nvPr/>
        </p:nvGrpSpPr>
        <p:grpSpPr bwMode="auto">
          <a:xfrm>
            <a:off x="902628" y="4947006"/>
            <a:ext cx="168275" cy="168275"/>
            <a:chOff x="2928" y="2208"/>
            <a:chExt cx="262" cy="262"/>
          </a:xfrm>
        </p:grpSpPr>
        <p:sp>
          <p:nvSpPr>
            <p:cNvPr id="32" name="Oval 8"/>
            <p:cNvSpPr>
              <a:spLocks noChangeArrowheads="1"/>
            </p:cNvSpPr>
            <p:nvPr/>
          </p:nvSpPr>
          <p:spPr bwMode="gray">
            <a:xfrm>
              <a:off x="2928" y="2208"/>
              <a:ext cx="262" cy="262"/>
            </a:xfrm>
            <a:prstGeom prst="ellipse">
              <a:avLst/>
            </a:prstGeom>
            <a:gradFill rotWithShape="1">
              <a:gsLst>
                <a:gs pos="0">
                  <a:schemeClr val="accent2">
                    <a:gamma/>
                    <a:tint val="28627"/>
                    <a:invGamma/>
                  </a:schemeClr>
                </a:gs>
                <a:gs pos="100000">
                  <a:schemeClr val="accent2"/>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endParaRPr lang="zh-CN" altLang="en-US"/>
            </a:p>
          </p:txBody>
        </p:sp>
        <p:sp>
          <p:nvSpPr>
            <p:cNvPr id="33" name="Oval 9"/>
            <p:cNvSpPr>
              <a:spLocks noChangeArrowheads="1"/>
            </p:cNvSpPr>
            <p:nvPr/>
          </p:nvSpPr>
          <p:spPr bwMode="gray">
            <a:xfrm>
              <a:off x="2949" y="2230"/>
              <a:ext cx="218" cy="218"/>
            </a:xfrm>
            <a:prstGeom prst="ellipse">
              <a:avLst/>
            </a:prstGeom>
            <a:ln/>
            <a:extLst/>
          </p:spPr>
          <p:style>
            <a:lnRef idx="1">
              <a:schemeClr val="accent6"/>
            </a:lnRef>
            <a:fillRef idx="3">
              <a:schemeClr val="accent6"/>
            </a:fillRef>
            <a:effectRef idx="2">
              <a:schemeClr val="accent6"/>
            </a:effectRef>
            <a:fontRef idx="minor">
              <a:schemeClr val="lt1"/>
            </a:fontRef>
          </p:style>
          <p:txBody>
            <a:bodyPr wrap="none" anchor="ctr"/>
            <a:lstStyle/>
            <a:p>
              <a:endParaRPr lang="zh-CN" altLang="en-US"/>
            </a:p>
          </p:txBody>
        </p:sp>
      </p:grpSp>
      <p:sp>
        <p:nvSpPr>
          <p:cNvPr id="34" name="Rectangle 13"/>
          <p:cNvSpPr>
            <a:spLocks noChangeArrowheads="1"/>
          </p:cNvSpPr>
          <p:nvPr/>
        </p:nvSpPr>
        <p:spPr bwMode="auto">
          <a:xfrm>
            <a:off x="1136160" y="4419652"/>
            <a:ext cx="32736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rgbClr val="FF0066"/>
              </a:buClr>
              <a:buSzPct val="75000"/>
              <a:buFont typeface="Arial" charset="0"/>
              <a:buNone/>
            </a:pPr>
            <a:r>
              <a:rPr lang="zh-CN" altLang="en-US" sz="1600" b="1" dirty="0">
                <a:latin typeface="微软雅黑" panose="020B0503020204020204" pitchFamily="34" charset="-122"/>
                <a:ea typeface="微软雅黑" panose="020B0503020204020204" pitchFamily="34" charset="-122"/>
              </a:rPr>
              <a:t>手机游戏</a:t>
            </a:r>
            <a:r>
              <a:rPr lang="zh-CN" altLang="zh-CN" sz="1600" b="1" dirty="0">
                <a:latin typeface="微软雅黑" panose="020B0503020204020204" pitchFamily="34" charset="-122"/>
                <a:ea typeface="微软雅黑" panose="020B0503020204020204" pitchFamily="34" charset="-122"/>
              </a:rPr>
              <a:t>市场规模达到</a:t>
            </a:r>
            <a:r>
              <a:rPr lang="en-US" altLang="zh-CN" sz="1600" b="1" dirty="0">
                <a:latin typeface="微软雅黑" panose="020B0503020204020204" pitchFamily="34" charset="-122"/>
                <a:ea typeface="微软雅黑" panose="020B0503020204020204" pitchFamily="34" charset="-122"/>
              </a:rPr>
              <a:t>112.4 </a:t>
            </a:r>
            <a:r>
              <a:rPr lang="zh-CN" altLang="zh-CN" sz="1600" b="1" dirty="0">
                <a:latin typeface="微软雅黑" panose="020B0503020204020204" pitchFamily="34" charset="-122"/>
                <a:ea typeface="微软雅黑" panose="020B0503020204020204" pitchFamily="34" charset="-122"/>
              </a:rPr>
              <a:t>亿元</a:t>
            </a:r>
            <a:endParaRPr lang="en-US" altLang="zh-CN" sz="1600" b="1" dirty="0">
              <a:latin typeface="微软雅黑" panose="020B0503020204020204" pitchFamily="34" charset="-122"/>
              <a:ea typeface="微软雅黑" panose="020B0503020204020204" pitchFamily="34" charset="-122"/>
            </a:endParaRPr>
          </a:p>
        </p:txBody>
      </p:sp>
      <p:sp>
        <p:nvSpPr>
          <p:cNvPr id="35" name="Rectangle 14"/>
          <p:cNvSpPr>
            <a:spLocks noChangeArrowheads="1"/>
          </p:cNvSpPr>
          <p:nvPr/>
        </p:nvSpPr>
        <p:spPr bwMode="auto">
          <a:xfrm>
            <a:off x="1136160" y="4894410"/>
            <a:ext cx="176202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rgbClr val="FF0066"/>
              </a:buClr>
              <a:buSzPct val="75000"/>
              <a:buFont typeface="Arial" charset="0"/>
              <a:buNone/>
            </a:pPr>
            <a:r>
              <a:rPr lang="zh-CN" altLang="zh-CN" sz="1600" b="1" dirty="0">
                <a:latin typeface="微软雅黑" panose="020B0503020204020204" pitchFamily="34" charset="-122"/>
                <a:ea typeface="微软雅黑" panose="020B0503020204020204" pitchFamily="34" charset="-122"/>
              </a:rPr>
              <a:t>同比增长</a:t>
            </a:r>
            <a:r>
              <a:rPr lang="en-US" altLang="zh-CN" sz="1600" b="1" dirty="0">
                <a:latin typeface="微软雅黑" panose="020B0503020204020204" pitchFamily="34" charset="-122"/>
                <a:ea typeface="微软雅黑" panose="020B0503020204020204" pitchFamily="34" charset="-122"/>
              </a:rPr>
              <a:t>246.9%</a:t>
            </a:r>
          </a:p>
        </p:txBody>
      </p:sp>
      <p:sp>
        <p:nvSpPr>
          <p:cNvPr id="37" name="Text Box 16"/>
          <p:cNvSpPr txBox="1">
            <a:spLocks noChangeArrowheads="1"/>
          </p:cNvSpPr>
          <p:nvPr/>
        </p:nvSpPr>
        <p:spPr bwMode="gray">
          <a:xfrm>
            <a:off x="1136923" y="5343042"/>
            <a:ext cx="495831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eaLnBrk="0" hangingPunct="0">
              <a:defRPr sz="1200">
                <a:latin typeface="微软雅黑" panose="020B0503020204020204" pitchFamily="34" charset="-122"/>
                <a:ea typeface="微软雅黑" panose="020B0503020204020204" pitchFamily="34" charset="-122"/>
              </a:defRPr>
            </a:lvl1pPr>
          </a:lstStyle>
          <a:p>
            <a:r>
              <a:rPr lang="en-US" altLang="zh-CN" dirty="0"/>
              <a:t>2013</a:t>
            </a:r>
            <a:r>
              <a:rPr lang="zh-CN" altLang="zh-CN" dirty="0"/>
              <a:t>年中国手机游戏市场实现井喷式增长，据中国音像与数字出版协会游戏工委和中国互联网数据中心（</a:t>
            </a:r>
            <a:r>
              <a:rPr lang="en-US" altLang="zh-CN" dirty="0"/>
              <a:t>IDC</a:t>
            </a:r>
            <a:r>
              <a:rPr lang="zh-CN" altLang="zh-CN" dirty="0"/>
              <a:t>）发布的数据，</a:t>
            </a:r>
            <a:r>
              <a:rPr lang="en-US" altLang="zh-CN" dirty="0"/>
              <a:t>2013 </a:t>
            </a:r>
            <a:r>
              <a:rPr lang="zh-CN" altLang="zh-CN" dirty="0"/>
              <a:t>年中国移动游戏（手机游戏）市场规模达到</a:t>
            </a:r>
            <a:r>
              <a:rPr lang="en-US" altLang="zh-CN" dirty="0"/>
              <a:t>112.4 </a:t>
            </a:r>
            <a:r>
              <a:rPr lang="zh-CN" altLang="zh-CN" dirty="0"/>
              <a:t>亿元，同比增长</a:t>
            </a:r>
            <a:r>
              <a:rPr lang="en-US" altLang="zh-CN" dirty="0"/>
              <a:t>246.9%</a:t>
            </a:r>
            <a:r>
              <a:rPr lang="zh-CN" altLang="zh-CN" dirty="0"/>
              <a:t>，这一规模也占到</a:t>
            </a:r>
            <a:r>
              <a:rPr lang="en-US" altLang="zh-CN" dirty="0"/>
              <a:t>2013</a:t>
            </a:r>
            <a:r>
              <a:rPr lang="zh-CN" altLang="zh-CN" dirty="0"/>
              <a:t>年全国游戏出版市场总规模的近八分之一。</a:t>
            </a:r>
          </a:p>
        </p:txBody>
      </p:sp>
      <p:sp>
        <p:nvSpPr>
          <p:cNvPr id="38" name="Line 3"/>
          <p:cNvSpPr>
            <a:spLocks noChangeShapeType="1"/>
          </p:cNvSpPr>
          <p:nvPr/>
        </p:nvSpPr>
        <p:spPr bwMode="black">
          <a:xfrm>
            <a:off x="6408607" y="1258941"/>
            <a:ext cx="0" cy="2115436"/>
          </a:xfrm>
          <a:prstGeom prst="line">
            <a:avLst/>
          </a:prstGeom>
          <a:noFill/>
          <a:ln w="28575">
            <a:solidFill>
              <a:schemeClr val="accent5">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39" name="Group 4"/>
          <p:cNvGrpSpPr>
            <a:grpSpLocks/>
          </p:cNvGrpSpPr>
          <p:nvPr/>
        </p:nvGrpSpPr>
        <p:grpSpPr bwMode="auto">
          <a:xfrm>
            <a:off x="6314946" y="1481291"/>
            <a:ext cx="168275" cy="168275"/>
            <a:chOff x="2928" y="2208"/>
            <a:chExt cx="262" cy="262"/>
          </a:xfrm>
        </p:grpSpPr>
        <p:sp>
          <p:nvSpPr>
            <p:cNvPr id="40" name="Oval 5"/>
            <p:cNvSpPr>
              <a:spLocks noChangeArrowheads="1"/>
            </p:cNvSpPr>
            <p:nvPr/>
          </p:nvSpPr>
          <p:spPr bwMode="gray">
            <a:xfrm>
              <a:off x="2928" y="2208"/>
              <a:ext cx="262" cy="262"/>
            </a:xfrm>
            <a:prstGeom prst="ellipse">
              <a:avLst/>
            </a:prstGeom>
            <a:gradFill rotWithShape="1">
              <a:gsLst>
                <a:gs pos="0">
                  <a:schemeClr val="accent2">
                    <a:gamma/>
                    <a:tint val="28627"/>
                    <a:invGamma/>
                  </a:schemeClr>
                </a:gs>
                <a:gs pos="100000">
                  <a:schemeClr val="accent2"/>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endParaRPr lang="zh-CN" altLang="en-US"/>
            </a:p>
          </p:txBody>
        </p:sp>
        <p:sp>
          <p:nvSpPr>
            <p:cNvPr id="41" name="Oval 6"/>
            <p:cNvSpPr>
              <a:spLocks noChangeArrowheads="1"/>
            </p:cNvSpPr>
            <p:nvPr/>
          </p:nvSpPr>
          <p:spPr bwMode="gray">
            <a:xfrm>
              <a:off x="2949" y="2230"/>
              <a:ext cx="218" cy="218"/>
            </a:xfrm>
            <a:prstGeom prst="ellipse">
              <a:avLst/>
            </a:prstGeom>
            <a:ln/>
            <a:extLst/>
          </p:spPr>
          <p:style>
            <a:lnRef idx="1">
              <a:schemeClr val="accent6"/>
            </a:lnRef>
            <a:fillRef idx="3">
              <a:schemeClr val="accent6"/>
            </a:fillRef>
            <a:effectRef idx="2">
              <a:schemeClr val="accent6"/>
            </a:effectRef>
            <a:fontRef idx="minor">
              <a:schemeClr val="lt1"/>
            </a:fontRef>
          </p:style>
          <p:txBody>
            <a:bodyPr wrap="none" anchor="ctr"/>
            <a:lstStyle/>
            <a:p>
              <a:endParaRPr lang="zh-CN" altLang="en-US"/>
            </a:p>
          </p:txBody>
        </p:sp>
      </p:grpSp>
      <p:grpSp>
        <p:nvGrpSpPr>
          <p:cNvPr id="42" name="Group 7"/>
          <p:cNvGrpSpPr>
            <a:grpSpLocks/>
          </p:cNvGrpSpPr>
          <p:nvPr/>
        </p:nvGrpSpPr>
        <p:grpSpPr bwMode="auto">
          <a:xfrm>
            <a:off x="6314946" y="2433791"/>
            <a:ext cx="168275" cy="168275"/>
            <a:chOff x="2928" y="2208"/>
            <a:chExt cx="262" cy="262"/>
          </a:xfrm>
        </p:grpSpPr>
        <p:sp>
          <p:nvSpPr>
            <p:cNvPr id="43" name="Oval 8"/>
            <p:cNvSpPr>
              <a:spLocks noChangeArrowheads="1"/>
            </p:cNvSpPr>
            <p:nvPr/>
          </p:nvSpPr>
          <p:spPr bwMode="gray">
            <a:xfrm>
              <a:off x="2928" y="2208"/>
              <a:ext cx="262" cy="262"/>
            </a:xfrm>
            <a:prstGeom prst="ellipse">
              <a:avLst/>
            </a:prstGeom>
            <a:gradFill rotWithShape="1">
              <a:gsLst>
                <a:gs pos="0">
                  <a:schemeClr val="accent2">
                    <a:gamma/>
                    <a:tint val="28627"/>
                    <a:invGamma/>
                  </a:schemeClr>
                </a:gs>
                <a:gs pos="100000">
                  <a:schemeClr val="accent2"/>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endParaRPr lang="zh-CN" altLang="en-US"/>
            </a:p>
          </p:txBody>
        </p:sp>
        <p:sp>
          <p:nvSpPr>
            <p:cNvPr id="44" name="Oval 9"/>
            <p:cNvSpPr>
              <a:spLocks noChangeArrowheads="1"/>
            </p:cNvSpPr>
            <p:nvPr/>
          </p:nvSpPr>
          <p:spPr bwMode="gray">
            <a:xfrm>
              <a:off x="2949" y="2230"/>
              <a:ext cx="218" cy="218"/>
            </a:xfrm>
            <a:prstGeom prst="ellipse">
              <a:avLst/>
            </a:prstGeom>
            <a:ln/>
            <a:extLst/>
          </p:spPr>
          <p:style>
            <a:lnRef idx="1">
              <a:schemeClr val="accent6"/>
            </a:lnRef>
            <a:fillRef idx="3">
              <a:schemeClr val="accent6"/>
            </a:fillRef>
            <a:effectRef idx="2">
              <a:schemeClr val="accent6"/>
            </a:effectRef>
            <a:fontRef idx="minor">
              <a:schemeClr val="lt1"/>
            </a:fontRef>
          </p:style>
          <p:txBody>
            <a:bodyPr wrap="none" anchor="ctr"/>
            <a:lstStyle/>
            <a:p>
              <a:endParaRPr lang="zh-CN" altLang="en-US"/>
            </a:p>
          </p:txBody>
        </p:sp>
      </p:grpSp>
      <p:sp>
        <p:nvSpPr>
          <p:cNvPr id="45" name="Rectangle 13"/>
          <p:cNvSpPr>
            <a:spLocks noChangeArrowheads="1"/>
          </p:cNvSpPr>
          <p:nvPr/>
        </p:nvSpPr>
        <p:spPr bwMode="auto">
          <a:xfrm>
            <a:off x="6522346" y="1409282"/>
            <a:ext cx="206017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rgbClr val="FF0066"/>
              </a:buClr>
              <a:buSzPct val="75000"/>
              <a:buFont typeface="Arial" charset="0"/>
              <a:buNone/>
            </a:pPr>
            <a:r>
              <a:rPr lang="zh-CN" altLang="en-US" sz="1600" b="1" dirty="0">
                <a:latin typeface="微软雅黑" panose="020B0503020204020204" pitchFamily="34" charset="-122"/>
                <a:ea typeface="微软雅黑" panose="020B0503020204020204" pitchFamily="34" charset="-122"/>
              </a:rPr>
              <a:t>网民规模突破</a:t>
            </a:r>
            <a:r>
              <a:rPr lang="en-US" altLang="zh-CN" sz="1600" b="1" dirty="0">
                <a:latin typeface="微软雅黑" panose="020B0503020204020204" pitchFamily="34" charset="-122"/>
                <a:ea typeface="微软雅黑" panose="020B0503020204020204" pitchFamily="34" charset="-122"/>
              </a:rPr>
              <a:t>6.18</a:t>
            </a:r>
            <a:r>
              <a:rPr lang="zh-CN" altLang="en-US" sz="1600" b="1" dirty="0">
                <a:latin typeface="微软雅黑" panose="020B0503020204020204" pitchFamily="34" charset="-122"/>
                <a:ea typeface="微软雅黑" panose="020B0503020204020204" pitchFamily="34" charset="-122"/>
              </a:rPr>
              <a:t>亿</a:t>
            </a:r>
            <a:endParaRPr lang="en-US" altLang="zh-CN" sz="1600" b="1" dirty="0">
              <a:latin typeface="微软雅黑" panose="020B0503020204020204" pitchFamily="34" charset="-122"/>
              <a:ea typeface="微软雅黑" panose="020B0503020204020204" pitchFamily="34" charset="-122"/>
            </a:endParaRPr>
          </a:p>
        </p:txBody>
      </p:sp>
      <p:sp>
        <p:nvSpPr>
          <p:cNvPr id="46" name="Rectangle 14"/>
          <p:cNvSpPr>
            <a:spLocks noChangeArrowheads="1"/>
          </p:cNvSpPr>
          <p:nvPr/>
        </p:nvSpPr>
        <p:spPr bwMode="auto">
          <a:xfrm>
            <a:off x="6522346" y="2368132"/>
            <a:ext cx="195277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rgbClr val="FF0066"/>
              </a:buClr>
              <a:buSzPct val="75000"/>
              <a:buFont typeface="Arial" charset="0"/>
              <a:buNone/>
            </a:pPr>
            <a:r>
              <a:rPr lang="zh-CN" altLang="en-US" sz="1600" b="1" dirty="0">
                <a:latin typeface="微软雅黑" panose="020B0503020204020204" pitchFamily="34" charset="-122"/>
                <a:ea typeface="微软雅黑" panose="020B0503020204020204" pitchFamily="34" charset="-122"/>
              </a:rPr>
              <a:t>手机网民规模达</a:t>
            </a:r>
            <a:r>
              <a:rPr lang="en-US" altLang="zh-CN" sz="1600" b="1" dirty="0">
                <a:latin typeface="微软雅黑" panose="020B0503020204020204" pitchFamily="34" charset="-122"/>
                <a:ea typeface="微软雅黑" panose="020B0503020204020204" pitchFamily="34" charset="-122"/>
              </a:rPr>
              <a:t>5</a:t>
            </a:r>
            <a:r>
              <a:rPr lang="zh-CN" altLang="en-US" sz="1600" b="1" dirty="0">
                <a:latin typeface="微软雅黑" panose="020B0503020204020204" pitchFamily="34" charset="-122"/>
                <a:ea typeface="微软雅黑" panose="020B0503020204020204" pitchFamily="34" charset="-122"/>
              </a:rPr>
              <a:t>亿</a:t>
            </a:r>
            <a:endParaRPr lang="en-US" altLang="zh-CN" sz="1600" b="1" dirty="0">
              <a:latin typeface="微软雅黑" panose="020B0503020204020204" pitchFamily="34" charset="-122"/>
              <a:ea typeface="微软雅黑" panose="020B0503020204020204" pitchFamily="34" charset="-122"/>
            </a:endParaRPr>
          </a:p>
        </p:txBody>
      </p:sp>
      <p:sp>
        <p:nvSpPr>
          <p:cNvPr id="47" name="Text Box 16"/>
          <p:cNvSpPr txBox="1">
            <a:spLocks noChangeArrowheads="1"/>
          </p:cNvSpPr>
          <p:nvPr/>
        </p:nvSpPr>
        <p:spPr bwMode="gray">
          <a:xfrm>
            <a:off x="6522346" y="1735720"/>
            <a:ext cx="50671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zh-CN" sz="1200" dirty="0">
                <a:latin typeface="微软雅黑" panose="020B0503020204020204" pitchFamily="34" charset="-122"/>
                <a:ea typeface="微软雅黑" panose="020B0503020204020204" pitchFamily="34" charset="-122"/>
              </a:rPr>
              <a:t>2014</a:t>
            </a:r>
            <a:r>
              <a:rPr lang="zh-CN" altLang="zh-CN"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1</a:t>
            </a:r>
            <a:r>
              <a:rPr lang="zh-CN" altLang="zh-CN"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16</a:t>
            </a:r>
            <a:r>
              <a:rPr lang="zh-CN" altLang="zh-CN" sz="1200" dirty="0">
                <a:latin typeface="微软雅黑" panose="020B0503020204020204" pitchFamily="34" charset="-122"/>
                <a:ea typeface="微软雅黑" panose="020B0503020204020204" pitchFamily="34" charset="-122"/>
              </a:rPr>
              <a:t>日，中国互联网络信息中心（</a:t>
            </a:r>
            <a:r>
              <a:rPr lang="en-US" altLang="zh-CN" sz="1200" dirty="0">
                <a:latin typeface="微软雅黑" panose="020B0503020204020204" pitchFamily="34" charset="-122"/>
                <a:ea typeface="微软雅黑" panose="020B0503020204020204" pitchFamily="34" charset="-122"/>
              </a:rPr>
              <a:t>CNNIC</a:t>
            </a:r>
            <a:r>
              <a:rPr lang="zh-CN" altLang="zh-CN" sz="1200" dirty="0">
                <a:latin typeface="微软雅黑" panose="020B0503020204020204" pitchFamily="34" charset="-122"/>
                <a:ea typeface="微软雅黑" panose="020B0503020204020204" pitchFamily="34" charset="-122"/>
              </a:rPr>
              <a:t>）发布的第</a:t>
            </a:r>
            <a:r>
              <a:rPr lang="en-US" altLang="zh-CN" sz="1200" dirty="0">
                <a:latin typeface="微软雅黑" panose="020B0503020204020204" pitchFamily="34" charset="-122"/>
                <a:ea typeface="微软雅黑" panose="020B0503020204020204" pitchFamily="34" charset="-122"/>
              </a:rPr>
              <a:t>33</a:t>
            </a:r>
            <a:r>
              <a:rPr lang="zh-CN" altLang="zh-CN" sz="1200" dirty="0">
                <a:latin typeface="微软雅黑" panose="020B0503020204020204" pitchFamily="34" charset="-122"/>
                <a:ea typeface="微软雅黑" panose="020B0503020204020204" pitchFamily="34" charset="-122"/>
              </a:rPr>
              <a:t>次《中国互联网络发展状况统计报告》</a:t>
            </a:r>
            <a:r>
              <a:rPr lang="en-US" altLang="zh-CN" sz="1200" baseline="30000" dirty="0">
                <a:latin typeface="微软雅黑" panose="020B0503020204020204" pitchFamily="34" charset="-122"/>
                <a:ea typeface="微软雅黑" panose="020B0503020204020204" pitchFamily="34" charset="-122"/>
              </a:rPr>
              <a:t>[9]</a:t>
            </a:r>
            <a:r>
              <a:rPr lang="zh-CN" altLang="zh-CN" sz="1200" dirty="0">
                <a:latin typeface="微软雅黑" panose="020B0503020204020204" pitchFamily="34" charset="-122"/>
                <a:ea typeface="微软雅黑" panose="020B0503020204020204" pitchFamily="34" charset="-122"/>
              </a:rPr>
              <a:t>中显示，截至</a:t>
            </a:r>
            <a:r>
              <a:rPr lang="en-US" altLang="zh-CN" sz="1200" dirty="0">
                <a:latin typeface="微软雅黑" panose="020B0503020204020204" pitchFamily="34" charset="-122"/>
                <a:ea typeface="微软雅黑" panose="020B0503020204020204" pitchFamily="34" charset="-122"/>
              </a:rPr>
              <a:t>2013</a:t>
            </a:r>
            <a:r>
              <a:rPr lang="zh-CN" altLang="zh-CN"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12</a:t>
            </a:r>
            <a:r>
              <a:rPr lang="zh-CN" altLang="zh-CN" sz="1200" dirty="0">
                <a:latin typeface="微软雅黑" panose="020B0503020204020204" pitchFamily="34" charset="-122"/>
                <a:ea typeface="微软雅黑" panose="020B0503020204020204" pitchFamily="34" charset="-122"/>
              </a:rPr>
              <a:t>月，中国网民规模达</a:t>
            </a:r>
            <a:r>
              <a:rPr lang="en-US" altLang="zh-CN" sz="1200" dirty="0">
                <a:latin typeface="微软雅黑" panose="020B0503020204020204" pitchFamily="34" charset="-122"/>
                <a:ea typeface="微软雅黑" panose="020B0503020204020204" pitchFamily="34" charset="-122"/>
              </a:rPr>
              <a:t>6.18</a:t>
            </a:r>
            <a:r>
              <a:rPr lang="zh-CN" altLang="zh-CN" sz="1200" dirty="0">
                <a:latin typeface="微软雅黑" panose="020B0503020204020204" pitchFamily="34" charset="-122"/>
                <a:ea typeface="微软雅黑" panose="020B0503020204020204" pitchFamily="34" charset="-122"/>
              </a:rPr>
              <a:t>亿。</a:t>
            </a:r>
            <a:endParaRPr lang="en-US" altLang="zh-CN" sz="1200" dirty="0">
              <a:latin typeface="微软雅黑" panose="020B0503020204020204" pitchFamily="34" charset="-122"/>
              <a:ea typeface="微软雅黑" panose="020B0503020204020204" pitchFamily="34" charset="-122"/>
            </a:endParaRPr>
          </a:p>
        </p:txBody>
      </p:sp>
      <p:sp>
        <p:nvSpPr>
          <p:cNvPr id="48" name="Text Box 16"/>
          <p:cNvSpPr txBox="1">
            <a:spLocks noChangeArrowheads="1"/>
          </p:cNvSpPr>
          <p:nvPr/>
        </p:nvSpPr>
        <p:spPr bwMode="gray">
          <a:xfrm>
            <a:off x="6522346" y="2741109"/>
            <a:ext cx="50671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zh-CN" sz="1200" dirty="0">
                <a:latin typeface="微软雅黑" panose="020B0503020204020204" pitchFamily="34" charset="-122"/>
                <a:ea typeface="微软雅黑" panose="020B0503020204020204" pitchFamily="34" charset="-122"/>
              </a:rPr>
              <a:t>其中，手机网民规模达</a:t>
            </a:r>
            <a:r>
              <a:rPr lang="en-US" altLang="zh-CN" sz="1200" dirty="0">
                <a:latin typeface="微软雅黑" panose="020B0503020204020204" pitchFamily="34" charset="-122"/>
                <a:ea typeface="微软雅黑" panose="020B0503020204020204" pitchFamily="34" charset="-122"/>
              </a:rPr>
              <a:t>5</a:t>
            </a:r>
            <a:r>
              <a:rPr lang="zh-CN" altLang="zh-CN" sz="1200" dirty="0">
                <a:latin typeface="微软雅黑" panose="020B0503020204020204" pitchFamily="34" charset="-122"/>
                <a:ea typeface="微软雅黑" panose="020B0503020204020204" pitchFamily="34" charset="-122"/>
              </a:rPr>
              <a:t>亿，继续保持稳定增长。手机网民规模的持续增长促进了手机端各类应用的发展，成为</a:t>
            </a:r>
            <a:r>
              <a:rPr lang="en-US" altLang="zh-CN" sz="1200" dirty="0">
                <a:latin typeface="微软雅黑" panose="020B0503020204020204" pitchFamily="34" charset="-122"/>
                <a:ea typeface="微软雅黑" panose="020B0503020204020204" pitchFamily="34" charset="-122"/>
              </a:rPr>
              <a:t>2013</a:t>
            </a:r>
            <a:r>
              <a:rPr lang="zh-CN" altLang="zh-CN" sz="1200" dirty="0">
                <a:latin typeface="微软雅黑" panose="020B0503020204020204" pitchFamily="34" charset="-122"/>
                <a:ea typeface="微软雅黑" panose="020B0503020204020204" pitchFamily="34" charset="-122"/>
              </a:rPr>
              <a:t>年中国互联网发展的一大亮点。</a:t>
            </a:r>
            <a:endParaRPr lang="en-US" altLang="zh-CN" sz="1200"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822960" y="1040746"/>
            <a:ext cx="5345193" cy="2765034"/>
            <a:chOff x="822960" y="1040746"/>
            <a:chExt cx="5345193" cy="2765034"/>
          </a:xfrm>
        </p:grpSpPr>
        <p:grpSp>
          <p:nvGrpSpPr>
            <p:cNvPr id="5" name="组合 4"/>
            <p:cNvGrpSpPr/>
            <p:nvPr/>
          </p:nvGrpSpPr>
          <p:grpSpPr>
            <a:xfrm>
              <a:off x="822960" y="1221874"/>
              <a:ext cx="5345193" cy="2583906"/>
              <a:chOff x="822960" y="1221874"/>
              <a:chExt cx="5345193" cy="2583906"/>
            </a:xfrm>
          </p:grpSpPr>
          <p:graphicFrame>
            <p:nvGraphicFramePr>
              <p:cNvPr id="24" name="图表 23" title="中国手机网民规模及占比情况"/>
              <p:cNvGraphicFramePr/>
              <p:nvPr>
                <p:extLst>
                  <p:ext uri="{D42A27DB-BD31-4B8C-83A1-F6EECF244321}">
                    <p14:modId xmlns:p14="http://schemas.microsoft.com/office/powerpoint/2010/main" val="433421117"/>
                  </p:ext>
                </p:extLst>
              </p:nvPr>
            </p:nvGraphicFramePr>
            <p:xfrm>
              <a:off x="822960" y="1221874"/>
              <a:ext cx="5345193" cy="2583906"/>
            </p:xfrm>
            <a:graphic>
              <a:graphicData uri="http://schemas.openxmlformats.org/drawingml/2006/chart">
                <c:chart xmlns:c="http://schemas.openxmlformats.org/drawingml/2006/chart" xmlns:r="http://schemas.openxmlformats.org/officeDocument/2006/relationships" r:id="rId4"/>
              </a:graphicData>
            </a:graphic>
          </p:graphicFrame>
          <p:sp>
            <p:nvSpPr>
              <p:cNvPr id="26" name="矩形 25"/>
              <p:cNvSpPr/>
              <p:nvPr/>
            </p:nvSpPr>
            <p:spPr>
              <a:xfrm>
                <a:off x="1391994" y="1457628"/>
                <a:ext cx="453970" cy="253916"/>
              </a:xfrm>
              <a:prstGeom prst="rect">
                <a:avLst/>
              </a:prstGeom>
            </p:spPr>
            <p:txBody>
              <a:bodyPr wrap="none">
                <a:spAutoFit/>
              </a:bodyPr>
              <a:lstStyle/>
              <a:p>
                <a:r>
                  <a:rPr lang="zh-CN" altLang="en-US" sz="1050" b="1" dirty="0">
                    <a:latin typeface="微软雅黑"/>
                    <a:ea typeface="微软雅黑"/>
                    <a:cs typeface="微软雅黑"/>
                  </a:rPr>
                  <a:t>万人</a:t>
                </a:r>
              </a:p>
            </p:txBody>
          </p:sp>
          <p:sp>
            <p:nvSpPr>
              <p:cNvPr id="36" name="TextBox 9"/>
              <p:cNvSpPr txBox="1"/>
              <p:nvPr/>
            </p:nvSpPr>
            <p:spPr>
              <a:xfrm>
                <a:off x="4808441" y="1458828"/>
                <a:ext cx="825867" cy="246221"/>
              </a:xfrm>
              <a:prstGeom prst="rect">
                <a:avLst/>
              </a:prstGeom>
              <a:noFill/>
            </p:spPr>
            <p:txBody>
              <a:bodyPr wrap="none" rtlCol="0">
                <a:spAutoFit/>
              </a:bodyPr>
              <a:lstStyle/>
              <a:p>
                <a:r>
                  <a:rPr lang="zh-CN" altLang="en-US" sz="1000" b="1" dirty="0">
                    <a:latin typeface="微软雅黑"/>
                    <a:ea typeface="微软雅黑"/>
                    <a:cs typeface="微软雅黑"/>
                  </a:rPr>
                  <a:t>环比增长率</a:t>
                </a:r>
              </a:p>
            </p:txBody>
          </p:sp>
        </p:grpSp>
        <p:sp>
          <p:nvSpPr>
            <p:cNvPr id="25" name="矩形 24"/>
            <p:cNvSpPr/>
            <p:nvPr/>
          </p:nvSpPr>
          <p:spPr>
            <a:xfrm>
              <a:off x="2086324" y="1040746"/>
              <a:ext cx="2852063" cy="338554"/>
            </a:xfrm>
            <a:prstGeom prst="rect">
              <a:avLst/>
            </a:prstGeom>
            <a:solidFill>
              <a:srgbClr val="071F65"/>
            </a:solidFill>
          </p:spPr>
          <p:txBody>
            <a:bodyPr wrap="none">
              <a:spAutoFit/>
            </a:bodyPr>
            <a:lstStyle/>
            <a:p>
              <a:r>
                <a:rPr lang="zh-CN" altLang="en-US" sz="1600" b="1" dirty="0">
                  <a:solidFill>
                    <a:schemeClr val="bg1"/>
                  </a:solidFill>
                  <a:latin typeface="微软雅黑"/>
                  <a:ea typeface="微软雅黑"/>
                  <a:cs typeface="微软雅黑"/>
                </a:rPr>
                <a:t>中国手机网民规模及占比情况</a:t>
              </a:r>
            </a:p>
          </p:txBody>
        </p:sp>
      </p:grpSp>
    </p:spTree>
    <p:extLst>
      <p:ext uri="{BB962C8B-B14F-4D97-AF65-F5344CB8AC3E}">
        <p14:creationId xmlns:p14="http://schemas.microsoft.com/office/powerpoint/2010/main" val="283503786"/>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ppt_w</p:attrName>
                                        </p:attrNameLst>
                                      </p:cBhvr>
                                      <p:tavLst>
                                        <p:tav tm="0">
                                          <p:val>
                                            <p:fltVal val="0"/>
                                          </p:val>
                                        </p:tav>
                                        <p:tav tm="100000">
                                          <p:val>
                                            <p:strVal val="#ppt_w"/>
                                          </p:val>
                                        </p:tav>
                                      </p:tavLst>
                                    </p:anim>
                                    <p:anim calcmode="lin" valueType="num">
                                      <p:cBhvr>
                                        <p:cTn id="16" dur="500" fill="hold"/>
                                        <p:tgtEl>
                                          <p:spTgt spid="39"/>
                                        </p:tgtEl>
                                        <p:attrNameLst>
                                          <p:attrName>ppt_h</p:attrName>
                                        </p:attrNameLst>
                                      </p:cBhvr>
                                      <p:tavLst>
                                        <p:tav tm="0">
                                          <p:val>
                                            <p:fltVal val="0"/>
                                          </p:val>
                                        </p:tav>
                                        <p:tav tm="100000">
                                          <p:val>
                                            <p:strVal val="#ppt_h"/>
                                          </p:val>
                                        </p:tav>
                                      </p:tavLst>
                                    </p:anim>
                                    <p:animEffect transition="in" filter="fade">
                                      <p:cBhvr>
                                        <p:cTn id="17" dur="500"/>
                                        <p:tgtEl>
                                          <p:spTgt spid="39"/>
                                        </p:tgtEl>
                                      </p:cBhvr>
                                    </p:animEffect>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randombar(horizontal)">
                                      <p:cBhvr>
                                        <p:cTn id="21" dur="500"/>
                                        <p:tgtEl>
                                          <p:spTgt spid="4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left)">
                                      <p:cBhvr>
                                        <p:cTn id="25" dur="500"/>
                                        <p:tgtEl>
                                          <p:spTgt spid="47"/>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cTn>
                              </p:par>
                            </p:childTnLst>
                          </p:cTn>
                        </p:par>
                        <p:par>
                          <p:cTn id="32" fill="hold">
                            <p:stCondLst>
                              <p:cond delay="3000"/>
                            </p:stCondLst>
                            <p:childTnLst>
                              <p:par>
                                <p:cTn id="33" presetID="14" presetClass="entr" presetSubtype="1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randombar(horizontal)">
                                      <p:cBhvr>
                                        <p:cTn id="35" dur="500"/>
                                        <p:tgtEl>
                                          <p:spTgt spid="46"/>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left)">
                                      <p:cBhvr>
                                        <p:cTn id="39" dur="500"/>
                                        <p:tgtEl>
                                          <p:spTgt spid="48"/>
                                        </p:tgtEl>
                                      </p:cBhvr>
                                    </p:animEffect>
                                  </p:childTnLst>
                                </p:cTn>
                              </p:par>
                            </p:childTnLst>
                          </p:cTn>
                        </p:par>
                        <p:par>
                          <p:cTn id="40" fill="hold">
                            <p:stCondLst>
                              <p:cond delay="4000"/>
                            </p:stCondLst>
                            <p:childTnLst>
                              <p:par>
                                <p:cTn id="41" presetID="14" presetClass="entr" presetSubtype="1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randombar(horizontal)">
                                      <p:cBhvr>
                                        <p:cTn id="43" dur="500"/>
                                        <p:tgtEl>
                                          <p:spTgt spid="11"/>
                                        </p:tgtEl>
                                      </p:cBhvr>
                                    </p:animEffect>
                                  </p:childTnLst>
                                </p:cTn>
                              </p:par>
                            </p:childTnLst>
                          </p:cTn>
                        </p:par>
                        <p:par>
                          <p:cTn id="44" fill="hold">
                            <p:stCondLst>
                              <p:cond delay="4500"/>
                            </p:stCondLst>
                            <p:childTnLst>
                              <p:par>
                                <p:cTn id="45" presetID="22" presetClass="entr" presetSubtype="1"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childTnLst>
                          </p:cTn>
                        </p:par>
                        <p:par>
                          <p:cTn id="48" fill="hold">
                            <p:stCondLst>
                              <p:cond delay="5000"/>
                            </p:stCondLst>
                            <p:childTnLst>
                              <p:par>
                                <p:cTn id="49" presetID="53" presetClass="entr" presetSubtype="16"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fltVal val="0"/>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animEffect transition="in" filter="fade">
                                      <p:cBhvr>
                                        <p:cTn id="53" dur="500"/>
                                        <p:tgtEl>
                                          <p:spTgt spid="28"/>
                                        </p:tgtEl>
                                      </p:cBhvr>
                                    </p:animEffect>
                                  </p:childTnLst>
                                </p:cTn>
                              </p:par>
                            </p:childTnLst>
                          </p:cTn>
                        </p:par>
                        <p:par>
                          <p:cTn id="54" fill="hold">
                            <p:stCondLst>
                              <p:cond delay="5500"/>
                            </p:stCondLst>
                            <p:childTnLst>
                              <p:par>
                                <p:cTn id="55" presetID="14" presetClass="entr" presetSubtype="1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randombar(horizontal)">
                                      <p:cBhvr>
                                        <p:cTn id="57" dur="500"/>
                                        <p:tgtEl>
                                          <p:spTgt spid="34"/>
                                        </p:tgtEl>
                                      </p:cBhvr>
                                    </p:animEffect>
                                  </p:childTnLst>
                                </p:cTn>
                              </p:par>
                            </p:childTnLst>
                          </p:cTn>
                        </p:par>
                        <p:par>
                          <p:cTn id="58" fill="hold">
                            <p:stCondLst>
                              <p:cond delay="6000"/>
                            </p:stCondLst>
                            <p:childTnLst>
                              <p:par>
                                <p:cTn id="59" presetID="53" presetClass="entr" presetSubtype="16" fill="hold" nodeType="after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500" fill="hold"/>
                                        <p:tgtEl>
                                          <p:spTgt spid="31"/>
                                        </p:tgtEl>
                                        <p:attrNameLst>
                                          <p:attrName>ppt_w</p:attrName>
                                        </p:attrNameLst>
                                      </p:cBhvr>
                                      <p:tavLst>
                                        <p:tav tm="0">
                                          <p:val>
                                            <p:fltVal val="0"/>
                                          </p:val>
                                        </p:tav>
                                        <p:tav tm="100000">
                                          <p:val>
                                            <p:strVal val="#ppt_w"/>
                                          </p:val>
                                        </p:tav>
                                      </p:tavLst>
                                    </p:anim>
                                    <p:anim calcmode="lin" valueType="num">
                                      <p:cBhvr>
                                        <p:cTn id="62" dur="500" fill="hold"/>
                                        <p:tgtEl>
                                          <p:spTgt spid="31"/>
                                        </p:tgtEl>
                                        <p:attrNameLst>
                                          <p:attrName>ppt_h</p:attrName>
                                        </p:attrNameLst>
                                      </p:cBhvr>
                                      <p:tavLst>
                                        <p:tav tm="0">
                                          <p:val>
                                            <p:fltVal val="0"/>
                                          </p:val>
                                        </p:tav>
                                        <p:tav tm="100000">
                                          <p:val>
                                            <p:strVal val="#ppt_h"/>
                                          </p:val>
                                        </p:tav>
                                      </p:tavLst>
                                    </p:anim>
                                    <p:animEffect transition="in" filter="fade">
                                      <p:cBhvr>
                                        <p:cTn id="63" dur="500"/>
                                        <p:tgtEl>
                                          <p:spTgt spid="31"/>
                                        </p:tgtEl>
                                      </p:cBhvr>
                                    </p:animEffect>
                                  </p:childTnLst>
                                </p:cTn>
                              </p:par>
                            </p:childTnLst>
                          </p:cTn>
                        </p:par>
                        <p:par>
                          <p:cTn id="64" fill="hold">
                            <p:stCondLst>
                              <p:cond delay="6500"/>
                            </p:stCondLst>
                            <p:childTnLst>
                              <p:par>
                                <p:cTn id="65" presetID="14" presetClass="entr" presetSubtype="10"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randombar(horizontal)">
                                      <p:cBhvr>
                                        <p:cTn id="67" dur="500"/>
                                        <p:tgtEl>
                                          <p:spTgt spid="35"/>
                                        </p:tgtEl>
                                      </p:cBhvr>
                                    </p:animEffect>
                                  </p:childTnLst>
                                </p:cTn>
                              </p:par>
                            </p:childTnLst>
                          </p:cTn>
                        </p:par>
                        <p:par>
                          <p:cTn id="68" fill="hold">
                            <p:stCondLst>
                              <p:cond delay="7000"/>
                            </p:stCondLst>
                            <p:childTnLst>
                              <p:par>
                                <p:cTn id="69" presetID="22" presetClass="entr" presetSubtype="8" fill="hold" grpId="0" nodeType="after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p:bldP spid="35" grpId="0"/>
      <p:bldP spid="37" grpId="0"/>
      <p:bldP spid="38" grpId="0" animBg="1"/>
      <p:bldP spid="45" grpId="0"/>
      <p:bldP spid="46" grpId="0"/>
      <p:bldP spid="47"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8"/>
          <p:cNvSpPr>
            <a:spLocks noGrp="1"/>
          </p:cNvSpPr>
          <p:nvPr>
            <p:ph type="title"/>
          </p:nvPr>
        </p:nvSpPr>
        <p:spPr/>
        <p:txBody>
          <a:bodyPr/>
          <a:lstStyle/>
          <a:p>
            <a:r>
              <a:rPr lang="en-US" altLang="zh-CN" dirty="0">
                <a:solidFill>
                  <a:srgbClr val="071F65"/>
                </a:solidFill>
              </a:rPr>
              <a:t>1-2 </a:t>
            </a:r>
            <a:r>
              <a:rPr lang="zh-CN" altLang="en-US" dirty="0">
                <a:solidFill>
                  <a:srgbClr val="071F65"/>
                </a:solidFill>
              </a:rPr>
              <a:t>引出课题</a:t>
            </a:r>
          </a:p>
        </p:txBody>
      </p:sp>
      <p:sp>
        <p:nvSpPr>
          <p:cNvPr id="2" name="页脚占位符 1"/>
          <p:cNvSpPr>
            <a:spLocks noGrp="1"/>
          </p:cNvSpPr>
          <p:nvPr>
            <p:ph type="ftr" sz="quarter" idx="11"/>
          </p:nvPr>
        </p:nvSpPr>
        <p:spPr/>
        <p:txBody>
          <a:bodyPr/>
          <a:lstStyle/>
          <a:p>
            <a:r>
              <a:rPr lang="zh-CN" altLang="en-US" dirty="0" smtClean="0"/>
              <a:t>点击在这里输入您的大学的名称</a:t>
            </a:r>
            <a:endParaRPr lang="zh-CN" altLang="en-US" dirty="0"/>
          </a:p>
        </p:txBody>
      </p:sp>
      <p:sp>
        <p:nvSpPr>
          <p:cNvPr id="3" name="灯片编号占位符 2"/>
          <p:cNvSpPr>
            <a:spLocks noGrp="1"/>
          </p:cNvSpPr>
          <p:nvPr>
            <p:ph type="sldNum" sz="quarter" idx="12"/>
          </p:nvPr>
        </p:nvSpPr>
        <p:spPr/>
        <p:txBody>
          <a:bodyPr/>
          <a:lstStyle/>
          <a:p>
            <a:fld id="{23DA680B-B80A-2545-AB30-B9870FE9052E}" type="slidenum">
              <a:rPr lang="zh-CN" altLang="en-US" smtClean="0"/>
              <a:pPr/>
              <a:t>5</a:t>
            </a:fld>
            <a:endParaRPr lang="zh-CN" altLang="en-US"/>
          </a:p>
        </p:txBody>
      </p:sp>
      <p:sp>
        <p:nvSpPr>
          <p:cNvPr id="4" name="任意多边形 3"/>
          <p:cNvSpPr/>
          <p:nvPr/>
        </p:nvSpPr>
        <p:spPr>
          <a:xfrm>
            <a:off x="4366075" y="2397454"/>
            <a:ext cx="2688854" cy="2650299"/>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solidFill>
            <a:schemeClr val="tx1"/>
          </a:solidFill>
          <a:ln w="38100" cap="flat" cmpd="sng" algn="ctr">
            <a:noFill/>
            <a:prstDash val="solid"/>
          </a:ln>
          <a:effectLst>
            <a:outerShdw blurRad="50800" dist="38100" dir="10800000" algn="r" rotWithShape="0">
              <a:prstClr val="black">
                <a:alpha val="40000"/>
              </a:prstClr>
            </a:outerShdw>
          </a:effectLst>
          <a:scene3d>
            <a:camera prst="orthographicFront">
              <a:rot lat="0" lon="0" rev="0"/>
            </a:camera>
            <a:lightRig rig="glow" dir="t">
              <a:rot lat="0" lon="0" rev="4800000"/>
            </a:lightRig>
          </a:scene3d>
          <a:sp3d prstMaterial="matte">
            <a:bevelT w="127000" h="19050"/>
          </a:sp3d>
        </p:spPr>
        <p:txBody>
          <a:bodyPr spcFirstLastPara="0" vert="horz" wrap="square" lIns="501445" tIns="575655" rIns="501445" bIns="614746" numCol="1" spcCol="1270" anchor="ctr" anchorCtr="0">
            <a:noAutofit/>
          </a:bodyPr>
          <a:lstStyle/>
          <a:p>
            <a:pPr algn="ctr" defTabSz="1822450">
              <a:lnSpc>
                <a:spcPct val="90000"/>
              </a:lnSpc>
              <a:spcBef>
                <a:spcPct val="0"/>
              </a:spcBef>
              <a:spcAft>
                <a:spcPct val="35000"/>
              </a:spcAft>
            </a:pPr>
            <a:endParaRPr lang="en-US" sz="4100" dirty="0">
              <a:solidFill>
                <a:sysClr val="window" lastClr="FFFFFF"/>
              </a:solidFill>
              <a:latin typeface="Calibri"/>
            </a:endParaRPr>
          </a:p>
        </p:txBody>
      </p:sp>
      <p:sp>
        <p:nvSpPr>
          <p:cNvPr id="5" name="椭圆 4"/>
          <p:cNvSpPr/>
          <p:nvPr/>
        </p:nvSpPr>
        <p:spPr>
          <a:xfrm>
            <a:off x="4967423" y="2991033"/>
            <a:ext cx="1486158" cy="1463141"/>
          </a:xfrm>
          <a:prstGeom prst="ellipse">
            <a:avLst/>
          </a:prstGeom>
          <a:solidFill>
            <a:srgbClr val="FAFAFA"/>
          </a:solidFill>
          <a:ln w="120650" cap="flat" cmpd="sng" algn="ctr">
            <a:solidFill>
              <a:schemeClr val="tx1">
                <a:lumMod val="60000"/>
                <a:lumOff val="40000"/>
              </a:scheme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zh-CN" altLang="en-US" sz="1600" b="1" kern="0" dirty="0" smtClean="0">
                <a:ln w="18415" cmpd="sng">
                  <a:noFill/>
                  <a:prstDash val="solid"/>
                </a:ln>
                <a:solidFill>
                  <a:schemeClr val="tx1">
                    <a:lumMod val="50000"/>
                  </a:schemeClr>
                </a:solidFill>
                <a:latin typeface="Arial Rounded MT Bold" pitchFamily="34" charset="0"/>
                <a:ea typeface="微软雅黑" pitchFamily="34" charset="-122"/>
                <a:cs typeface="Times New Roman" pitchFamily="18" charset="0"/>
              </a:rPr>
              <a:t>移动互联网</a:t>
            </a:r>
            <a:endParaRPr lang="en-US" sz="1600" b="1" kern="0" dirty="0">
              <a:ln w="18415" cmpd="sng">
                <a:noFill/>
                <a:prstDash val="solid"/>
              </a:ln>
              <a:solidFill>
                <a:schemeClr val="tx1">
                  <a:lumMod val="50000"/>
                </a:schemeClr>
              </a:solidFill>
              <a:latin typeface="Arial Rounded MT Bold" pitchFamily="34" charset="0"/>
              <a:ea typeface="微软雅黑" pitchFamily="34" charset="-122"/>
              <a:cs typeface="Times New Roman" pitchFamily="18" charset="0"/>
            </a:endParaRPr>
          </a:p>
        </p:txBody>
      </p:sp>
      <p:sp>
        <p:nvSpPr>
          <p:cNvPr id="6" name="任意多边形 5"/>
          <p:cNvSpPr/>
          <p:nvPr/>
        </p:nvSpPr>
        <p:spPr>
          <a:xfrm rot="453073">
            <a:off x="3194380" y="4199265"/>
            <a:ext cx="1967391" cy="1936920"/>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solidFill>
            <a:schemeClr val="tx1"/>
          </a:solidFill>
          <a:ln w="38100" cap="flat" cmpd="sng" algn="ctr">
            <a:noFill/>
            <a:prstDash val="solid"/>
          </a:ln>
          <a:effectLst>
            <a:outerShdw blurRad="50800" dist="38100" dir="10800000" algn="r" rotWithShape="0">
              <a:prstClr val="black">
                <a:alpha val="40000"/>
              </a:prstClr>
            </a:outerShdw>
          </a:effectLst>
          <a:scene3d>
            <a:camera prst="orthographicFront">
              <a:rot lat="0" lon="0" rev="0"/>
            </a:camera>
            <a:lightRig rig="glow" dir="t">
              <a:rot lat="0" lon="0" rev="4800000"/>
            </a:lightRig>
          </a:scene3d>
          <a:sp3d prstMaterial="matte">
            <a:bevelT w="127000" h="19050"/>
          </a:sp3d>
        </p:spPr>
        <p:txBody>
          <a:bodyPr spcFirstLastPara="0" vert="horz" wrap="square" lIns="501445" tIns="575655" rIns="501445" bIns="614746" numCol="1" spcCol="1270" anchor="ctr" anchorCtr="0">
            <a:noAutofit/>
          </a:bodyPr>
          <a:lstStyle/>
          <a:p>
            <a:pPr algn="ctr" defTabSz="1822450">
              <a:lnSpc>
                <a:spcPct val="90000"/>
              </a:lnSpc>
              <a:spcBef>
                <a:spcPct val="0"/>
              </a:spcBef>
              <a:spcAft>
                <a:spcPct val="35000"/>
              </a:spcAft>
              <a:defRPr/>
            </a:pPr>
            <a:endParaRPr lang="en-US" sz="4100" dirty="0">
              <a:solidFill>
                <a:sysClr val="window" lastClr="FFFFFF"/>
              </a:solidFill>
              <a:latin typeface="Calibri"/>
            </a:endParaRPr>
          </a:p>
        </p:txBody>
      </p:sp>
      <p:sp>
        <p:nvSpPr>
          <p:cNvPr id="7" name="椭圆 6"/>
          <p:cNvSpPr/>
          <p:nvPr/>
        </p:nvSpPr>
        <p:spPr>
          <a:xfrm>
            <a:off x="3614156" y="4619007"/>
            <a:ext cx="1127837" cy="1110369"/>
          </a:xfrm>
          <a:prstGeom prst="ellipse">
            <a:avLst/>
          </a:prstGeom>
          <a:solidFill>
            <a:srgbClr val="FAFAFA"/>
          </a:solidFill>
          <a:ln w="101600" cap="flat" cmpd="sng" algn="ctr">
            <a:solidFill>
              <a:schemeClr val="tx1">
                <a:lumMod val="60000"/>
                <a:lumOff val="40000"/>
              </a:scheme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zh-CN" altLang="en-US" sz="2000" kern="0" dirty="0" smtClean="0">
                <a:ln w="18415" cmpd="sng">
                  <a:noFill/>
                  <a:prstDash val="solid"/>
                </a:ln>
                <a:solidFill>
                  <a:schemeClr val="tx1">
                    <a:lumMod val="50000"/>
                  </a:schemeClr>
                </a:solidFill>
                <a:latin typeface="Arial Rounded MT Bold" pitchFamily="34" charset="0"/>
                <a:ea typeface="微软雅黑" pitchFamily="34" charset="-122"/>
                <a:cs typeface="Times New Roman" pitchFamily="18" charset="0"/>
              </a:rPr>
              <a:t>游戏</a:t>
            </a:r>
            <a:endParaRPr lang="en-US" sz="2000" kern="0" dirty="0">
              <a:ln w="18415" cmpd="sng">
                <a:noFill/>
                <a:prstDash val="solid"/>
              </a:ln>
              <a:solidFill>
                <a:schemeClr val="tx1">
                  <a:lumMod val="50000"/>
                </a:schemeClr>
              </a:solidFill>
              <a:latin typeface="Arial Rounded MT Bold" pitchFamily="34" charset="0"/>
              <a:ea typeface="微软雅黑" pitchFamily="34" charset="-122"/>
              <a:cs typeface="Times New Roman" pitchFamily="18" charset="0"/>
            </a:endParaRPr>
          </a:p>
        </p:txBody>
      </p:sp>
      <p:sp>
        <p:nvSpPr>
          <p:cNvPr id="8" name="任意多边形 7"/>
          <p:cNvSpPr/>
          <p:nvPr/>
        </p:nvSpPr>
        <p:spPr>
          <a:xfrm rot="2431848">
            <a:off x="2805688" y="2446447"/>
            <a:ext cx="1745361" cy="1718330"/>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solidFill>
            <a:schemeClr val="tx1"/>
          </a:solidFill>
          <a:ln w="38100" cap="flat" cmpd="sng" algn="ctr">
            <a:noFill/>
            <a:prstDash val="solid"/>
          </a:ln>
          <a:effectLst>
            <a:outerShdw blurRad="50800" dist="38100" dir="10800000" algn="r" rotWithShape="0">
              <a:prstClr val="black">
                <a:alpha val="40000"/>
              </a:prstClr>
            </a:outerShdw>
          </a:effectLst>
          <a:scene3d>
            <a:camera prst="orthographicFront">
              <a:rot lat="0" lon="0" rev="0"/>
            </a:camera>
            <a:lightRig rig="glow" dir="t">
              <a:rot lat="0" lon="0" rev="4800000"/>
            </a:lightRig>
          </a:scene3d>
          <a:sp3d prstMaterial="matte">
            <a:bevelT w="127000" h="19050"/>
          </a:sp3d>
        </p:spPr>
        <p:txBody>
          <a:bodyPr spcFirstLastPara="0" vert="horz" wrap="square" lIns="501445" tIns="575655" rIns="501445" bIns="614746" numCol="1" spcCol="1270" anchor="ctr" anchorCtr="0">
            <a:noAutofit/>
          </a:bodyPr>
          <a:lstStyle/>
          <a:p>
            <a:pPr algn="ctr" defTabSz="1822450">
              <a:lnSpc>
                <a:spcPct val="90000"/>
              </a:lnSpc>
              <a:spcBef>
                <a:spcPct val="0"/>
              </a:spcBef>
              <a:spcAft>
                <a:spcPct val="35000"/>
              </a:spcAft>
            </a:pPr>
            <a:endParaRPr lang="en-US" sz="4100" dirty="0">
              <a:solidFill>
                <a:sysClr val="window" lastClr="FFFFFF"/>
              </a:solidFill>
              <a:latin typeface="Calibri"/>
            </a:endParaRPr>
          </a:p>
        </p:txBody>
      </p:sp>
      <p:sp>
        <p:nvSpPr>
          <p:cNvPr id="9" name="椭圆 8"/>
          <p:cNvSpPr/>
          <p:nvPr/>
        </p:nvSpPr>
        <p:spPr>
          <a:xfrm>
            <a:off x="3159834" y="2813082"/>
            <a:ext cx="1000556" cy="985059"/>
          </a:xfrm>
          <a:prstGeom prst="ellipse">
            <a:avLst/>
          </a:prstGeom>
          <a:solidFill>
            <a:srgbClr val="FAFAFA"/>
          </a:solidFill>
          <a:ln w="101600" cap="flat" cmpd="sng" algn="ctr">
            <a:solidFill>
              <a:schemeClr val="tx1">
                <a:lumMod val="60000"/>
                <a:lumOff val="40000"/>
              </a:scheme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zh-CN" altLang="en-US" kern="0" dirty="0" smtClean="0">
                <a:ln w="18415" cmpd="sng">
                  <a:noFill/>
                  <a:prstDash val="solid"/>
                </a:ln>
                <a:solidFill>
                  <a:schemeClr val="tx1">
                    <a:lumMod val="50000"/>
                  </a:schemeClr>
                </a:solidFill>
                <a:latin typeface="Arial Rounded MT Bold" pitchFamily="34" charset="0"/>
                <a:ea typeface="微软雅黑" pitchFamily="34" charset="-122"/>
                <a:cs typeface="Times New Roman" pitchFamily="18" charset="0"/>
              </a:rPr>
              <a:t>应用</a:t>
            </a:r>
            <a:endParaRPr lang="en-US" kern="0" dirty="0">
              <a:ln w="18415" cmpd="sng">
                <a:noFill/>
                <a:prstDash val="solid"/>
              </a:ln>
              <a:solidFill>
                <a:schemeClr val="tx1">
                  <a:lumMod val="50000"/>
                </a:schemeClr>
              </a:solidFill>
              <a:latin typeface="Arial Rounded MT Bold" pitchFamily="34" charset="0"/>
              <a:ea typeface="微软雅黑" pitchFamily="34" charset="-122"/>
              <a:cs typeface="Times New Roman" pitchFamily="18" charset="0"/>
            </a:endParaRPr>
          </a:p>
        </p:txBody>
      </p:sp>
      <p:sp>
        <p:nvSpPr>
          <p:cNvPr id="10" name="任意多边形 9"/>
          <p:cNvSpPr/>
          <p:nvPr/>
        </p:nvSpPr>
        <p:spPr>
          <a:xfrm rot="2431848">
            <a:off x="4102925" y="1271667"/>
            <a:ext cx="1483419" cy="1460444"/>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solidFill>
            <a:schemeClr val="tx1"/>
          </a:solidFill>
          <a:ln w="38100" cap="flat" cmpd="sng" algn="ctr">
            <a:noFill/>
            <a:prstDash val="solid"/>
          </a:ln>
          <a:effectLst>
            <a:outerShdw blurRad="50800" dist="38100" dir="10800000" algn="r" rotWithShape="0">
              <a:prstClr val="black">
                <a:alpha val="40000"/>
              </a:prstClr>
            </a:outerShdw>
          </a:effectLst>
          <a:scene3d>
            <a:camera prst="orthographicFront">
              <a:rot lat="0" lon="0" rev="0"/>
            </a:camera>
            <a:lightRig rig="glow" dir="t">
              <a:rot lat="0" lon="0" rev="4800000"/>
            </a:lightRig>
          </a:scene3d>
          <a:sp3d prstMaterial="matte">
            <a:bevelT w="127000" h="19050"/>
          </a:sp3d>
        </p:spPr>
        <p:txBody>
          <a:bodyPr spcFirstLastPara="0" vert="horz" wrap="square" lIns="501445" tIns="575655" rIns="501445" bIns="614746" numCol="1" spcCol="1270" anchor="ctr" anchorCtr="0">
            <a:noAutofit/>
          </a:bodyPr>
          <a:lstStyle/>
          <a:p>
            <a:pPr algn="ctr" defTabSz="1822450">
              <a:lnSpc>
                <a:spcPct val="90000"/>
              </a:lnSpc>
              <a:spcBef>
                <a:spcPct val="0"/>
              </a:spcBef>
              <a:spcAft>
                <a:spcPct val="35000"/>
              </a:spcAft>
            </a:pPr>
            <a:endParaRPr lang="en-US" sz="4100" dirty="0">
              <a:solidFill>
                <a:sysClr val="window" lastClr="FFFFFF"/>
              </a:solidFill>
              <a:latin typeface="Calibri"/>
            </a:endParaRPr>
          </a:p>
        </p:txBody>
      </p:sp>
      <p:sp>
        <p:nvSpPr>
          <p:cNvPr id="11" name="椭圆 10"/>
          <p:cNvSpPr/>
          <p:nvPr/>
        </p:nvSpPr>
        <p:spPr>
          <a:xfrm>
            <a:off x="4413033" y="1563471"/>
            <a:ext cx="850392" cy="837221"/>
          </a:xfrm>
          <a:prstGeom prst="ellipse">
            <a:avLst/>
          </a:prstGeom>
          <a:solidFill>
            <a:srgbClr val="FAFAFA"/>
          </a:solidFill>
          <a:ln w="101600" cap="flat" cmpd="sng" algn="ctr">
            <a:solidFill>
              <a:schemeClr val="tx1">
                <a:lumMod val="60000"/>
                <a:lumOff val="40000"/>
              </a:schemeClr>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defRPr/>
            </a:pPr>
            <a:r>
              <a:rPr lang="zh-CN" altLang="en-US" kern="0" dirty="0" smtClean="0">
                <a:ln w="18415" cmpd="sng">
                  <a:noFill/>
                  <a:prstDash val="solid"/>
                </a:ln>
                <a:solidFill>
                  <a:schemeClr val="tx1">
                    <a:lumMod val="50000"/>
                  </a:schemeClr>
                </a:solidFill>
                <a:latin typeface="Arial Rounded MT Bold" pitchFamily="34" charset="0"/>
                <a:ea typeface="微软雅黑" pitchFamily="34" charset="-122"/>
                <a:cs typeface="Times New Roman" pitchFamily="18" charset="0"/>
              </a:rPr>
              <a:t>信息</a:t>
            </a:r>
            <a:endParaRPr lang="en-US" altLang="zh-CN" kern="0" dirty="0">
              <a:ln w="18415" cmpd="sng">
                <a:noFill/>
                <a:prstDash val="solid"/>
              </a:ln>
              <a:solidFill>
                <a:schemeClr val="tx1">
                  <a:lumMod val="50000"/>
                </a:schemeClr>
              </a:solidFill>
              <a:latin typeface="Arial Rounded MT Bold" pitchFamily="34" charset="0"/>
              <a:ea typeface="微软雅黑" pitchFamily="34" charset="-122"/>
              <a:cs typeface="Times New Roman" pitchFamily="18" charset="0"/>
            </a:endParaRPr>
          </a:p>
        </p:txBody>
      </p:sp>
      <p:sp>
        <p:nvSpPr>
          <p:cNvPr id="16" name="环形箭头 15"/>
          <p:cNvSpPr/>
          <p:nvPr/>
        </p:nvSpPr>
        <p:spPr>
          <a:xfrm rot="5920462">
            <a:off x="5328861" y="2230348"/>
            <a:ext cx="2960915" cy="2960915"/>
          </a:xfrm>
          <a:prstGeom prst="circularArrow">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p:cNvSpPr txBox="1"/>
          <p:nvPr/>
        </p:nvSpPr>
        <p:spPr>
          <a:xfrm>
            <a:off x="5563085" y="5361266"/>
            <a:ext cx="1684581" cy="584775"/>
          </a:xfrm>
          <a:prstGeom prst="rect">
            <a:avLst/>
          </a:prstGeom>
          <a:noFill/>
        </p:spPr>
        <p:txBody>
          <a:bodyPr wrap="square" rtlCol="0">
            <a:spAutoFit/>
          </a:bodyPr>
          <a:lstStyle/>
          <a:p>
            <a:r>
              <a:rPr lang="zh-CN" altLang="en-US" sz="1600" dirty="0"/>
              <a:t>移动</a:t>
            </a:r>
            <a:r>
              <a:rPr lang="zh-CN" altLang="en-US" sz="1600" dirty="0" smtClean="0"/>
              <a:t>互联网驱动手游爆炸式发展</a:t>
            </a:r>
            <a:endParaRPr lang="zh-CN" altLang="en-US" sz="1600" dirty="0"/>
          </a:p>
        </p:txBody>
      </p:sp>
      <p:sp>
        <p:nvSpPr>
          <p:cNvPr id="18" name="右箭头 17"/>
          <p:cNvSpPr/>
          <p:nvPr/>
        </p:nvSpPr>
        <p:spPr>
          <a:xfrm>
            <a:off x="7312528" y="5489147"/>
            <a:ext cx="435429" cy="32901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0" name="文本框 19"/>
          <p:cNvSpPr txBox="1"/>
          <p:nvPr/>
        </p:nvSpPr>
        <p:spPr>
          <a:xfrm>
            <a:off x="7802413" y="5352821"/>
            <a:ext cx="1818311" cy="584775"/>
          </a:xfrm>
          <a:prstGeom prst="rect">
            <a:avLst/>
          </a:prstGeom>
          <a:noFill/>
        </p:spPr>
        <p:txBody>
          <a:bodyPr wrap="square" rtlCol="0">
            <a:spAutoFit/>
          </a:bodyPr>
          <a:lstStyle/>
          <a:p>
            <a:r>
              <a:rPr lang="zh-CN" altLang="en-US" sz="1600" dirty="0" smtClean="0"/>
              <a:t>新兴行业需要适应于发展的商业模式</a:t>
            </a:r>
            <a:endParaRPr lang="zh-CN" altLang="en-US" sz="1600" dirty="0"/>
          </a:p>
        </p:txBody>
      </p:sp>
    </p:spTree>
    <p:extLst>
      <p:ext uri="{BB962C8B-B14F-4D97-AF65-F5344CB8AC3E}">
        <p14:creationId xmlns:p14="http://schemas.microsoft.com/office/powerpoint/2010/main" val="1633498457"/>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par>
                          <p:cTn id="29" fill="hold">
                            <p:stCondLst>
                              <p:cond delay="1500"/>
                            </p:stCondLst>
                            <p:childTnLst>
                              <p:par>
                                <p:cTn id="30" presetID="14" presetClass="entr" presetSubtype="1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par>
                          <p:cTn id="33" fill="hold">
                            <p:stCondLst>
                              <p:cond delay="2000"/>
                            </p:stCondLst>
                            <p:childTnLst>
                              <p:par>
                                <p:cTn id="34" presetID="14" presetClass="entr" presetSubtype="1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par>
                          <p:cTn id="37" fill="hold">
                            <p:stCondLst>
                              <p:cond delay="2500"/>
                            </p:stCondLst>
                            <p:childTnLst>
                              <p:par>
                                <p:cTn id="38" presetID="8" presetClass="emph" presetSubtype="0" repeatCount="indefinite" fill="hold" grpId="1" nodeType="afterEffect">
                                  <p:stCondLst>
                                    <p:cond delay="0"/>
                                  </p:stCondLst>
                                  <p:childTnLst>
                                    <p:animRot by="-21600000">
                                      <p:cBhvr>
                                        <p:cTn id="39" dur="3000" fill="hold"/>
                                        <p:tgtEl>
                                          <p:spTgt spid="8"/>
                                        </p:tgtEl>
                                        <p:attrNameLst>
                                          <p:attrName>r</p:attrName>
                                        </p:attrNameLst>
                                      </p:cBhvr>
                                    </p:animRot>
                                  </p:childTnLst>
                                </p:cTn>
                              </p:par>
                              <p:par>
                                <p:cTn id="40" presetID="8" presetClass="emph" presetSubtype="0" repeatCount="indefinite" fill="hold" grpId="1" nodeType="withEffect">
                                  <p:stCondLst>
                                    <p:cond delay="0"/>
                                  </p:stCondLst>
                                  <p:childTnLst>
                                    <p:animRot by="-21600000">
                                      <p:cBhvr>
                                        <p:cTn id="41" dur="3000" fill="hold"/>
                                        <p:tgtEl>
                                          <p:spTgt spid="10"/>
                                        </p:tgtEl>
                                        <p:attrNameLst>
                                          <p:attrName>r</p:attrName>
                                        </p:attrNameLst>
                                      </p:cBhvr>
                                    </p:animRot>
                                  </p:childTnLst>
                                </p:cTn>
                              </p:par>
                              <p:par>
                                <p:cTn id="42" presetID="8" presetClass="emph" presetSubtype="0" repeatCount="indefinite" fill="hold" grpId="1" nodeType="withEffect">
                                  <p:stCondLst>
                                    <p:cond delay="0"/>
                                  </p:stCondLst>
                                  <p:childTnLst>
                                    <p:animRot by="-21600000">
                                      <p:cBhvr>
                                        <p:cTn id="43" dur="3000" fill="hold"/>
                                        <p:tgtEl>
                                          <p:spTgt spid="6"/>
                                        </p:tgtEl>
                                        <p:attrNameLst>
                                          <p:attrName>r</p:attrName>
                                        </p:attrNameLst>
                                      </p:cBhvr>
                                    </p:animRot>
                                  </p:childTnLst>
                                </p:cTn>
                              </p:par>
                              <p:par>
                                <p:cTn id="44" presetID="8" presetClass="emph" presetSubtype="0" repeatCount="indefinite" fill="hold" grpId="1" nodeType="withEffect">
                                  <p:stCondLst>
                                    <p:cond delay="0"/>
                                  </p:stCondLst>
                                  <p:childTnLst>
                                    <p:animRot by="21600000">
                                      <p:cBhvr>
                                        <p:cTn id="45" dur="3000" fill="hold"/>
                                        <p:tgtEl>
                                          <p:spTgt spid="4"/>
                                        </p:tgtEl>
                                        <p:attrNameLst>
                                          <p:attrName>r</p:attrName>
                                        </p:attrNameLst>
                                      </p:cBhvr>
                                    </p:animRot>
                                  </p:childTnLst>
                                </p:cTn>
                              </p:par>
                            </p:childTnLst>
                          </p:cTn>
                        </p:par>
                        <p:par>
                          <p:cTn id="46" fill="hold">
                            <p:stCondLst>
                              <p:cond delay="5500"/>
                            </p:stCondLst>
                            <p:childTnLst>
                              <p:par>
                                <p:cTn id="47" presetID="22" presetClass="entr" presetSubtype="1"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500"/>
                                        <p:tgtEl>
                                          <p:spTgt spid="16"/>
                                        </p:tgtEl>
                                      </p:cBhvr>
                                    </p:animEffect>
                                  </p:childTnLst>
                                </p:cTn>
                              </p:par>
                            </p:childTnLst>
                          </p:cTn>
                        </p:par>
                        <p:par>
                          <p:cTn id="50" fill="hold">
                            <p:stCondLst>
                              <p:cond delay="6000"/>
                            </p:stCondLst>
                            <p:childTnLst>
                              <p:par>
                                <p:cTn id="51" presetID="14" presetClass="entr" presetSubtype="1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par>
                          <p:cTn id="54" fill="hold">
                            <p:stCondLst>
                              <p:cond delay="6500"/>
                            </p:stCondLst>
                            <p:childTnLst>
                              <p:par>
                                <p:cTn id="55" presetID="22" presetClass="entr" presetSubtype="8"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par>
                          <p:cTn id="58" fill="hold">
                            <p:stCondLst>
                              <p:cond delay="7000"/>
                            </p:stCondLst>
                            <p:childTnLst>
                              <p:par>
                                <p:cTn id="59" presetID="14" presetClass="entr" presetSubtype="10"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7" grpId="0" animBg="1"/>
      <p:bldP spid="8" grpId="0" animBg="1"/>
      <p:bldP spid="8" grpId="1" animBg="1"/>
      <p:bldP spid="9" grpId="0" animBg="1"/>
      <p:bldP spid="10" grpId="0" animBg="1"/>
      <p:bldP spid="10" grpId="1" animBg="1"/>
      <p:bldP spid="11" grpId="0" animBg="1"/>
      <p:bldP spid="16" grpId="0" animBg="1"/>
      <p:bldP spid="17" grpId="0"/>
      <p:bldP spid="18"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707026" y="2320834"/>
            <a:ext cx="2693003" cy="2547828"/>
            <a:chOff x="2707026" y="2320834"/>
            <a:chExt cx="2693003" cy="2547828"/>
          </a:xfrm>
        </p:grpSpPr>
        <p:sp>
          <p:nvSpPr>
            <p:cNvPr id="33" name="任意多边形 32"/>
            <p:cNvSpPr/>
            <p:nvPr/>
          </p:nvSpPr>
          <p:spPr>
            <a:xfrm>
              <a:off x="3245679" y="2336345"/>
              <a:ext cx="1454150" cy="666750"/>
            </a:xfrm>
            <a:custGeom>
              <a:avLst/>
              <a:gdLst>
                <a:gd name="connsiteX0" fmla="*/ 0 w 845820"/>
                <a:gd name="connsiteY0" fmla="*/ 0 h 388620"/>
                <a:gd name="connsiteX1" fmla="*/ 845820 w 845820"/>
                <a:gd name="connsiteY1" fmla="*/ 0 h 388620"/>
                <a:gd name="connsiteX2" fmla="*/ 0 w 845820"/>
                <a:gd name="connsiteY2" fmla="*/ 388620 h 388620"/>
              </a:gdLst>
              <a:ahLst/>
              <a:cxnLst>
                <a:cxn ang="0">
                  <a:pos x="connsiteX0" y="connsiteY0"/>
                </a:cxn>
                <a:cxn ang="0">
                  <a:pos x="connsiteX1" y="connsiteY1"/>
                </a:cxn>
                <a:cxn ang="0">
                  <a:pos x="connsiteX2" y="connsiteY2"/>
                </a:cxn>
              </a:cxnLst>
              <a:rect l="l" t="t" r="r" b="b"/>
              <a:pathLst>
                <a:path w="845820" h="388620">
                  <a:moveTo>
                    <a:pt x="0" y="0"/>
                  </a:moveTo>
                  <a:lnTo>
                    <a:pt x="845820" y="0"/>
                  </a:lnTo>
                  <a:lnTo>
                    <a:pt x="0" y="388620"/>
                  </a:lnTo>
                  <a:close/>
                </a:path>
              </a:pathLst>
            </a:cu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endParaRPr>
            </a:p>
          </p:txBody>
        </p:sp>
        <p:sp>
          <p:nvSpPr>
            <p:cNvPr id="34" name="任意多边形 33"/>
            <p:cNvSpPr/>
            <p:nvPr/>
          </p:nvSpPr>
          <p:spPr>
            <a:xfrm rot="3600000">
              <a:off x="4059273" y="2795927"/>
              <a:ext cx="1454150" cy="668337"/>
            </a:xfrm>
            <a:custGeom>
              <a:avLst/>
              <a:gdLst>
                <a:gd name="connsiteX0" fmla="*/ 0 w 845820"/>
                <a:gd name="connsiteY0" fmla="*/ 0 h 388620"/>
                <a:gd name="connsiteX1" fmla="*/ 845820 w 845820"/>
                <a:gd name="connsiteY1" fmla="*/ 0 h 388620"/>
                <a:gd name="connsiteX2" fmla="*/ 0 w 845820"/>
                <a:gd name="connsiteY2" fmla="*/ 388620 h 388620"/>
              </a:gdLst>
              <a:ahLst/>
              <a:cxnLst>
                <a:cxn ang="0">
                  <a:pos x="connsiteX0" y="connsiteY0"/>
                </a:cxn>
                <a:cxn ang="0">
                  <a:pos x="connsiteX1" y="connsiteY1"/>
                </a:cxn>
                <a:cxn ang="0">
                  <a:pos x="connsiteX2" y="connsiteY2"/>
                </a:cxn>
              </a:cxnLst>
              <a:rect l="l" t="t" r="r" b="b"/>
              <a:pathLst>
                <a:path w="845820" h="388620">
                  <a:moveTo>
                    <a:pt x="0" y="0"/>
                  </a:moveTo>
                  <a:lnTo>
                    <a:pt x="845820" y="0"/>
                  </a:lnTo>
                  <a:lnTo>
                    <a:pt x="0" y="388620"/>
                  </a:lnTo>
                  <a:close/>
                </a:path>
              </a:pathLst>
            </a:cu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endParaRPr>
            </a:p>
          </p:txBody>
        </p:sp>
        <p:sp>
          <p:nvSpPr>
            <p:cNvPr id="38" name="任意多边形 37"/>
            <p:cNvSpPr/>
            <p:nvPr/>
          </p:nvSpPr>
          <p:spPr>
            <a:xfrm rot="18000000">
              <a:off x="2443198" y="2795927"/>
              <a:ext cx="1454150" cy="668337"/>
            </a:xfrm>
            <a:custGeom>
              <a:avLst/>
              <a:gdLst>
                <a:gd name="connsiteX0" fmla="*/ 0 w 845820"/>
                <a:gd name="connsiteY0" fmla="*/ 0 h 388620"/>
                <a:gd name="connsiteX1" fmla="*/ 845820 w 845820"/>
                <a:gd name="connsiteY1" fmla="*/ 0 h 388620"/>
                <a:gd name="connsiteX2" fmla="*/ 0 w 845820"/>
                <a:gd name="connsiteY2" fmla="*/ 388620 h 388620"/>
              </a:gdLst>
              <a:ahLst/>
              <a:cxnLst>
                <a:cxn ang="0">
                  <a:pos x="connsiteX0" y="connsiteY0"/>
                </a:cxn>
                <a:cxn ang="0">
                  <a:pos x="connsiteX1" y="connsiteY1"/>
                </a:cxn>
                <a:cxn ang="0">
                  <a:pos x="connsiteX2" y="connsiteY2"/>
                </a:cxn>
              </a:cxnLst>
              <a:rect l="l" t="t" r="r" b="b"/>
              <a:pathLst>
                <a:path w="845820" h="388620">
                  <a:moveTo>
                    <a:pt x="0" y="0"/>
                  </a:moveTo>
                  <a:lnTo>
                    <a:pt x="845820" y="0"/>
                  </a:lnTo>
                  <a:lnTo>
                    <a:pt x="0" y="388620"/>
                  </a:lnTo>
                  <a:close/>
                </a:path>
              </a:pathLst>
            </a:cu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bg1"/>
                </a:solidFill>
              </a:endParaRPr>
            </a:p>
          </p:txBody>
        </p:sp>
        <p:sp>
          <p:nvSpPr>
            <p:cNvPr id="45" name="任意多边形 44"/>
            <p:cNvSpPr/>
            <p:nvPr/>
          </p:nvSpPr>
          <p:spPr>
            <a:xfrm rot="17928622">
              <a:off x="4065623" y="3732552"/>
              <a:ext cx="1468437" cy="666750"/>
            </a:xfrm>
            <a:custGeom>
              <a:avLst/>
              <a:gdLst>
                <a:gd name="connsiteX0" fmla="*/ 1467599 w 1467599"/>
                <a:gd name="connsiteY0" fmla="*/ 0 h 667930"/>
                <a:gd name="connsiteX1" fmla="*/ 1453729 w 1467599"/>
                <a:gd name="connsiteY1" fmla="*/ 667930 h 667930"/>
                <a:gd name="connsiteX2" fmla="*/ 0 w 1467599"/>
                <a:gd name="connsiteY2" fmla="*/ 637742 h 667930"/>
              </a:gdLst>
              <a:ahLst/>
              <a:cxnLst>
                <a:cxn ang="0">
                  <a:pos x="connsiteX0" y="connsiteY0"/>
                </a:cxn>
                <a:cxn ang="0">
                  <a:pos x="connsiteX1" y="connsiteY1"/>
                </a:cxn>
                <a:cxn ang="0">
                  <a:pos x="connsiteX2" y="connsiteY2"/>
                </a:cxn>
              </a:cxnLst>
              <a:rect l="l" t="t" r="r" b="b"/>
              <a:pathLst>
                <a:path w="1467599" h="667930">
                  <a:moveTo>
                    <a:pt x="1467599" y="0"/>
                  </a:moveTo>
                  <a:lnTo>
                    <a:pt x="1453729" y="667930"/>
                  </a:lnTo>
                  <a:lnTo>
                    <a:pt x="0" y="637742"/>
                  </a:lnTo>
                  <a:close/>
                </a:path>
              </a:pathLst>
            </a:cu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bg1"/>
                </a:solidFill>
              </a:endParaRPr>
            </a:p>
          </p:txBody>
        </p:sp>
        <p:sp>
          <p:nvSpPr>
            <p:cNvPr id="49" name="任意多边形 48"/>
            <p:cNvSpPr/>
            <p:nvPr/>
          </p:nvSpPr>
          <p:spPr>
            <a:xfrm>
              <a:off x="3255204" y="4184195"/>
              <a:ext cx="1454150" cy="668338"/>
            </a:xfrm>
            <a:custGeom>
              <a:avLst/>
              <a:gdLst>
                <a:gd name="connsiteX0" fmla="*/ 1454043 w 1454043"/>
                <a:gd name="connsiteY0" fmla="*/ 0 h 668074"/>
                <a:gd name="connsiteX1" fmla="*/ 1454043 w 1454043"/>
                <a:gd name="connsiteY1" fmla="*/ 668074 h 668074"/>
                <a:gd name="connsiteX2" fmla="*/ 0 w 1454043"/>
                <a:gd name="connsiteY2" fmla="*/ 668074 h 668074"/>
              </a:gdLst>
              <a:ahLst/>
              <a:cxnLst>
                <a:cxn ang="0">
                  <a:pos x="connsiteX0" y="connsiteY0"/>
                </a:cxn>
                <a:cxn ang="0">
                  <a:pos x="connsiteX1" y="connsiteY1"/>
                </a:cxn>
                <a:cxn ang="0">
                  <a:pos x="connsiteX2" y="connsiteY2"/>
                </a:cxn>
              </a:cxnLst>
              <a:rect l="l" t="t" r="r" b="b"/>
              <a:pathLst>
                <a:path w="1454043" h="668074">
                  <a:moveTo>
                    <a:pt x="1454043" y="0"/>
                  </a:moveTo>
                  <a:lnTo>
                    <a:pt x="1454043" y="668074"/>
                  </a:lnTo>
                  <a:lnTo>
                    <a:pt x="0" y="668074"/>
                  </a:lnTo>
                  <a:close/>
                </a:path>
              </a:pathLst>
            </a:cu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endParaRPr>
            </a:p>
          </p:txBody>
        </p:sp>
        <p:sp>
          <p:nvSpPr>
            <p:cNvPr id="53" name="任意多边形 52"/>
            <p:cNvSpPr/>
            <p:nvPr/>
          </p:nvSpPr>
          <p:spPr>
            <a:xfrm rot="3464586">
              <a:off x="2415416" y="3731758"/>
              <a:ext cx="1479550" cy="666750"/>
            </a:xfrm>
            <a:custGeom>
              <a:avLst/>
              <a:gdLst>
                <a:gd name="connsiteX0" fmla="*/ 0 w 1479224"/>
                <a:gd name="connsiteY0" fmla="*/ 610296 h 667556"/>
                <a:gd name="connsiteX1" fmla="*/ 1479224 w 1479224"/>
                <a:gd name="connsiteY1" fmla="*/ 0 h 667556"/>
                <a:gd name="connsiteX2" fmla="*/ 1452915 w 1479224"/>
                <a:gd name="connsiteY2" fmla="*/ 667556 h 667556"/>
              </a:gdLst>
              <a:ahLst/>
              <a:cxnLst>
                <a:cxn ang="0">
                  <a:pos x="connsiteX0" y="connsiteY0"/>
                </a:cxn>
                <a:cxn ang="0">
                  <a:pos x="connsiteX1" y="connsiteY1"/>
                </a:cxn>
                <a:cxn ang="0">
                  <a:pos x="connsiteX2" y="connsiteY2"/>
                </a:cxn>
              </a:cxnLst>
              <a:rect l="l" t="t" r="r" b="b"/>
              <a:pathLst>
                <a:path w="1479224" h="667556">
                  <a:moveTo>
                    <a:pt x="0" y="610296"/>
                  </a:moveTo>
                  <a:lnTo>
                    <a:pt x="1479224" y="0"/>
                  </a:lnTo>
                  <a:lnTo>
                    <a:pt x="1452915" y="667556"/>
                  </a:lnTo>
                  <a:close/>
                </a:path>
              </a:pathLst>
            </a:cu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bg1"/>
                </a:solidFill>
              </a:endParaRPr>
            </a:p>
          </p:txBody>
        </p:sp>
        <p:sp>
          <p:nvSpPr>
            <p:cNvPr id="3080" name="文本框 53"/>
            <p:cNvSpPr txBox="1">
              <a:spLocks noChangeArrowheads="1"/>
            </p:cNvSpPr>
            <p:nvPr/>
          </p:nvSpPr>
          <p:spPr bwMode="auto">
            <a:xfrm>
              <a:off x="3242807" y="2320834"/>
              <a:ext cx="438296" cy="37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1800" b="1" dirty="0">
                  <a:solidFill>
                    <a:schemeClr val="bg1"/>
                  </a:solidFill>
                  <a:latin typeface="+mj-lt"/>
                  <a:ea typeface="Verdana" panose="020B0604030504040204" pitchFamily="34" charset="0"/>
                  <a:cs typeface="Arial" panose="020B0604020202020204" pitchFamily="34" charset="0"/>
                </a:rPr>
                <a:t>01</a:t>
              </a:r>
              <a:endParaRPr lang="zh-CN" altLang="en-US" sz="1800" b="1" dirty="0">
                <a:solidFill>
                  <a:schemeClr val="bg1"/>
                </a:solidFill>
                <a:latin typeface="+mj-lt"/>
                <a:ea typeface="Verdana" panose="020B0604030504040204" pitchFamily="34" charset="0"/>
                <a:cs typeface="Arial" panose="020B0604020202020204" pitchFamily="34" charset="0"/>
              </a:endParaRPr>
            </a:p>
          </p:txBody>
        </p:sp>
        <p:sp>
          <p:nvSpPr>
            <p:cNvPr id="3081" name="文本框 54"/>
            <p:cNvSpPr txBox="1">
              <a:spLocks noChangeArrowheads="1"/>
            </p:cNvSpPr>
            <p:nvPr/>
          </p:nvSpPr>
          <p:spPr bwMode="auto">
            <a:xfrm rot="-1902825">
              <a:off x="4404823" y="2408316"/>
              <a:ext cx="438297" cy="37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1800" b="1">
                  <a:solidFill>
                    <a:schemeClr val="bg1"/>
                  </a:solidFill>
                  <a:latin typeface="+mj-lt"/>
                  <a:ea typeface="Verdana" panose="020B0604030504040204" pitchFamily="34" charset="0"/>
                  <a:cs typeface="Arial" panose="020B0604020202020204" pitchFamily="34" charset="0"/>
                </a:rPr>
                <a:t>02</a:t>
              </a:r>
              <a:endParaRPr lang="zh-CN" altLang="en-US" sz="1800" b="1">
                <a:solidFill>
                  <a:schemeClr val="bg1"/>
                </a:solidFill>
                <a:latin typeface="+mj-lt"/>
                <a:ea typeface="Verdana" panose="020B0604030504040204" pitchFamily="34" charset="0"/>
                <a:cs typeface="Arial" panose="020B0604020202020204" pitchFamily="34" charset="0"/>
              </a:endParaRPr>
            </a:p>
          </p:txBody>
        </p:sp>
        <p:sp>
          <p:nvSpPr>
            <p:cNvPr id="3082" name="文本框 55"/>
            <p:cNvSpPr txBox="1">
              <a:spLocks noChangeArrowheads="1"/>
            </p:cNvSpPr>
            <p:nvPr/>
          </p:nvSpPr>
          <p:spPr bwMode="auto">
            <a:xfrm rot="1834046">
              <a:off x="4961733" y="3469233"/>
              <a:ext cx="438296" cy="37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1800" b="1">
                  <a:solidFill>
                    <a:schemeClr val="bg1"/>
                  </a:solidFill>
                  <a:latin typeface="+mj-lt"/>
                  <a:ea typeface="Verdana" panose="020B0604030504040204" pitchFamily="34" charset="0"/>
                  <a:cs typeface="Arial" panose="020B0604020202020204" pitchFamily="34" charset="0"/>
                </a:rPr>
                <a:t>03</a:t>
              </a:r>
              <a:endParaRPr lang="zh-CN" altLang="en-US" sz="1800" b="1">
                <a:solidFill>
                  <a:schemeClr val="bg1"/>
                </a:solidFill>
                <a:latin typeface="+mj-lt"/>
                <a:ea typeface="Verdana" panose="020B0604030504040204" pitchFamily="34" charset="0"/>
                <a:cs typeface="Arial" panose="020B0604020202020204" pitchFamily="34" charset="0"/>
              </a:endParaRPr>
            </a:p>
          </p:txBody>
        </p:sp>
        <p:sp>
          <p:nvSpPr>
            <p:cNvPr id="3083" name="文本框 56"/>
            <p:cNvSpPr txBox="1">
              <a:spLocks noChangeArrowheads="1"/>
            </p:cNvSpPr>
            <p:nvPr/>
          </p:nvSpPr>
          <p:spPr bwMode="auto">
            <a:xfrm>
              <a:off x="4312452" y="4496250"/>
              <a:ext cx="438296" cy="37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1800" b="1" dirty="0">
                  <a:solidFill>
                    <a:schemeClr val="bg1"/>
                  </a:solidFill>
                  <a:latin typeface="+mj-lt"/>
                  <a:ea typeface="Verdana" panose="020B0604030504040204" pitchFamily="34" charset="0"/>
                  <a:cs typeface="Arial" panose="020B0604020202020204" pitchFamily="34" charset="0"/>
                </a:rPr>
                <a:t>04</a:t>
              </a:r>
              <a:endParaRPr lang="zh-CN" altLang="en-US" sz="1800" b="1" dirty="0">
                <a:solidFill>
                  <a:schemeClr val="bg1"/>
                </a:solidFill>
                <a:latin typeface="+mj-lt"/>
                <a:ea typeface="Verdana" panose="020B0604030504040204" pitchFamily="34" charset="0"/>
                <a:cs typeface="Arial" panose="020B0604020202020204" pitchFamily="34" charset="0"/>
              </a:endParaRPr>
            </a:p>
          </p:txBody>
        </p:sp>
        <p:sp>
          <p:nvSpPr>
            <p:cNvPr id="3084" name="文本框 57"/>
            <p:cNvSpPr txBox="1">
              <a:spLocks noChangeArrowheads="1"/>
            </p:cNvSpPr>
            <p:nvPr/>
          </p:nvSpPr>
          <p:spPr bwMode="auto">
            <a:xfrm rot="-1875197">
              <a:off x="3298568" y="4364700"/>
              <a:ext cx="438296" cy="37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1800" b="1">
                  <a:solidFill>
                    <a:schemeClr val="bg1"/>
                  </a:solidFill>
                  <a:latin typeface="+mj-lt"/>
                  <a:ea typeface="Verdana" panose="020B0604030504040204" pitchFamily="34" charset="0"/>
                  <a:cs typeface="Arial" panose="020B0604020202020204" pitchFamily="34" charset="0"/>
                </a:rPr>
                <a:t>05</a:t>
              </a:r>
              <a:endParaRPr lang="zh-CN" altLang="en-US" sz="1800" b="1">
                <a:solidFill>
                  <a:schemeClr val="bg1"/>
                </a:solidFill>
                <a:latin typeface="+mj-lt"/>
                <a:ea typeface="Verdana" panose="020B0604030504040204" pitchFamily="34" charset="0"/>
                <a:cs typeface="Arial" panose="020B0604020202020204" pitchFamily="34" charset="0"/>
              </a:endParaRPr>
            </a:p>
          </p:txBody>
        </p:sp>
        <p:sp>
          <p:nvSpPr>
            <p:cNvPr id="3085" name="文本框 58"/>
            <p:cNvSpPr txBox="1">
              <a:spLocks noChangeArrowheads="1"/>
            </p:cNvSpPr>
            <p:nvPr/>
          </p:nvSpPr>
          <p:spPr bwMode="auto">
            <a:xfrm rot="1643363">
              <a:off x="2707026" y="3484903"/>
              <a:ext cx="438296" cy="37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1800" b="1" dirty="0">
                  <a:solidFill>
                    <a:schemeClr val="bg1"/>
                  </a:solidFill>
                  <a:latin typeface="+mj-lt"/>
                  <a:ea typeface="Verdana" panose="020B0604030504040204" pitchFamily="34" charset="0"/>
                  <a:cs typeface="Arial" panose="020B0604020202020204" pitchFamily="34" charset="0"/>
                </a:rPr>
                <a:t>06</a:t>
              </a:r>
              <a:endParaRPr lang="zh-CN" altLang="en-US" sz="1800" b="1" dirty="0">
                <a:solidFill>
                  <a:schemeClr val="bg1"/>
                </a:solidFill>
                <a:latin typeface="+mj-lt"/>
                <a:ea typeface="Verdana" panose="020B0604030504040204" pitchFamily="34" charset="0"/>
                <a:cs typeface="Arial" panose="020B0604020202020204" pitchFamily="34" charset="0"/>
              </a:endParaRPr>
            </a:p>
          </p:txBody>
        </p:sp>
        <p:sp>
          <p:nvSpPr>
            <p:cNvPr id="3086" name="矩形 59"/>
            <p:cNvSpPr>
              <a:spLocks noChangeArrowheads="1"/>
            </p:cNvSpPr>
            <p:nvPr/>
          </p:nvSpPr>
          <p:spPr bwMode="auto">
            <a:xfrm>
              <a:off x="3272667" y="3154210"/>
              <a:ext cx="14192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buNone/>
              </a:pPr>
              <a:r>
                <a:rPr lang="zh-CN" altLang="en-US" sz="2000" b="1" dirty="0">
                  <a:solidFill>
                    <a:schemeClr val="tx1">
                      <a:lumMod val="50000"/>
                    </a:schemeClr>
                  </a:solidFill>
                  <a:latin typeface="+mj-ea"/>
                  <a:ea typeface="+mj-ea"/>
                  <a:cs typeface="微软雅黑"/>
                </a:rPr>
                <a:t>手机</a:t>
              </a:r>
              <a:r>
                <a:rPr lang="zh-CN" altLang="en-US" sz="2000" b="1" dirty="0" smtClean="0">
                  <a:solidFill>
                    <a:schemeClr val="tx1">
                      <a:lumMod val="50000"/>
                    </a:schemeClr>
                  </a:solidFill>
                  <a:latin typeface="+mj-ea"/>
                  <a:ea typeface="+mj-ea"/>
                  <a:cs typeface="微软雅黑"/>
                </a:rPr>
                <a:t>游戏发展</a:t>
              </a:r>
              <a:r>
                <a:rPr lang="zh-CN" altLang="en-US" sz="2000" b="1" dirty="0">
                  <a:solidFill>
                    <a:schemeClr val="tx1">
                      <a:lumMod val="50000"/>
                    </a:schemeClr>
                  </a:solidFill>
                  <a:latin typeface="+mj-ea"/>
                  <a:ea typeface="+mj-ea"/>
                  <a:cs typeface="微软雅黑"/>
                </a:rPr>
                <a:t>趋势</a:t>
              </a:r>
            </a:p>
          </p:txBody>
        </p:sp>
      </p:grpSp>
      <p:sp>
        <p:nvSpPr>
          <p:cNvPr id="61" name="矩形 60"/>
          <p:cNvSpPr/>
          <p:nvPr/>
        </p:nvSpPr>
        <p:spPr>
          <a:xfrm>
            <a:off x="3103507" y="1709184"/>
            <a:ext cx="1766301" cy="584775"/>
          </a:xfrm>
          <a:prstGeom prst="rect">
            <a:avLst/>
          </a:prstGeom>
        </p:spPr>
        <p:txBody>
          <a:bodyPr wrap="square">
            <a:spAutoFit/>
          </a:bodyPr>
          <a:lstStyle/>
          <a:p>
            <a:pPr lvl="0" algn="ctr"/>
            <a:r>
              <a:rPr lang="zh-CN" altLang="en-US" sz="1600" dirty="0">
                <a:solidFill>
                  <a:schemeClr val="tx2"/>
                </a:solidFill>
                <a:latin typeface="微软雅黑"/>
                <a:cs typeface="微软雅黑"/>
              </a:rPr>
              <a:t>强调社交网络化以提高用户粘性</a:t>
            </a:r>
            <a:endParaRPr lang="en-US" altLang="zh-CN" sz="1600" dirty="0">
              <a:solidFill>
                <a:schemeClr val="tx2"/>
              </a:solidFill>
              <a:latin typeface="微软雅黑"/>
              <a:cs typeface="微软雅黑"/>
            </a:endParaRPr>
          </a:p>
        </p:txBody>
      </p:sp>
      <p:sp>
        <p:nvSpPr>
          <p:cNvPr id="62" name="矩形 61"/>
          <p:cNvSpPr/>
          <p:nvPr/>
        </p:nvSpPr>
        <p:spPr>
          <a:xfrm>
            <a:off x="5432243" y="2474060"/>
            <a:ext cx="1623116" cy="830997"/>
          </a:xfrm>
          <a:prstGeom prst="rect">
            <a:avLst/>
          </a:prstGeom>
        </p:spPr>
        <p:txBody>
          <a:bodyPr wrap="square">
            <a:spAutoFit/>
          </a:bodyPr>
          <a:lstStyle/>
          <a:p>
            <a:pPr lvl="0"/>
            <a:r>
              <a:rPr lang="zh-CN" altLang="en-US" sz="1600" dirty="0">
                <a:solidFill>
                  <a:schemeClr val="tx2"/>
                </a:solidFill>
                <a:latin typeface="微软雅黑"/>
                <a:cs typeface="微软雅黑"/>
              </a:rPr>
              <a:t>增强娱乐休闲性，回归碎片化时间本质</a:t>
            </a:r>
            <a:endParaRPr lang="en-US" altLang="zh-CN" sz="1600" dirty="0">
              <a:solidFill>
                <a:schemeClr val="tx2"/>
              </a:solidFill>
              <a:latin typeface="微软雅黑"/>
              <a:cs typeface="微软雅黑"/>
            </a:endParaRPr>
          </a:p>
        </p:txBody>
      </p:sp>
      <p:sp>
        <p:nvSpPr>
          <p:cNvPr id="63" name="矩形 62"/>
          <p:cNvSpPr/>
          <p:nvPr/>
        </p:nvSpPr>
        <p:spPr>
          <a:xfrm>
            <a:off x="5439284" y="3987127"/>
            <a:ext cx="1788830" cy="830997"/>
          </a:xfrm>
          <a:prstGeom prst="rect">
            <a:avLst/>
          </a:prstGeom>
        </p:spPr>
        <p:txBody>
          <a:bodyPr wrap="square">
            <a:spAutoFit/>
          </a:bodyPr>
          <a:lstStyle/>
          <a:p>
            <a:pPr>
              <a:defRPr/>
            </a:pPr>
            <a:r>
              <a:rPr lang="zh-CN" altLang="en-US" sz="1600" dirty="0">
                <a:solidFill>
                  <a:schemeClr val="tx2"/>
                </a:solidFill>
                <a:latin typeface="微软雅黑"/>
                <a:cs typeface="微软雅黑"/>
              </a:rPr>
              <a:t>结合智能手机功能（摄影、</a:t>
            </a:r>
            <a:r>
              <a:rPr lang="en-US" altLang="zh-CN" sz="1600" dirty="0">
                <a:solidFill>
                  <a:schemeClr val="tx2"/>
                </a:solidFill>
                <a:latin typeface="微软雅黑"/>
                <a:cs typeface="微软雅黑"/>
              </a:rPr>
              <a:t>GPS</a:t>
            </a:r>
            <a:r>
              <a:rPr lang="zh-CN" altLang="en-US" sz="1600" dirty="0">
                <a:solidFill>
                  <a:schemeClr val="tx2"/>
                </a:solidFill>
                <a:latin typeface="微软雅黑"/>
                <a:cs typeface="微软雅黑"/>
              </a:rPr>
              <a:t>、重力感应等）</a:t>
            </a:r>
            <a:endParaRPr lang="zh-CN" altLang="en-US" sz="1600" dirty="0">
              <a:latin typeface="+mn-ea"/>
            </a:endParaRPr>
          </a:p>
        </p:txBody>
      </p:sp>
      <p:sp>
        <p:nvSpPr>
          <p:cNvPr id="64" name="矩形 63"/>
          <p:cNvSpPr/>
          <p:nvPr/>
        </p:nvSpPr>
        <p:spPr>
          <a:xfrm>
            <a:off x="3425860" y="4970735"/>
            <a:ext cx="1298461" cy="584775"/>
          </a:xfrm>
          <a:prstGeom prst="rect">
            <a:avLst/>
          </a:prstGeom>
        </p:spPr>
        <p:txBody>
          <a:bodyPr wrap="square">
            <a:spAutoFit/>
          </a:bodyPr>
          <a:lstStyle/>
          <a:p>
            <a:pPr lvl="0" algn="ctr"/>
            <a:r>
              <a:rPr lang="zh-CN" altLang="en-US" sz="1600" dirty="0">
                <a:solidFill>
                  <a:schemeClr val="tx2"/>
                </a:solidFill>
                <a:latin typeface="微软雅黑"/>
                <a:cs typeface="微软雅黑"/>
              </a:rPr>
              <a:t>微信等平台的强势崛起</a:t>
            </a:r>
            <a:endParaRPr lang="en-US" altLang="zh-CN" sz="1600" dirty="0">
              <a:solidFill>
                <a:schemeClr val="tx2"/>
              </a:solidFill>
              <a:latin typeface="微软雅黑"/>
              <a:cs typeface="微软雅黑"/>
            </a:endParaRPr>
          </a:p>
        </p:txBody>
      </p:sp>
      <p:sp>
        <p:nvSpPr>
          <p:cNvPr id="65" name="矩形 64"/>
          <p:cNvSpPr/>
          <p:nvPr/>
        </p:nvSpPr>
        <p:spPr>
          <a:xfrm>
            <a:off x="971696" y="2452839"/>
            <a:ext cx="1736329" cy="830997"/>
          </a:xfrm>
          <a:prstGeom prst="rect">
            <a:avLst/>
          </a:prstGeom>
        </p:spPr>
        <p:txBody>
          <a:bodyPr wrap="square">
            <a:spAutoFit/>
          </a:bodyPr>
          <a:lstStyle/>
          <a:p>
            <a:r>
              <a:rPr lang="zh-CN" altLang="en-US" sz="1600" dirty="0">
                <a:solidFill>
                  <a:schemeClr val="tx2"/>
                </a:solidFill>
                <a:latin typeface="微软雅黑"/>
                <a:cs typeface="微软雅黑"/>
              </a:rPr>
              <a:t>用户关注“游戏安全性”，包括收费、流量等</a:t>
            </a:r>
          </a:p>
        </p:txBody>
      </p:sp>
      <p:sp>
        <p:nvSpPr>
          <p:cNvPr id="66" name="矩形 65"/>
          <p:cNvSpPr/>
          <p:nvPr/>
        </p:nvSpPr>
        <p:spPr>
          <a:xfrm>
            <a:off x="1248913" y="4134483"/>
            <a:ext cx="1363600" cy="584775"/>
          </a:xfrm>
          <a:prstGeom prst="rect">
            <a:avLst/>
          </a:prstGeom>
        </p:spPr>
        <p:txBody>
          <a:bodyPr wrap="square">
            <a:spAutoFit/>
          </a:bodyPr>
          <a:lstStyle/>
          <a:p>
            <a:pPr lvl="0"/>
            <a:r>
              <a:rPr lang="zh-CN" altLang="en-US" sz="1600" dirty="0">
                <a:solidFill>
                  <a:schemeClr val="tx2"/>
                </a:solidFill>
                <a:latin typeface="微软雅黑"/>
                <a:cs typeface="微软雅黑"/>
              </a:rPr>
              <a:t>跨平台、云技术的应用</a:t>
            </a:r>
            <a:endParaRPr lang="en-US" altLang="zh-CN" sz="1600" dirty="0">
              <a:solidFill>
                <a:schemeClr val="tx2"/>
              </a:solidFill>
              <a:latin typeface="微软雅黑"/>
              <a:cs typeface="微软雅黑"/>
            </a:endParaRPr>
          </a:p>
        </p:txBody>
      </p:sp>
      <p:sp>
        <p:nvSpPr>
          <p:cNvPr id="3093" name="标题 4"/>
          <p:cNvSpPr>
            <a:spLocks noGrp="1"/>
          </p:cNvSpPr>
          <p:nvPr>
            <p:ph type="title"/>
          </p:nvPr>
        </p:nvSpPr>
        <p:spPr/>
        <p:txBody>
          <a:bodyPr/>
          <a:lstStyle/>
          <a:p>
            <a:r>
              <a:rPr lang="en-US" altLang="zh-CN" dirty="0" smtClean="0">
                <a:solidFill>
                  <a:srgbClr val="071F65"/>
                </a:solidFill>
              </a:rPr>
              <a:t>1-3 </a:t>
            </a:r>
            <a:r>
              <a:rPr lang="zh-CN" altLang="en-US" dirty="0" smtClean="0">
                <a:solidFill>
                  <a:srgbClr val="071F65"/>
                </a:solidFill>
              </a:rPr>
              <a:t>研究意义</a:t>
            </a:r>
          </a:p>
        </p:txBody>
      </p:sp>
      <p:sp>
        <p:nvSpPr>
          <p:cNvPr id="5" name="灯片编号占位符 4"/>
          <p:cNvSpPr>
            <a:spLocks noGrp="1"/>
          </p:cNvSpPr>
          <p:nvPr>
            <p:ph type="sldNum" sz="quarter" idx="12"/>
          </p:nvPr>
        </p:nvSpPr>
        <p:spPr/>
        <p:txBody>
          <a:bodyPr/>
          <a:lstStyle/>
          <a:p>
            <a:fld id="{23DA680B-B80A-2545-AB30-B9870FE9052E}" type="slidenum">
              <a:rPr lang="zh-CN" altLang="en-US" smtClean="0"/>
              <a:pPr/>
              <a:t>6</a:t>
            </a:fld>
            <a:endParaRPr lang="zh-CN" altLang="en-US"/>
          </a:p>
        </p:txBody>
      </p:sp>
      <p:sp>
        <p:nvSpPr>
          <p:cNvPr id="23" name="TextBox 5"/>
          <p:cNvSpPr txBox="1"/>
          <p:nvPr/>
        </p:nvSpPr>
        <p:spPr>
          <a:xfrm>
            <a:off x="8048695" y="1938165"/>
            <a:ext cx="3270359" cy="1569660"/>
          </a:xfrm>
          <a:prstGeom prst="rect">
            <a:avLst/>
          </a:prstGeom>
          <a:noFill/>
          <a:effectLst/>
        </p:spPr>
        <p:txBody>
          <a:bodyPr wrap="square" rtlCol="0">
            <a:spAutoFit/>
          </a:bodyPr>
          <a:lstStyle/>
          <a:p>
            <a:r>
              <a:rPr lang="zh-CN" altLang="en-US" sz="1600" dirty="0">
                <a:latin typeface="微软雅黑"/>
                <a:ea typeface="微软雅黑"/>
                <a:cs typeface="微软雅黑"/>
              </a:rPr>
              <a:t>艾媒咨询分析认为，目前手机游戏行业中，</a:t>
            </a:r>
            <a:r>
              <a:rPr lang="zh-CN" altLang="en-US" sz="1600" b="1" dirty="0">
                <a:solidFill>
                  <a:srgbClr val="071F65"/>
                </a:solidFill>
                <a:latin typeface="微软雅黑"/>
                <a:ea typeface="微软雅黑"/>
                <a:cs typeface="微软雅黑"/>
              </a:rPr>
              <a:t>成熟的用户付费环境尚未建立</a:t>
            </a:r>
            <a:r>
              <a:rPr lang="zh-CN" altLang="en-US" sz="1600" dirty="0">
                <a:latin typeface="微软雅黑"/>
                <a:ea typeface="微软雅黑"/>
                <a:cs typeface="微软雅黑"/>
              </a:rPr>
              <a:t>，手机游戏市场将会在</a:t>
            </a:r>
            <a:r>
              <a:rPr lang="en-US" altLang="zh-CN" sz="1600" dirty="0">
                <a:latin typeface="微软雅黑"/>
                <a:ea typeface="微软雅黑"/>
                <a:cs typeface="微软雅黑"/>
              </a:rPr>
              <a:t>4G</a:t>
            </a:r>
            <a:r>
              <a:rPr lang="zh-CN" altLang="en-US" sz="1600" dirty="0">
                <a:latin typeface="微软雅黑"/>
                <a:ea typeface="微软雅黑"/>
                <a:cs typeface="微软雅黑"/>
              </a:rPr>
              <a:t>推行、网络资费下调、</a:t>
            </a:r>
            <a:r>
              <a:rPr lang="en-US" altLang="zh-CN" sz="1600" dirty="0">
                <a:latin typeface="微软雅黑"/>
                <a:ea typeface="微软雅黑"/>
                <a:cs typeface="微软雅黑"/>
              </a:rPr>
              <a:t>Wifi</a:t>
            </a:r>
            <a:r>
              <a:rPr lang="zh-CN" altLang="en-US" sz="1600" dirty="0">
                <a:latin typeface="微软雅黑"/>
                <a:ea typeface="微软雅黑"/>
                <a:cs typeface="微软雅黑"/>
              </a:rPr>
              <a:t>覆盖增加等条件下获得更加广阔的市场机会。</a:t>
            </a:r>
          </a:p>
        </p:txBody>
      </p:sp>
      <p:sp>
        <p:nvSpPr>
          <p:cNvPr id="24" name="Line 3"/>
          <p:cNvSpPr>
            <a:spLocks noChangeShapeType="1"/>
          </p:cNvSpPr>
          <p:nvPr/>
        </p:nvSpPr>
        <p:spPr bwMode="black">
          <a:xfrm>
            <a:off x="7845649" y="1813344"/>
            <a:ext cx="0" cy="1574347"/>
          </a:xfrm>
          <a:prstGeom prst="line">
            <a:avLst/>
          </a:prstGeom>
          <a:noFill/>
          <a:ln w="28575">
            <a:solidFill>
              <a:schemeClr val="accent5">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25" name="Group 4"/>
          <p:cNvGrpSpPr>
            <a:grpSpLocks/>
          </p:cNvGrpSpPr>
          <p:nvPr/>
        </p:nvGrpSpPr>
        <p:grpSpPr bwMode="auto">
          <a:xfrm>
            <a:off x="7751988" y="2039809"/>
            <a:ext cx="168275" cy="168275"/>
            <a:chOff x="2928" y="2208"/>
            <a:chExt cx="262" cy="262"/>
          </a:xfrm>
        </p:grpSpPr>
        <p:sp>
          <p:nvSpPr>
            <p:cNvPr id="26" name="Oval 5"/>
            <p:cNvSpPr>
              <a:spLocks noChangeArrowheads="1"/>
            </p:cNvSpPr>
            <p:nvPr/>
          </p:nvSpPr>
          <p:spPr bwMode="gray">
            <a:xfrm>
              <a:off x="2928" y="2208"/>
              <a:ext cx="262" cy="262"/>
            </a:xfrm>
            <a:prstGeom prst="ellipse">
              <a:avLst/>
            </a:prstGeom>
            <a:gradFill rotWithShape="1">
              <a:gsLst>
                <a:gs pos="0">
                  <a:schemeClr val="accent2">
                    <a:gamma/>
                    <a:tint val="28627"/>
                    <a:invGamma/>
                  </a:schemeClr>
                </a:gs>
                <a:gs pos="100000">
                  <a:schemeClr val="accent2"/>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endParaRPr lang="zh-CN" altLang="en-US"/>
            </a:p>
          </p:txBody>
        </p:sp>
        <p:sp>
          <p:nvSpPr>
            <p:cNvPr id="27" name="Oval 6"/>
            <p:cNvSpPr>
              <a:spLocks noChangeArrowheads="1"/>
            </p:cNvSpPr>
            <p:nvPr/>
          </p:nvSpPr>
          <p:spPr bwMode="gray">
            <a:xfrm>
              <a:off x="2949" y="2230"/>
              <a:ext cx="218" cy="218"/>
            </a:xfrm>
            <a:prstGeom prst="ellipse">
              <a:avLst/>
            </a:prstGeom>
            <a:solidFill>
              <a:srgbClr val="071F65"/>
            </a:solidFill>
            <a:ln>
              <a:solidFill>
                <a:srgbClr val="071F65"/>
              </a:solidFill>
            </a:ln>
            <a:extLst/>
          </p:spPr>
          <p:style>
            <a:lnRef idx="1">
              <a:schemeClr val="accent6"/>
            </a:lnRef>
            <a:fillRef idx="3">
              <a:schemeClr val="accent6"/>
            </a:fillRef>
            <a:effectRef idx="2">
              <a:schemeClr val="accent6"/>
            </a:effectRef>
            <a:fontRef idx="minor">
              <a:schemeClr val="lt1"/>
            </a:fontRef>
          </p:style>
          <p:txBody>
            <a:bodyPr wrap="none" anchor="ctr"/>
            <a:lstStyle/>
            <a:p>
              <a:endParaRPr lang="zh-CN" altLang="en-US"/>
            </a:p>
          </p:txBody>
        </p:sp>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0506" y="3679371"/>
            <a:ext cx="3571494" cy="3178629"/>
          </a:xfrm>
          <a:prstGeom prst="rect">
            <a:avLst/>
          </a:prstGeom>
        </p:spPr>
      </p:pic>
      <p:sp>
        <p:nvSpPr>
          <p:cNvPr id="31" name="页脚占位符 1"/>
          <p:cNvSpPr>
            <a:spLocks noGrp="1"/>
          </p:cNvSpPr>
          <p:nvPr>
            <p:ph type="ftr" sz="quarter" idx="11"/>
          </p:nvPr>
        </p:nvSpPr>
        <p:spPr>
          <a:xfrm>
            <a:off x="4038600" y="6364444"/>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3886764919"/>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 calcmode="lin" valueType="num">
                                      <p:cBhvr>
                                        <p:cTn id="9" dur="1500" fill="hold"/>
                                        <p:tgtEl>
                                          <p:spTgt spid="2"/>
                                        </p:tgtEl>
                                        <p:attrNameLst>
                                          <p:attrName>style.rotation</p:attrName>
                                        </p:attrNameLst>
                                      </p:cBhvr>
                                      <p:tavLst>
                                        <p:tav tm="0">
                                          <p:val>
                                            <p:fltVal val="90"/>
                                          </p:val>
                                        </p:tav>
                                        <p:tav tm="100000">
                                          <p:val>
                                            <p:fltVal val="0"/>
                                          </p:val>
                                        </p:tav>
                                      </p:tavLst>
                                    </p:anim>
                                    <p:animEffect transition="in" filter="fade">
                                      <p:cBhvr>
                                        <p:cTn id="10" dur="1500"/>
                                        <p:tgtEl>
                                          <p:spTgt spid="2"/>
                                        </p:tgtEl>
                                      </p:cBhvr>
                                    </p:animEffect>
                                  </p:childTnLst>
                                </p:cTn>
                              </p:par>
                            </p:childTnLst>
                          </p:cTn>
                        </p:par>
                        <p:par>
                          <p:cTn id="11" fill="hold">
                            <p:stCondLst>
                              <p:cond delay="1500"/>
                            </p:stCondLst>
                            <p:childTnLst>
                              <p:par>
                                <p:cTn id="12" presetID="14" presetClass="entr" presetSubtype="10" fill="hold" grpId="0"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randombar(horizontal)">
                                      <p:cBhvr>
                                        <p:cTn id="14" dur="500"/>
                                        <p:tgtEl>
                                          <p:spTgt spid="61"/>
                                        </p:tgtEl>
                                      </p:cBhvr>
                                    </p:animEffect>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randombar(horizontal)">
                                      <p:cBhvr>
                                        <p:cTn id="18" dur="500"/>
                                        <p:tgtEl>
                                          <p:spTgt spid="62"/>
                                        </p:tgtEl>
                                      </p:cBhvr>
                                    </p:animEffect>
                                  </p:childTnLst>
                                </p:cTn>
                              </p:par>
                            </p:childTnLst>
                          </p:cTn>
                        </p:par>
                        <p:par>
                          <p:cTn id="19" fill="hold">
                            <p:stCondLst>
                              <p:cond delay="2500"/>
                            </p:stCondLst>
                            <p:childTnLst>
                              <p:par>
                                <p:cTn id="20" presetID="14" presetClass="entr" presetSubtype="10" fill="hold" grpId="0" nodeType="after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randombar(horizontal)">
                                      <p:cBhvr>
                                        <p:cTn id="22" dur="500"/>
                                        <p:tgtEl>
                                          <p:spTgt spid="63"/>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randombar(horizontal)">
                                      <p:cBhvr>
                                        <p:cTn id="26" dur="500"/>
                                        <p:tgtEl>
                                          <p:spTgt spid="64"/>
                                        </p:tgtEl>
                                      </p:cBhvr>
                                    </p:animEffect>
                                  </p:childTnLst>
                                </p:cTn>
                              </p:par>
                            </p:childTnLst>
                          </p:cTn>
                        </p:par>
                        <p:par>
                          <p:cTn id="27" fill="hold">
                            <p:stCondLst>
                              <p:cond delay="3500"/>
                            </p:stCondLst>
                            <p:childTnLst>
                              <p:par>
                                <p:cTn id="28" presetID="14" presetClass="entr" presetSubtype="10" fill="hold" grpId="0" nodeType="after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randombar(horizontal)">
                                      <p:cBhvr>
                                        <p:cTn id="30" dur="500"/>
                                        <p:tgtEl>
                                          <p:spTgt spid="66"/>
                                        </p:tgtEl>
                                      </p:cBhvr>
                                    </p:animEffect>
                                  </p:childTnLst>
                                </p:cTn>
                              </p:par>
                            </p:childTnLst>
                          </p:cTn>
                        </p:par>
                        <p:par>
                          <p:cTn id="31" fill="hold">
                            <p:stCondLst>
                              <p:cond delay="4000"/>
                            </p:stCondLst>
                            <p:childTnLst>
                              <p:par>
                                <p:cTn id="32" presetID="14" presetClass="entr" presetSubtype="10" fill="hold" grpId="0"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randombar(horizontal)">
                                      <p:cBhvr>
                                        <p:cTn id="34" dur="500"/>
                                        <p:tgtEl>
                                          <p:spTgt spid="65"/>
                                        </p:tgtEl>
                                      </p:cBhvr>
                                    </p:animEffect>
                                  </p:childTnLst>
                                </p:cTn>
                              </p:par>
                            </p:childTnLst>
                          </p:cTn>
                        </p:par>
                        <p:par>
                          <p:cTn id="35" fill="hold">
                            <p:stCondLst>
                              <p:cond delay="4500"/>
                            </p:stCondLst>
                            <p:childTnLst>
                              <p:par>
                                <p:cTn id="36" presetID="22" presetClass="entr" presetSubtype="1"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par>
                          <p:cTn id="39" fill="hold">
                            <p:stCondLst>
                              <p:cond delay="5000"/>
                            </p:stCondLst>
                            <p:childTnLst>
                              <p:par>
                                <p:cTn id="40" presetID="53" presetClass="entr" presetSubtype="16"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par>
                          <p:cTn id="45" fill="hold">
                            <p:stCondLst>
                              <p:cond delay="5500"/>
                            </p:stCondLst>
                            <p:childTnLst>
                              <p:par>
                                <p:cTn id="46" presetID="14" presetClass="entr" presetSubtype="1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childTnLst>
                          </p:cTn>
                        </p:par>
                        <p:par>
                          <p:cTn id="49" fill="hold">
                            <p:stCondLst>
                              <p:cond delay="6000"/>
                            </p:stCondLst>
                            <p:childTnLst>
                              <p:par>
                                <p:cTn id="50" presetID="22" presetClass="entr" presetSubtype="4"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down)">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p:bldP spid="66" grpId="0"/>
      <p:bldP spid="23"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29078" y="1779864"/>
            <a:ext cx="1261884" cy="523220"/>
          </a:xfrm>
          <a:prstGeom prst="rect">
            <a:avLst/>
          </a:prstGeom>
          <a:noFill/>
        </p:spPr>
        <p:txBody>
          <a:bodyPr wrap="none" rtlCol="0">
            <a:spAutoFit/>
          </a:bodyPr>
          <a:lstStyle/>
          <a:p>
            <a:r>
              <a:rPr lang="zh-CN" altLang="en-US" sz="2800" dirty="0" smtClean="0">
                <a:solidFill>
                  <a:srgbClr val="071F65"/>
                </a:solidFill>
                <a:latin typeface="+mj-ea"/>
                <a:ea typeface="+mj-ea"/>
              </a:rPr>
              <a:t>过渡页</a:t>
            </a:r>
            <a:endParaRPr lang="zh-CN" altLang="en-US" sz="2800" dirty="0">
              <a:solidFill>
                <a:srgbClr val="071F65"/>
              </a:solidFill>
              <a:latin typeface="+mj-ea"/>
              <a:ea typeface="+mj-ea"/>
            </a:endParaRPr>
          </a:p>
        </p:txBody>
      </p:sp>
      <p:sp>
        <p:nvSpPr>
          <p:cNvPr id="3" name="文本框 2"/>
          <p:cNvSpPr txBox="1"/>
          <p:nvPr/>
        </p:nvSpPr>
        <p:spPr>
          <a:xfrm>
            <a:off x="3729078" y="2556163"/>
            <a:ext cx="1146468" cy="1200329"/>
          </a:xfrm>
          <a:prstGeom prst="rect">
            <a:avLst/>
          </a:prstGeom>
          <a:noFill/>
        </p:spPr>
        <p:txBody>
          <a:bodyPr wrap="none" rtlCol="0">
            <a:spAutoFit/>
          </a:bodyPr>
          <a:lstStyle/>
          <a:p>
            <a:r>
              <a:rPr lang="en-US" altLang="zh-CN" b="1" dirty="0" smtClean="0">
                <a:solidFill>
                  <a:schemeClr val="bg1"/>
                </a:solidFill>
              </a:rPr>
              <a:t>Part</a:t>
            </a:r>
            <a:r>
              <a:rPr lang="en-US" altLang="zh-CN" sz="7200" b="1" dirty="0" smtClean="0">
                <a:solidFill>
                  <a:schemeClr val="bg1"/>
                </a:solidFill>
              </a:rPr>
              <a:t>2</a:t>
            </a:r>
            <a:endParaRPr lang="zh-CN" altLang="en-US" sz="7200" b="1" dirty="0">
              <a:solidFill>
                <a:schemeClr val="bg1"/>
              </a:solidFill>
            </a:endParaRPr>
          </a:p>
        </p:txBody>
      </p:sp>
      <p:sp>
        <p:nvSpPr>
          <p:cNvPr id="4" name="矩形 3"/>
          <p:cNvSpPr/>
          <p:nvPr/>
        </p:nvSpPr>
        <p:spPr>
          <a:xfrm>
            <a:off x="5590162" y="2694513"/>
            <a:ext cx="3195105" cy="830997"/>
          </a:xfrm>
          <a:prstGeom prst="rect">
            <a:avLst/>
          </a:prstGeom>
        </p:spPr>
        <p:txBody>
          <a:bodyPr wrap="none">
            <a:spAutoFit/>
          </a:bodyPr>
          <a:lstStyle/>
          <a:p>
            <a:r>
              <a:rPr lang="zh-CN" altLang="en-US" sz="4800" dirty="0" smtClean="0">
                <a:solidFill>
                  <a:schemeClr val="bg1"/>
                </a:solidFill>
                <a:latin typeface="+mj-ea"/>
              </a:rPr>
              <a:t>论 文 概 述</a:t>
            </a:r>
            <a:endParaRPr lang="zh-CN" altLang="en-US" sz="4800"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995" y="1779864"/>
            <a:ext cx="1747257" cy="1747257"/>
          </a:xfrm>
          <a:prstGeom prst="rect">
            <a:avLst/>
          </a:prstGeom>
        </p:spPr>
      </p:pic>
      <p:grpSp>
        <p:nvGrpSpPr>
          <p:cNvPr id="11" name="组合 10"/>
          <p:cNvGrpSpPr/>
          <p:nvPr/>
        </p:nvGrpSpPr>
        <p:grpSpPr>
          <a:xfrm>
            <a:off x="9140243" y="2433795"/>
            <a:ext cx="1505540" cy="1517825"/>
            <a:chOff x="9140243" y="2607999"/>
            <a:chExt cx="1505540" cy="1517825"/>
          </a:xfrm>
        </p:grpSpPr>
        <p:grpSp>
          <p:nvGrpSpPr>
            <p:cNvPr id="9" name="组合 8"/>
            <p:cNvGrpSpPr/>
            <p:nvPr/>
          </p:nvGrpSpPr>
          <p:grpSpPr>
            <a:xfrm>
              <a:off x="9140243" y="2607999"/>
              <a:ext cx="1505540" cy="1148493"/>
              <a:chOff x="9140243" y="2649839"/>
              <a:chExt cx="1505540" cy="1148493"/>
            </a:xfrm>
          </p:grpSpPr>
          <p:sp>
            <p:nvSpPr>
              <p:cNvPr id="6" name="矩形 5"/>
              <p:cNvSpPr/>
              <p:nvPr/>
            </p:nvSpPr>
            <p:spPr>
              <a:xfrm>
                <a:off x="9140243" y="2649839"/>
                <a:ext cx="1505540" cy="369332"/>
              </a:xfrm>
              <a:prstGeom prst="rect">
                <a:avLst/>
              </a:prstGeom>
            </p:spPr>
            <p:txBody>
              <a:bodyPr wrap="none">
                <a:spAutoFit/>
              </a:bodyPr>
              <a:lstStyle/>
              <a:p>
                <a:r>
                  <a:rPr kumimoji="1" lang="en-US" altLang="zh-CN" dirty="0">
                    <a:solidFill>
                      <a:schemeClr val="bg1"/>
                    </a:solidFill>
                  </a:rPr>
                  <a:t>2</a:t>
                </a:r>
                <a:r>
                  <a:rPr kumimoji="1" lang="en-US" altLang="zh-CN" dirty="0" smtClean="0">
                    <a:solidFill>
                      <a:schemeClr val="bg1"/>
                    </a:solidFill>
                  </a:rPr>
                  <a:t>-1 </a:t>
                </a:r>
                <a:r>
                  <a:rPr kumimoji="1" lang="zh-CN" altLang="en-US" dirty="0" smtClean="0">
                    <a:solidFill>
                      <a:schemeClr val="bg1"/>
                    </a:solidFill>
                  </a:rPr>
                  <a:t>逻辑结构</a:t>
                </a:r>
                <a:endParaRPr lang="zh-CN" altLang="en-US" dirty="0">
                  <a:solidFill>
                    <a:schemeClr val="bg1"/>
                  </a:solidFill>
                </a:endParaRPr>
              </a:p>
            </p:txBody>
          </p:sp>
          <p:sp>
            <p:nvSpPr>
              <p:cNvPr id="7" name="矩形 6"/>
              <p:cNvSpPr/>
              <p:nvPr/>
            </p:nvSpPr>
            <p:spPr>
              <a:xfrm>
                <a:off x="9140243" y="3037021"/>
                <a:ext cx="1505540" cy="369332"/>
              </a:xfrm>
              <a:prstGeom prst="rect">
                <a:avLst/>
              </a:prstGeom>
            </p:spPr>
            <p:txBody>
              <a:bodyPr wrap="none">
                <a:spAutoFit/>
              </a:bodyPr>
              <a:lstStyle/>
              <a:p>
                <a:r>
                  <a:rPr lang="en-US" altLang="zh-CN" dirty="0" smtClean="0">
                    <a:solidFill>
                      <a:schemeClr val="bg1"/>
                    </a:solidFill>
                  </a:rPr>
                  <a:t>2-2 </a:t>
                </a:r>
                <a:r>
                  <a:rPr lang="zh-CN" altLang="en-US" dirty="0" smtClean="0">
                    <a:solidFill>
                      <a:schemeClr val="bg1"/>
                    </a:solidFill>
                  </a:rPr>
                  <a:t>特色创新</a:t>
                </a:r>
                <a:endParaRPr lang="zh-CN" altLang="en-US" dirty="0">
                  <a:solidFill>
                    <a:schemeClr val="bg1"/>
                  </a:solidFill>
                </a:endParaRPr>
              </a:p>
            </p:txBody>
          </p:sp>
          <p:sp>
            <p:nvSpPr>
              <p:cNvPr id="8" name="矩形 7"/>
              <p:cNvSpPr/>
              <p:nvPr/>
            </p:nvSpPr>
            <p:spPr>
              <a:xfrm>
                <a:off x="9140243" y="3429000"/>
                <a:ext cx="1505540" cy="369332"/>
              </a:xfrm>
              <a:prstGeom prst="rect">
                <a:avLst/>
              </a:prstGeom>
            </p:spPr>
            <p:txBody>
              <a:bodyPr wrap="none">
                <a:spAutoFit/>
              </a:bodyPr>
              <a:lstStyle/>
              <a:p>
                <a:r>
                  <a:rPr kumimoji="1" lang="en-US" altLang="zh-CN" dirty="0" smtClean="0">
                    <a:solidFill>
                      <a:schemeClr val="bg1"/>
                    </a:solidFill>
                  </a:rPr>
                  <a:t>2-3 </a:t>
                </a:r>
                <a:r>
                  <a:rPr kumimoji="1" lang="zh-CN" altLang="en-US" dirty="0" smtClean="0">
                    <a:solidFill>
                      <a:schemeClr val="bg1"/>
                    </a:solidFill>
                  </a:rPr>
                  <a:t>研究理论</a:t>
                </a:r>
                <a:endParaRPr lang="zh-CN" altLang="en-US" dirty="0">
                  <a:solidFill>
                    <a:schemeClr val="bg1"/>
                  </a:solidFill>
                </a:endParaRPr>
              </a:p>
            </p:txBody>
          </p:sp>
        </p:grpSp>
        <p:sp>
          <p:nvSpPr>
            <p:cNvPr id="10" name="矩形 9"/>
            <p:cNvSpPr/>
            <p:nvPr/>
          </p:nvSpPr>
          <p:spPr>
            <a:xfrm>
              <a:off x="9140243" y="3756492"/>
              <a:ext cx="1505540" cy="369332"/>
            </a:xfrm>
            <a:prstGeom prst="rect">
              <a:avLst/>
            </a:prstGeom>
          </p:spPr>
          <p:txBody>
            <a:bodyPr wrap="none">
              <a:spAutoFit/>
            </a:bodyPr>
            <a:lstStyle/>
            <a:p>
              <a:r>
                <a:rPr kumimoji="1" lang="en-US" altLang="zh-CN" dirty="0" smtClean="0">
                  <a:solidFill>
                    <a:schemeClr val="bg1"/>
                  </a:solidFill>
                </a:rPr>
                <a:t>2-4 </a:t>
              </a:r>
              <a:r>
                <a:rPr kumimoji="1" lang="zh-CN" altLang="en-US" dirty="0" smtClean="0">
                  <a:solidFill>
                    <a:schemeClr val="bg1"/>
                  </a:solidFill>
                </a:rPr>
                <a:t>研究方法</a:t>
              </a:r>
              <a:endParaRPr lang="zh-CN" altLang="en-US" dirty="0">
                <a:solidFill>
                  <a:schemeClr val="bg1"/>
                </a:solidFill>
              </a:endParaRPr>
            </a:p>
          </p:txBody>
        </p:sp>
      </p:grpSp>
    </p:spTree>
    <p:extLst>
      <p:ext uri="{BB962C8B-B14F-4D97-AF65-F5344CB8AC3E}">
        <p14:creationId xmlns:p14="http://schemas.microsoft.com/office/powerpoint/2010/main" val="686508801"/>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2500"/>
                            </p:stCondLst>
                            <p:childTnLst>
                              <p:par>
                                <p:cTn id="24" presetID="2" presetClass="entr" presetSubtype="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solidFill>
                  <a:srgbClr val="071F65"/>
                </a:solidFill>
              </a:rPr>
              <a:t>2-1 </a:t>
            </a:r>
            <a:r>
              <a:rPr lang="zh-CN" altLang="en-US" smtClean="0">
                <a:solidFill>
                  <a:srgbClr val="071F65"/>
                </a:solidFill>
              </a:rPr>
              <a:t>逻辑结构</a:t>
            </a:r>
            <a:endParaRPr lang="zh-CN" altLang="en-US" dirty="0">
              <a:solidFill>
                <a:srgbClr val="071F65"/>
              </a:solidFill>
            </a:endParaRPr>
          </a:p>
        </p:txBody>
      </p:sp>
      <p:sp>
        <p:nvSpPr>
          <p:cNvPr id="4" name="幻灯片编号占位符 3"/>
          <p:cNvSpPr>
            <a:spLocks noGrp="1"/>
          </p:cNvSpPr>
          <p:nvPr>
            <p:ph type="sldNum" sz="quarter" idx="12"/>
          </p:nvPr>
        </p:nvSpPr>
        <p:spPr/>
        <p:txBody>
          <a:bodyPr/>
          <a:lstStyle/>
          <a:p>
            <a:fld id="{23DA680B-B80A-2545-AB30-B9870FE9052E}" type="slidenum">
              <a:rPr lang="zh-CN" altLang="en-US" smtClean="0"/>
              <a:pPr/>
              <a:t>8</a:t>
            </a:fld>
            <a:endParaRPr lang="zh-CN" altLang="en-US"/>
          </a:p>
        </p:txBody>
      </p:sp>
      <p:cxnSp>
        <p:nvCxnSpPr>
          <p:cNvPr id="15" name="直线连接符 55"/>
          <p:cNvCxnSpPr/>
          <p:nvPr/>
        </p:nvCxnSpPr>
        <p:spPr>
          <a:xfrm flipH="1">
            <a:off x="8430688" y="1388064"/>
            <a:ext cx="13850" cy="3909113"/>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 name="直线箭头连接符 57"/>
          <p:cNvCxnSpPr/>
          <p:nvPr/>
        </p:nvCxnSpPr>
        <p:spPr>
          <a:xfrm flipH="1">
            <a:off x="8548422" y="1575871"/>
            <a:ext cx="394746" cy="0"/>
          </a:xfrm>
          <a:prstGeom prst="straightConnector1">
            <a:avLst/>
          </a:prstGeom>
          <a:ln>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直线箭头连接符 59"/>
          <p:cNvCxnSpPr/>
          <p:nvPr/>
        </p:nvCxnSpPr>
        <p:spPr>
          <a:xfrm flipH="1">
            <a:off x="8548422" y="2575475"/>
            <a:ext cx="394746" cy="0"/>
          </a:xfrm>
          <a:prstGeom prst="straightConnector1">
            <a:avLst/>
          </a:prstGeom>
          <a:ln>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直线箭头连接符 60"/>
          <p:cNvCxnSpPr/>
          <p:nvPr/>
        </p:nvCxnSpPr>
        <p:spPr>
          <a:xfrm flipH="1">
            <a:off x="8548422" y="3596412"/>
            <a:ext cx="394746" cy="0"/>
          </a:xfrm>
          <a:prstGeom prst="straightConnector1">
            <a:avLst/>
          </a:prstGeom>
          <a:ln>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直线箭头连接符 61"/>
          <p:cNvCxnSpPr/>
          <p:nvPr/>
        </p:nvCxnSpPr>
        <p:spPr>
          <a:xfrm flipH="1">
            <a:off x="8548422" y="4623265"/>
            <a:ext cx="394746" cy="0"/>
          </a:xfrm>
          <a:prstGeom prst="straightConnector1">
            <a:avLst/>
          </a:prstGeom>
          <a:ln>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0" name="文本框 62"/>
          <p:cNvSpPr txBox="1"/>
          <p:nvPr/>
        </p:nvSpPr>
        <p:spPr>
          <a:xfrm>
            <a:off x="9015254" y="1411957"/>
            <a:ext cx="1005403" cy="338554"/>
          </a:xfrm>
          <a:prstGeom prst="rect">
            <a:avLst/>
          </a:prstGeom>
          <a:noFill/>
        </p:spPr>
        <p:txBody>
          <a:bodyPr wrap="none" rtlCol="0">
            <a:spAutoFit/>
          </a:bodyPr>
          <a:lstStyle/>
          <a:p>
            <a:r>
              <a:rPr kumimoji="1" lang="zh-CN" altLang="en-US" sz="1600" b="1" dirty="0">
                <a:solidFill>
                  <a:srgbClr val="071F65"/>
                </a:solidFill>
                <a:latin typeface="微软雅黑"/>
                <a:ea typeface="微软雅黑"/>
                <a:cs typeface="微软雅黑"/>
              </a:rPr>
              <a:t>提出问题</a:t>
            </a:r>
          </a:p>
        </p:txBody>
      </p:sp>
      <p:sp>
        <p:nvSpPr>
          <p:cNvPr id="21" name="文本框 63"/>
          <p:cNvSpPr txBox="1"/>
          <p:nvPr/>
        </p:nvSpPr>
        <p:spPr>
          <a:xfrm>
            <a:off x="9015801" y="2411561"/>
            <a:ext cx="1005403" cy="338554"/>
          </a:xfrm>
          <a:prstGeom prst="rect">
            <a:avLst/>
          </a:prstGeom>
          <a:noFill/>
        </p:spPr>
        <p:txBody>
          <a:bodyPr wrap="none" rtlCol="0">
            <a:spAutoFit/>
          </a:bodyPr>
          <a:lstStyle/>
          <a:p>
            <a:r>
              <a:rPr kumimoji="1" lang="zh-CN" altLang="en-US" sz="1600" b="1" dirty="0">
                <a:solidFill>
                  <a:srgbClr val="071F65"/>
                </a:solidFill>
                <a:latin typeface="微软雅黑"/>
                <a:ea typeface="微软雅黑"/>
                <a:cs typeface="微软雅黑"/>
              </a:rPr>
              <a:t>分析问题</a:t>
            </a:r>
          </a:p>
        </p:txBody>
      </p:sp>
      <p:sp>
        <p:nvSpPr>
          <p:cNvPr id="22" name="文本框 64"/>
          <p:cNvSpPr txBox="1"/>
          <p:nvPr/>
        </p:nvSpPr>
        <p:spPr>
          <a:xfrm>
            <a:off x="9015254" y="3432499"/>
            <a:ext cx="1005403" cy="338554"/>
          </a:xfrm>
          <a:prstGeom prst="rect">
            <a:avLst/>
          </a:prstGeom>
          <a:noFill/>
        </p:spPr>
        <p:txBody>
          <a:bodyPr wrap="none" rtlCol="0">
            <a:spAutoFit/>
          </a:bodyPr>
          <a:lstStyle/>
          <a:p>
            <a:r>
              <a:rPr kumimoji="1" lang="zh-CN" altLang="en-US" sz="1600" b="1" dirty="0">
                <a:solidFill>
                  <a:srgbClr val="071F65"/>
                </a:solidFill>
                <a:latin typeface="微软雅黑"/>
                <a:ea typeface="微软雅黑"/>
                <a:cs typeface="微软雅黑"/>
              </a:rPr>
              <a:t>解决问题</a:t>
            </a:r>
          </a:p>
        </p:txBody>
      </p:sp>
      <p:sp>
        <p:nvSpPr>
          <p:cNvPr id="23" name="文本框 65"/>
          <p:cNvSpPr txBox="1"/>
          <p:nvPr/>
        </p:nvSpPr>
        <p:spPr>
          <a:xfrm>
            <a:off x="9015254" y="4459351"/>
            <a:ext cx="1005403" cy="338554"/>
          </a:xfrm>
          <a:prstGeom prst="rect">
            <a:avLst/>
          </a:prstGeom>
          <a:noFill/>
        </p:spPr>
        <p:txBody>
          <a:bodyPr wrap="none" rtlCol="0">
            <a:spAutoFit/>
          </a:bodyPr>
          <a:lstStyle/>
          <a:p>
            <a:r>
              <a:rPr kumimoji="1" lang="zh-CN" altLang="en-US" sz="1600" b="1" dirty="0">
                <a:solidFill>
                  <a:srgbClr val="071F65"/>
                </a:solidFill>
                <a:latin typeface="微软雅黑"/>
                <a:ea typeface="微软雅黑"/>
                <a:cs typeface="微软雅黑"/>
              </a:rPr>
              <a:t>得出结论</a:t>
            </a:r>
          </a:p>
        </p:txBody>
      </p:sp>
      <p:grpSp>
        <p:nvGrpSpPr>
          <p:cNvPr id="45" name="组合 44"/>
          <p:cNvGrpSpPr/>
          <p:nvPr/>
        </p:nvGrpSpPr>
        <p:grpSpPr>
          <a:xfrm>
            <a:off x="1593346" y="1308391"/>
            <a:ext cx="6255062" cy="3909113"/>
            <a:chOff x="1954846" y="1388064"/>
            <a:chExt cx="6255062" cy="3909113"/>
          </a:xfrm>
        </p:grpSpPr>
        <p:sp>
          <p:nvSpPr>
            <p:cNvPr id="6" name="矩形 5"/>
            <p:cNvSpPr/>
            <p:nvPr/>
          </p:nvSpPr>
          <p:spPr>
            <a:xfrm>
              <a:off x="3997481" y="1388064"/>
              <a:ext cx="2036071" cy="456947"/>
            </a:xfrm>
            <a:prstGeom prst="rect">
              <a:avLst/>
            </a:prstGeom>
            <a:solidFill>
              <a:srgbClr val="071F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600" b="1" dirty="0">
                  <a:latin typeface="微软雅黑"/>
                  <a:ea typeface="微软雅黑"/>
                  <a:cs typeface="微软雅黑"/>
                </a:rPr>
                <a:t>目前手游商业模式</a:t>
              </a:r>
            </a:p>
          </p:txBody>
        </p:sp>
        <p:sp>
          <p:nvSpPr>
            <p:cNvPr id="7" name="矩形 6"/>
            <p:cNvSpPr/>
            <p:nvPr/>
          </p:nvSpPr>
          <p:spPr>
            <a:xfrm>
              <a:off x="3997481" y="4353397"/>
              <a:ext cx="2036071" cy="456947"/>
            </a:xfrm>
            <a:prstGeom prst="rect">
              <a:avLst/>
            </a:prstGeom>
            <a:solidFill>
              <a:schemeClr val="tx1">
                <a:lumMod val="60000"/>
                <a:lumOff val="40000"/>
              </a:schemeClr>
            </a:solidFill>
            <a:ln>
              <a:solidFill>
                <a:srgbClr val="071F6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600" b="1" dirty="0">
                  <a:latin typeface="微软雅黑"/>
                  <a:ea typeface="微软雅黑"/>
                  <a:cs typeface="微软雅黑"/>
                </a:rPr>
                <a:t>创新手游商业模式</a:t>
              </a:r>
            </a:p>
          </p:txBody>
        </p:sp>
        <p:sp>
          <p:nvSpPr>
            <p:cNvPr id="8" name="圆角矩形 7"/>
            <p:cNvSpPr/>
            <p:nvPr/>
          </p:nvSpPr>
          <p:spPr>
            <a:xfrm>
              <a:off x="3997481" y="2364562"/>
              <a:ext cx="2036073" cy="474866"/>
            </a:xfrm>
            <a:prstGeom prst="roundRect">
              <a:avLst/>
            </a:prstGeom>
            <a:solidFill>
              <a:schemeClr val="tx1">
                <a:lumMod val="60000"/>
                <a:lumOff val="40000"/>
              </a:schemeClr>
            </a:solidFill>
            <a:ln>
              <a:solidFill>
                <a:srgbClr val="071F65"/>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zh-CN" altLang="en-US" sz="1600" b="1" dirty="0">
                  <a:latin typeface="微软雅黑"/>
                  <a:ea typeface="微软雅黑"/>
                  <a:cs typeface="微软雅黑"/>
                </a:rPr>
                <a:t>分析手段</a:t>
              </a:r>
            </a:p>
          </p:txBody>
        </p:sp>
        <p:sp>
          <p:nvSpPr>
            <p:cNvPr id="9" name="矩形 8"/>
            <p:cNvSpPr/>
            <p:nvPr/>
          </p:nvSpPr>
          <p:spPr>
            <a:xfrm>
              <a:off x="1982189" y="2884113"/>
              <a:ext cx="1717502" cy="474866"/>
            </a:xfrm>
            <a:prstGeom prst="rect">
              <a:avLst/>
            </a:prstGeom>
            <a:solidFill>
              <a:srgbClr val="071F65"/>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zh-CN" altLang="en-US" sz="1600" b="1" dirty="0">
                  <a:latin typeface="微软雅黑"/>
                  <a:ea typeface="微软雅黑"/>
                  <a:cs typeface="微软雅黑"/>
                </a:rPr>
                <a:t>理论基础</a:t>
              </a:r>
            </a:p>
          </p:txBody>
        </p:sp>
        <p:sp>
          <p:nvSpPr>
            <p:cNvPr id="10" name="矩形 9"/>
            <p:cNvSpPr/>
            <p:nvPr/>
          </p:nvSpPr>
          <p:spPr>
            <a:xfrm>
              <a:off x="6290890" y="2894081"/>
              <a:ext cx="1717502" cy="474866"/>
            </a:xfrm>
            <a:prstGeom prst="rect">
              <a:avLst/>
            </a:prstGeom>
            <a:solidFill>
              <a:schemeClr val="tx1">
                <a:lumMod val="60000"/>
                <a:lumOff val="40000"/>
              </a:schemeClr>
            </a:solidFill>
            <a:ln>
              <a:solidFill>
                <a:srgbClr val="071F65"/>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zh-CN" altLang="en-US" sz="1600" b="1" dirty="0">
                  <a:latin typeface="微软雅黑"/>
                  <a:ea typeface="微软雅黑"/>
                  <a:cs typeface="微软雅黑"/>
                </a:rPr>
                <a:t>数据支撑</a:t>
              </a:r>
            </a:p>
          </p:txBody>
        </p:sp>
        <p:cxnSp>
          <p:nvCxnSpPr>
            <p:cNvPr id="11" name="肘形连接符 10"/>
            <p:cNvCxnSpPr>
              <a:stCxn id="6" idx="2"/>
              <a:endCxn id="8" idx="0"/>
            </p:cNvCxnSpPr>
            <p:nvPr/>
          </p:nvCxnSpPr>
          <p:spPr>
            <a:xfrm rot="16200000" flipH="1">
              <a:off x="4755742" y="2104785"/>
              <a:ext cx="519551" cy="1"/>
            </a:xfrm>
            <a:prstGeom prst="bentConnector3">
              <a:avLst/>
            </a:prstGeom>
            <a:ln>
              <a:tailEnd type="arrow"/>
            </a:ln>
          </p:spPr>
          <p:style>
            <a:lnRef idx="2">
              <a:schemeClr val="dk1"/>
            </a:lnRef>
            <a:fillRef idx="1">
              <a:schemeClr val="lt1"/>
            </a:fillRef>
            <a:effectRef idx="0">
              <a:schemeClr val="dk1"/>
            </a:effectRef>
            <a:fontRef idx="minor">
              <a:schemeClr val="dk1"/>
            </a:fontRef>
          </p:style>
        </p:cxnSp>
        <p:cxnSp>
          <p:nvCxnSpPr>
            <p:cNvPr id="12" name="肘形连接符 11"/>
            <p:cNvCxnSpPr>
              <a:stCxn id="30" idx="2"/>
              <a:endCxn id="7" idx="0"/>
            </p:cNvCxnSpPr>
            <p:nvPr/>
          </p:nvCxnSpPr>
          <p:spPr>
            <a:xfrm rot="5400000">
              <a:off x="4755742" y="4093621"/>
              <a:ext cx="519552" cy="1"/>
            </a:xfrm>
            <a:prstGeom prst="bentConnector3">
              <a:avLst/>
            </a:prstGeom>
            <a:ln>
              <a:tailEnd type="arrow"/>
            </a:ln>
          </p:spPr>
          <p:style>
            <a:lnRef idx="2">
              <a:schemeClr val="dk1"/>
            </a:lnRef>
            <a:fillRef idx="1">
              <a:schemeClr val="lt1"/>
            </a:fillRef>
            <a:effectRef idx="0">
              <a:schemeClr val="dk1"/>
            </a:effectRef>
            <a:fontRef idx="minor">
              <a:schemeClr val="dk1"/>
            </a:fontRef>
          </p:style>
        </p:cxnSp>
        <p:cxnSp>
          <p:nvCxnSpPr>
            <p:cNvPr id="13" name="肘形连接符 12"/>
            <p:cNvCxnSpPr>
              <a:stCxn id="9" idx="3"/>
              <a:endCxn id="8" idx="1"/>
            </p:cNvCxnSpPr>
            <p:nvPr/>
          </p:nvCxnSpPr>
          <p:spPr>
            <a:xfrm flipV="1">
              <a:off x="3699691" y="2601995"/>
              <a:ext cx="297790" cy="519551"/>
            </a:xfrm>
            <a:prstGeom prst="bentConnector3">
              <a:avLst/>
            </a:prstGeom>
            <a:ln>
              <a:tailEnd type="arrow"/>
            </a:ln>
          </p:spPr>
          <p:style>
            <a:lnRef idx="2">
              <a:schemeClr val="dk1"/>
            </a:lnRef>
            <a:fillRef idx="1">
              <a:schemeClr val="lt1"/>
            </a:fillRef>
            <a:effectRef idx="0">
              <a:schemeClr val="dk1"/>
            </a:effectRef>
            <a:fontRef idx="minor">
              <a:schemeClr val="dk1"/>
            </a:fontRef>
          </p:style>
        </p:cxnSp>
        <p:cxnSp>
          <p:nvCxnSpPr>
            <p:cNvPr id="14" name="肘形连接符 13"/>
            <p:cNvCxnSpPr>
              <a:stCxn id="10" idx="1"/>
              <a:endCxn id="8" idx="3"/>
            </p:cNvCxnSpPr>
            <p:nvPr/>
          </p:nvCxnSpPr>
          <p:spPr>
            <a:xfrm rot="10800000">
              <a:off x="6033554" y="2601996"/>
              <a:ext cx="257336" cy="529519"/>
            </a:xfrm>
            <a:prstGeom prst="bentConnector3">
              <a:avLst/>
            </a:prstGeom>
            <a:ln>
              <a:tailEnd type="arrow"/>
            </a:ln>
          </p:spPr>
          <p:style>
            <a:lnRef idx="2">
              <a:schemeClr val="dk1"/>
            </a:lnRef>
            <a:fillRef idx="1">
              <a:schemeClr val="lt1"/>
            </a:fillRef>
            <a:effectRef idx="0">
              <a:schemeClr val="dk1"/>
            </a:effectRef>
            <a:fontRef idx="minor">
              <a:schemeClr val="dk1"/>
            </a:fontRef>
          </p:style>
        </p:cxnSp>
        <p:cxnSp>
          <p:nvCxnSpPr>
            <p:cNvPr id="24" name="直线连接符 69"/>
            <p:cNvCxnSpPr/>
            <p:nvPr/>
          </p:nvCxnSpPr>
          <p:spPr>
            <a:xfrm>
              <a:off x="5154575" y="1845561"/>
              <a:ext cx="0" cy="456041"/>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5" name="文本框 71"/>
            <p:cNvSpPr txBox="1"/>
            <p:nvPr/>
          </p:nvSpPr>
          <p:spPr>
            <a:xfrm>
              <a:off x="5152177" y="1872824"/>
              <a:ext cx="1603324" cy="415498"/>
            </a:xfrm>
            <a:prstGeom prst="rect">
              <a:avLst/>
            </a:prstGeom>
            <a:noFill/>
          </p:spPr>
          <p:txBody>
            <a:bodyPr wrap="none" rtlCol="0">
              <a:spAutoFit/>
            </a:bodyPr>
            <a:lstStyle/>
            <a:p>
              <a:r>
                <a:rPr kumimoji="1" lang="en-US" altLang="zh-CN" sz="1050" dirty="0">
                  <a:latin typeface="微软雅黑"/>
                  <a:ea typeface="微软雅黑"/>
                  <a:cs typeface="微软雅黑"/>
                </a:rPr>
                <a:t>1.</a:t>
              </a:r>
              <a:r>
                <a:rPr kumimoji="1" lang="zh-CN" altLang="en-US" sz="1050" dirty="0">
                  <a:latin typeface="微软雅黑"/>
                  <a:ea typeface="微软雅黑"/>
                  <a:cs typeface="微软雅黑"/>
                </a:rPr>
                <a:t>免费下载</a:t>
              </a:r>
              <a:r>
                <a:rPr kumimoji="1" lang="en-US" altLang="zh-CN" sz="1050" dirty="0">
                  <a:latin typeface="微软雅黑"/>
                  <a:ea typeface="微软雅黑"/>
                  <a:cs typeface="微软雅黑"/>
                </a:rPr>
                <a:t>   </a:t>
              </a:r>
              <a:r>
                <a:rPr kumimoji="1" lang="zh-CN" altLang="zh-CN" sz="1050" dirty="0">
                  <a:latin typeface="微软雅黑"/>
                  <a:ea typeface="微软雅黑"/>
                  <a:cs typeface="微软雅黑"/>
                </a:rPr>
                <a:t>2</a:t>
              </a:r>
              <a:r>
                <a:rPr kumimoji="1" lang="en-US" altLang="zh-CN" sz="1050" dirty="0">
                  <a:latin typeface="微软雅黑"/>
                  <a:ea typeface="微软雅黑"/>
                  <a:cs typeface="微软雅黑"/>
                </a:rPr>
                <a:t>.</a:t>
              </a:r>
              <a:r>
                <a:rPr kumimoji="1" lang="zh-CN" altLang="en-US" sz="1050" dirty="0">
                  <a:latin typeface="微软雅黑"/>
                  <a:ea typeface="微软雅黑"/>
                  <a:cs typeface="微软雅黑"/>
                </a:rPr>
                <a:t>收费下载</a:t>
              </a:r>
              <a:endParaRPr kumimoji="1" lang="en-US" altLang="zh-CN" sz="1050" dirty="0">
                <a:latin typeface="微软雅黑"/>
                <a:ea typeface="微软雅黑"/>
                <a:cs typeface="微软雅黑"/>
              </a:endParaRPr>
            </a:p>
            <a:p>
              <a:r>
                <a:rPr kumimoji="1" lang="zh-CN" altLang="zh-CN" sz="1050" dirty="0">
                  <a:latin typeface="微软雅黑"/>
                  <a:ea typeface="微软雅黑"/>
                  <a:cs typeface="微软雅黑"/>
                </a:rPr>
                <a:t>3</a:t>
              </a:r>
              <a:r>
                <a:rPr kumimoji="1" lang="en-US" altLang="zh-CN" sz="1050" dirty="0">
                  <a:latin typeface="微软雅黑"/>
                  <a:ea typeface="微软雅黑"/>
                  <a:cs typeface="微软雅黑"/>
                </a:rPr>
                <a:t>.</a:t>
              </a:r>
              <a:r>
                <a:rPr kumimoji="1" lang="zh-CN" altLang="en-US" sz="1050" dirty="0">
                  <a:latin typeface="微软雅黑"/>
                  <a:ea typeface="微软雅黑"/>
                  <a:cs typeface="微软雅黑"/>
                </a:rPr>
                <a:t>包月付费</a:t>
              </a:r>
              <a:r>
                <a:rPr kumimoji="1" lang="en-US" altLang="zh-CN" sz="1050" dirty="0">
                  <a:latin typeface="微软雅黑"/>
                  <a:ea typeface="微软雅黑"/>
                  <a:cs typeface="微软雅黑"/>
                </a:rPr>
                <a:t>   </a:t>
              </a:r>
              <a:r>
                <a:rPr kumimoji="1" lang="zh-CN" altLang="zh-CN" sz="1050" dirty="0">
                  <a:latin typeface="微软雅黑"/>
                  <a:ea typeface="微软雅黑"/>
                  <a:cs typeface="微软雅黑"/>
                </a:rPr>
                <a:t>4</a:t>
              </a:r>
              <a:r>
                <a:rPr kumimoji="1" lang="en-US" altLang="zh-CN" sz="1050" dirty="0">
                  <a:latin typeface="微软雅黑"/>
                  <a:ea typeface="微软雅黑"/>
                  <a:cs typeface="微软雅黑"/>
                </a:rPr>
                <a:t>.</a:t>
              </a:r>
              <a:r>
                <a:rPr kumimoji="1" lang="zh-CN" altLang="en-US" sz="1050" dirty="0">
                  <a:latin typeface="微软雅黑"/>
                  <a:ea typeface="微软雅黑"/>
                  <a:cs typeface="微软雅黑"/>
                </a:rPr>
                <a:t>游戏内购</a:t>
              </a:r>
            </a:p>
          </p:txBody>
        </p:sp>
        <p:cxnSp>
          <p:nvCxnSpPr>
            <p:cNvPr id="26" name="直线连接符 72"/>
            <p:cNvCxnSpPr/>
            <p:nvPr/>
          </p:nvCxnSpPr>
          <p:spPr>
            <a:xfrm>
              <a:off x="6290890" y="3399749"/>
              <a:ext cx="0" cy="456041"/>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7" name="文本框 73"/>
            <p:cNvSpPr txBox="1"/>
            <p:nvPr/>
          </p:nvSpPr>
          <p:spPr>
            <a:xfrm>
              <a:off x="6255527" y="3379052"/>
              <a:ext cx="1954381" cy="738664"/>
            </a:xfrm>
            <a:prstGeom prst="rect">
              <a:avLst/>
            </a:prstGeom>
            <a:noFill/>
          </p:spPr>
          <p:txBody>
            <a:bodyPr wrap="none" rtlCol="0">
              <a:spAutoFit/>
            </a:bodyPr>
            <a:lstStyle/>
            <a:p>
              <a:r>
                <a:rPr kumimoji="1" lang="en-US" altLang="zh-CN" sz="1050" dirty="0">
                  <a:latin typeface="微软雅黑"/>
                  <a:ea typeface="微软雅黑"/>
                  <a:cs typeface="微软雅黑"/>
                </a:rPr>
                <a:t>1.</a:t>
              </a:r>
              <a:r>
                <a:rPr kumimoji="1" lang="zh-CN" altLang="en-US" sz="1050" dirty="0">
                  <a:latin typeface="微软雅黑"/>
                  <a:ea typeface="微软雅黑"/>
                  <a:cs typeface="微软雅黑"/>
                </a:rPr>
                <a:t>中国互联网发展统计报告</a:t>
              </a:r>
              <a:endParaRPr kumimoji="1" lang="en-US" altLang="zh-CN" sz="1050" dirty="0">
                <a:latin typeface="微软雅黑"/>
                <a:ea typeface="微软雅黑"/>
                <a:cs typeface="微软雅黑"/>
              </a:endParaRPr>
            </a:p>
            <a:p>
              <a:r>
                <a:rPr kumimoji="1" lang="zh-CN" altLang="zh-CN" sz="1050" dirty="0">
                  <a:latin typeface="微软雅黑"/>
                  <a:ea typeface="微软雅黑"/>
                  <a:cs typeface="微软雅黑"/>
                </a:rPr>
                <a:t>2</a:t>
              </a:r>
              <a:r>
                <a:rPr kumimoji="1" lang="en-US" altLang="zh-CN" sz="1050" dirty="0">
                  <a:latin typeface="微软雅黑"/>
                  <a:ea typeface="微软雅黑"/>
                  <a:cs typeface="微软雅黑"/>
                </a:rPr>
                <a:t>.</a:t>
              </a:r>
              <a:r>
                <a:rPr kumimoji="1" lang="zh-CN" altLang="zh-CN" sz="1050" dirty="0">
                  <a:latin typeface="微软雅黑"/>
                  <a:ea typeface="微软雅黑"/>
                  <a:cs typeface="微软雅黑"/>
                </a:rPr>
                <a:t>移动互联网发展趋势报告 </a:t>
              </a:r>
              <a:endParaRPr kumimoji="1" lang="en-US" altLang="zh-CN" sz="1050" dirty="0">
                <a:latin typeface="微软雅黑"/>
                <a:ea typeface="微软雅黑"/>
                <a:cs typeface="微软雅黑"/>
              </a:endParaRPr>
            </a:p>
            <a:p>
              <a:r>
                <a:rPr kumimoji="1" lang="zh-CN" altLang="zh-CN" sz="1050" dirty="0">
                  <a:latin typeface="微软雅黑"/>
                  <a:ea typeface="微软雅黑"/>
                  <a:cs typeface="微软雅黑"/>
                </a:rPr>
                <a:t>3</a:t>
              </a:r>
              <a:r>
                <a:rPr kumimoji="1" lang="en-US" altLang="zh-CN" sz="1050" dirty="0">
                  <a:latin typeface="微软雅黑"/>
                  <a:ea typeface="微软雅黑"/>
                  <a:cs typeface="微软雅黑"/>
                </a:rPr>
                <a:t>.</a:t>
              </a:r>
              <a:r>
                <a:rPr kumimoji="1" lang="zh-CN" altLang="zh-CN" sz="1050" dirty="0">
                  <a:latin typeface="微软雅黑"/>
                  <a:ea typeface="微软雅黑"/>
                  <a:cs typeface="微软雅黑"/>
                </a:rPr>
                <a:t> </a:t>
              </a:r>
              <a:r>
                <a:rPr kumimoji="1" lang="zh-CN" altLang="en-US" sz="1050" dirty="0">
                  <a:latin typeface="微软雅黑"/>
                  <a:ea typeface="微软雅黑"/>
                  <a:cs typeface="微软雅黑"/>
                </a:rPr>
                <a:t>中国手机游戏市场年度报告</a:t>
              </a:r>
              <a:endParaRPr kumimoji="1" lang="en-US" altLang="zh-CN" sz="1050" dirty="0">
                <a:latin typeface="微软雅黑"/>
                <a:ea typeface="微软雅黑"/>
                <a:cs typeface="微软雅黑"/>
              </a:endParaRPr>
            </a:p>
            <a:p>
              <a:r>
                <a:rPr kumimoji="1" lang="zh-CN" altLang="zh-CN" sz="1050" dirty="0">
                  <a:latin typeface="微软雅黑"/>
                  <a:ea typeface="微软雅黑"/>
                  <a:cs typeface="微软雅黑"/>
                </a:rPr>
                <a:t>4</a:t>
              </a:r>
              <a:r>
                <a:rPr kumimoji="1" lang="en-US" altLang="zh-CN" sz="1050" dirty="0">
                  <a:latin typeface="微软雅黑"/>
                  <a:ea typeface="微软雅黑"/>
                  <a:cs typeface="微软雅黑"/>
                </a:rPr>
                <a:t>……</a:t>
              </a:r>
              <a:endParaRPr kumimoji="1" lang="zh-CN" altLang="en-US" sz="1050" dirty="0">
                <a:latin typeface="微软雅黑"/>
                <a:ea typeface="微软雅黑"/>
                <a:cs typeface="微软雅黑"/>
              </a:endParaRPr>
            </a:p>
          </p:txBody>
        </p:sp>
        <p:cxnSp>
          <p:nvCxnSpPr>
            <p:cNvPr id="28" name="直线连接符 74"/>
            <p:cNvCxnSpPr/>
            <p:nvPr/>
          </p:nvCxnSpPr>
          <p:spPr>
            <a:xfrm>
              <a:off x="5154575" y="2889033"/>
              <a:ext cx="0" cy="456041"/>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9" name="文本框 75"/>
            <p:cNvSpPr txBox="1"/>
            <p:nvPr/>
          </p:nvSpPr>
          <p:spPr>
            <a:xfrm>
              <a:off x="5152177" y="2814699"/>
              <a:ext cx="691190" cy="577081"/>
            </a:xfrm>
            <a:prstGeom prst="rect">
              <a:avLst/>
            </a:prstGeom>
            <a:noFill/>
          </p:spPr>
          <p:txBody>
            <a:bodyPr wrap="none" rtlCol="0">
              <a:spAutoFit/>
            </a:bodyPr>
            <a:lstStyle/>
            <a:p>
              <a:r>
                <a:rPr kumimoji="1" lang="en-US" altLang="zh-CN" sz="1050" dirty="0">
                  <a:latin typeface="微软雅黑"/>
                  <a:ea typeface="微软雅黑"/>
                  <a:cs typeface="微软雅黑"/>
                </a:rPr>
                <a:t>1.PEST</a:t>
              </a:r>
            </a:p>
            <a:p>
              <a:r>
                <a:rPr kumimoji="1" lang="zh-CN" altLang="zh-CN" sz="1050" dirty="0">
                  <a:latin typeface="微软雅黑"/>
                  <a:ea typeface="微软雅黑"/>
                  <a:cs typeface="微软雅黑"/>
                </a:rPr>
                <a:t>2</a:t>
              </a:r>
              <a:r>
                <a:rPr kumimoji="1" lang="en-US" altLang="zh-CN" sz="1050" dirty="0">
                  <a:latin typeface="微软雅黑"/>
                  <a:ea typeface="微软雅黑"/>
                  <a:cs typeface="微软雅黑"/>
                </a:rPr>
                <a:t>.SWOT</a:t>
              </a:r>
            </a:p>
            <a:p>
              <a:r>
                <a:rPr kumimoji="1" lang="zh-CN" altLang="zh-CN" sz="1050" dirty="0">
                  <a:latin typeface="微软雅黑"/>
                  <a:ea typeface="微软雅黑"/>
                  <a:cs typeface="微软雅黑"/>
                </a:rPr>
                <a:t>3</a:t>
              </a:r>
              <a:r>
                <a:rPr kumimoji="1" lang="en-US" altLang="zh-CN" sz="1050" dirty="0">
                  <a:latin typeface="微软雅黑"/>
                  <a:ea typeface="微软雅黑"/>
                  <a:cs typeface="微软雅黑"/>
                </a:rPr>
                <a:t>…….</a:t>
              </a:r>
              <a:endParaRPr kumimoji="1" lang="zh-CN" altLang="en-US" sz="1050" dirty="0">
                <a:latin typeface="微软雅黑"/>
                <a:ea typeface="微软雅黑"/>
                <a:cs typeface="微软雅黑"/>
              </a:endParaRPr>
            </a:p>
          </p:txBody>
        </p:sp>
        <p:sp>
          <p:nvSpPr>
            <p:cNvPr id="30" name="圆角矩形 29"/>
            <p:cNvSpPr/>
            <p:nvPr/>
          </p:nvSpPr>
          <p:spPr>
            <a:xfrm>
              <a:off x="3997481" y="3358979"/>
              <a:ext cx="2036073" cy="474866"/>
            </a:xfrm>
            <a:prstGeom prst="roundRect">
              <a:avLst/>
            </a:prstGeom>
            <a:solidFill>
              <a:schemeClr val="tx1">
                <a:lumMod val="60000"/>
                <a:lumOff val="40000"/>
              </a:schemeClr>
            </a:solidFill>
            <a:ln>
              <a:solidFill>
                <a:srgbClr val="071F65"/>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zh-CN" altLang="en-US" sz="1600" b="1" dirty="0">
                  <a:latin typeface="微软雅黑"/>
                  <a:ea typeface="微软雅黑"/>
                  <a:cs typeface="微软雅黑"/>
                </a:rPr>
                <a:t>创新手段</a:t>
              </a:r>
            </a:p>
          </p:txBody>
        </p:sp>
        <p:cxnSp>
          <p:nvCxnSpPr>
            <p:cNvPr id="31" name="肘形连接符 30"/>
            <p:cNvCxnSpPr>
              <a:stCxn id="8" idx="2"/>
              <a:endCxn id="30" idx="0"/>
            </p:cNvCxnSpPr>
            <p:nvPr/>
          </p:nvCxnSpPr>
          <p:spPr>
            <a:xfrm rot="5400000">
              <a:off x="4755743" y="3099203"/>
              <a:ext cx="519551" cy="12700"/>
            </a:xfrm>
            <a:prstGeom prst="bentConnector3">
              <a:avLst>
                <a:gd name="adj1" fmla="val 1449"/>
              </a:avLst>
            </a:prstGeom>
            <a:ln>
              <a:tailEnd type="arrow"/>
            </a:ln>
          </p:spPr>
          <p:style>
            <a:lnRef idx="2">
              <a:schemeClr val="dk1"/>
            </a:lnRef>
            <a:fillRef idx="1">
              <a:schemeClr val="lt1"/>
            </a:fillRef>
            <a:effectRef idx="0">
              <a:schemeClr val="dk1"/>
            </a:effectRef>
            <a:fontRef idx="minor">
              <a:schemeClr val="dk1"/>
            </a:fontRef>
          </p:style>
        </p:cxnSp>
        <p:cxnSp>
          <p:nvCxnSpPr>
            <p:cNvPr id="32" name="肘形连接符 31"/>
            <p:cNvCxnSpPr>
              <a:stCxn id="9" idx="3"/>
              <a:endCxn id="30" idx="1"/>
            </p:cNvCxnSpPr>
            <p:nvPr/>
          </p:nvCxnSpPr>
          <p:spPr>
            <a:xfrm>
              <a:off x="3699691" y="3121546"/>
              <a:ext cx="297790" cy="474866"/>
            </a:xfrm>
            <a:prstGeom prst="bentConnector3">
              <a:avLst/>
            </a:prstGeom>
            <a:ln>
              <a:tailEnd type="arrow"/>
            </a:ln>
          </p:spPr>
          <p:style>
            <a:lnRef idx="2">
              <a:schemeClr val="dk1"/>
            </a:lnRef>
            <a:fillRef idx="1">
              <a:schemeClr val="lt1"/>
            </a:fillRef>
            <a:effectRef idx="0">
              <a:schemeClr val="dk1"/>
            </a:effectRef>
            <a:fontRef idx="minor">
              <a:schemeClr val="dk1"/>
            </a:fontRef>
          </p:style>
        </p:cxnSp>
        <p:cxnSp>
          <p:nvCxnSpPr>
            <p:cNvPr id="33" name="肘形连接符 32"/>
            <p:cNvCxnSpPr>
              <a:stCxn id="10" idx="1"/>
              <a:endCxn id="30" idx="3"/>
            </p:cNvCxnSpPr>
            <p:nvPr/>
          </p:nvCxnSpPr>
          <p:spPr>
            <a:xfrm rot="10800000" flipV="1">
              <a:off x="6033554" y="3131514"/>
              <a:ext cx="257336" cy="464898"/>
            </a:xfrm>
            <a:prstGeom prst="bent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34" name="直线连接符 102"/>
            <p:cNvCxnSpPr/>
            <p:nvPr/>
          </p:nvCxnSpPr>
          <p:spPr>
            <a:xfrm>
              <a:off x="5154575" y="3850631"/>
              <a:ext cx="0" cy="456041"/>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5" name="文本框 103"/>
            <p:cNvSpPr txBox="1"/>
            <p:nvPr/>
          </p:nvSpPr>
          <p:spPr>
            <a:xfrm>
              <a:off x="5152177" y="3892408"/>
              <a:ext cx="1253869" cy="415498"/>
            </a:xfrm>
            <a:prstGeom prst="rect">
              <a:avLst/>
            </a:prstGeom>
            <a:noFill/>
          </p:spPr>
          <p:txBody>
            <a:bodyPr wrap="none" rtlCol="0">
              <a:spAutoFit/>
            </a:bodyPr>
            <a:lstStyle/>
            <a:p>
              <a:r>
                <a:rPr kumimoji="1" lang="en-US" altLang="zh-CN" sz="1050" dirty="0">
                  <a:latin typeface="微软雅黑"/>
                  <a:ea typeface="微软雅黑"/>
                  <a:cs typeface="微软雅黑"/>
                </a:rPr>
                <a:t>1.</a:t>
              </a:r>
              <a:r>
                <a:rPr kumimoji="1" lang="zh-CN" altLang="en-US" sz="1050" dirty="0">
                  <a:latin typeface="微软雅黑"/>
                  <a:ea typeface="微软雅黑"/>
                  <a:cs typeface="微软雅黑"/>
                </a:rPr>
                <a:t>五步法</a:t>
              </a:r>
              <a:r>
                <a:rPr kumimoji="1" lang="en-US" altLang="zh-CN" sz="1050" dirty="0">
                  <a:latin typeface="微软雅黑"/>
                  <a:ea typeface="微软雅黑"/>
                  <a:cs typeface="微软雅黑"/>
                </a:rPr>
                <a:t> </a:t>
              </a:r>
              <a:r>
                <a:rPr kumimoji="1" lang="zh-CN" altLang="zh-CN" sz="1050" dirty="0">
                  <a:latin typeface="微软雅黑"/>
                  <a:ea typeface="微软雅黑"/>
                  <a:cs typeface="微软雅黑"/>
                </a:rPr>
                <a:t>2</a:t>
              </a:r>
              <a:r>
                <a:rPr kumimoji="1" lang="en-US" altLang="zh-CN" sz="1050" dirty="0">
                  <a:latin typeface="微软雅黑"/>
                  <a:ea typeface="微软雅黑"/>
                  <a:cs typeface="微软雅黑"/>
                </a:rPr>
                <a:t>.</a:t>
              </a:r>
              <a:r>
                <a:rPr kumimoji="1" lang="zh-CN" altLang="en-US" sz="1050" dirty="0">
                  <a:latin typeface="微软雅黑"/>
                  <a:ea typeface="微软雅黑"/>
                  <a:cs typeface="微软雅黑"/>
                </a:rPr>
                <a:t>九要素</a:t>
              </a:r>
              <a:endParaRPr kumimoji="1" lang="en-US" altLang="zh-CN" sz="1050" dirty="0">
                <a:latin typeface="微软雅黑"/>
                <a:ea typeface="微软雅黑"/>
                <a:cs typeface="微软雅黑"/>
              </a:endParaRPr>
            </a:p>
            <a:p>
              <a:r>
                <a:rPr kumimoji="1" lang="zh-CN" altLang="zh-CN" sz="1050" dirty="0">
                  <a:latin typeface="微软雅黑"/>
                  <a:ea typeface="微软雅黑"/>
                  <a:cs typeface="微软雅黑"/>
                </a:rPr>
                <a:t>3</a:t>
              </a:r>
              <a:r>
                <a:rPr kumimoji="1" lang="en-US" altLang="zh-CN" sz="1050" dirty="0">
                  <a:latin typeface="微软雅黑"/>
                  <a:ea typeface="微软雅黑"/>
                  <a:cs typeface="微软雅黑"/>
                </a:rPr>
                <a:t>.6W1H </a:t>
              </a:r>
              <a:r>
                <a:rPr kumimoji="1" lang="zh-CN" altLang="zh-CN" sz="1050" dirty="0">
                  <a:latin typeface="微软雅黑"/>
                  <a:ea typeface="微软雅黑"/>
                  <a:cs typeface="微软雅黑"/>
                </a:rPr>
                <a:t>4</a:t>
              </a:r>
              <a:r>
                <a:rPr kumimoji="1" lang="en-US" altLang="zh-CN" sz="1050" dirty="0">
                  <a:latin typeface="微软雅黑"/>
                  <a:ea typeface="微软雅黑"/>
                  <a:cs typeface="微软雅黑"/>
                </a:rPr>
                <a:t>…….</a:t>
              </a:r>
              <a:endParaRPr kumimoji="1" lang="zh-CN" altLang="en-US" sz="1050" dirty="0">
                <a:latin typeface="微软雅黑"/>
                <a:ea typeface="微软雅黑"/>
                <a:cs typeface="微软雅黑"/>
              </a:endParaRPr>
            </a:p>
          </p:txBody>
        </p:sp>
        <p:cxnSp>
          <p:nvCxnSpPr>
            <p:cNvPr id="36" name="直线连接符 104"/>
            <p:cNvCxnSpPr/>
            <p:nvPr/>
          </p:nvCxnSpPr>
          <p:spPr>
            <a:xfrm>
              <a:off x="5154575" y="4841136"/>
              <a:ext cx="0" cy="456041"/>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7" name="文本框 105"/>
            <p:cNvSpPr txBox="1"/>
            <p:nvPr/>
          </p:nvSpPr>
          <p:spPr>
            <a:xfrm>
              <a:off x="5152177" y="4853887"/>
              <a:ext cx="1563248" cy="415498"/>
            </a:xfrm>
            <a:prstGeom prst="rect">
              <a:avLst/>
            </a:prstGeom>
            <a:noFill/>
          </p:spPr>
          <p:txBody>
            <a:bodyPr wrap="none" rtlCol="0">
              <a:spAutoFit/>
            </a:bodyPr>
            <a:lstStyle/>
            <a:p>
              <a:r>
                <a:rPr kumimoji="1" lang="en-US" altLang="zh-CN" sz="1050" dirty="0">
                  <a:latin typeface="微软雅黑"/>
                  <a:ea typeface="微软雅黑"/>
                  <a:cs typeface="微软雅黑"/>
                </a:rPr>
                <a:t>1.</a:t>
              </a:r>
              <a:r>
                <a:rPr kumimoji="1" lang="zh-CN" altLang="en-US" sz="1050" dirty="0">
                  <a:latin typeface="微软雅黑"/>
                  <a:ea typeface="微软雅黑"/>
                  <a:cs typeface="微软雅黑"/>
                </a:rPr>
                <a:t>订制模式</a:t>
              </a:r>
              <a:r>
                <a:rPr kumimoji="1" lang="en-US" altLang="zh-CN" sz="1050" dirty="0">
                  <a:latin typeface="微软雅黑"/>
                  <a:ea typeface="微软雅黑"/>
                  <a:cs typeface="微软雅黑"/>
                </a:rPr>
                <a:t>  </a:t>
              </a:r>
              <a:r>
                <a:rPr kumimoji="1" lang="zh-CN" altLang="zh-CN" sz="1050" dirty="0">
                  <a:latin typeface="微软雅黑"/>
                  <a:ea typeface="微软雅黑"/>
                  <a:cs typeface="微软雅黑"/>
                </a:rPr>
                <a:t>2</a:t>
              </a:r>
              <a:r>
                <a:rPr kumimoji="1" lang="en-US" altLang="zh-CN" sz="1050" dirty="0">
                  <a:latin typeface="微软雅黑"/>
                  <a:ea typeface="微软雅黑"/>
                  <a:cs typeface="微软雅黑"/>
                </a:rPr>
                <a:t>.</a:t>
              </a:r>
              <a:r>
                <a:rPr kumimoji="1" lang="zh-CN" altLang="en-US" sz="1050" dirty="0">
                  <a:latin typeface="微软雅黑"/>
                  <a:ea typeface="微软雅黑"/>
                  <a:cs typeface="微软雅黑"/>
                </a:rPr>
                <a:t>植入模式</a:t>
              </a:r>
              <a:endParaRPr kumimoji="1" lang="en-US" altLang="zh-CN" sz="1050" dirty="0">
                <a:latin typeface="微软雅黑"/>
                <a:ea typeface="微软雅黑"/>
                <a:cs typeface="微软雅黑"/>
              </a:endParaRPr>
            </a:p>
            <a:p>
              <a:r>
                <a:rPr kumimoji="1" lang="zh-CN" altLang="zh-CN" sz="1050" dirty="0">
                  <a:latin typeface="微软雅黑"/>
                  <a:ea typeface="微软雅黑"/>
                  <a:cs typeface="微软雅黑"/>
                </a:rPr>
                <a:t>3</a:t>
              </a:r>
              <a:r>
                <a:rPr kumimoji="1" lang="en-US" altLang="zh-CN" sz="1050" dirty="0">
                  <a:latin typeface="微软雅黑"/>
                  <a:ea typeface="微软雅黑"/>
                  <a:cs typeface="微软雅黑"/>
                </a:rPr>
                <a:t>.</a:t>
              </a:r>
              <a:r>
                <a:rPr kumimoji="1" lang="zh-CN" altLang="en-US" sz="1050" dirty="0">
                  <a:latin typeface="微软雅黑"/>
                  <a:ea typeface="微软雅黑"/>
                  <a:cs typeface="微软雅黑"/>
                </a:rPr>
                <a:t>定向流量</a:t>
              </a:r>
              <a:r>
                <a:rPr kumimoji="1" lang="en-US" altLang="zh-CN" sz="1050" dirty="0">
                  <a:latin typeface="微软雅黑"/>
                  <a:ea typeface="微软雅黑"/>
                  <a:cs typeface="微软雅黑"/>
                </a:rPr>
                <a:t>  </a:t>
              </a:r>
              <a:r>
                <a:rPr kumimoji="1" lang="zh-CN" altLang="zh-CN" sz="1050" dirty="0">
                  <a:latin typeface="微软雅黑"/>
                  <a:ea typeface="微软雅黑"/>
                  <a:cs typeface="微软雅黑"/>
                </a:rPr>
                <a:t>4</a:t>
              </a:r>
              <a:r>
                <a:rPr kumimoji="1" lang="en-US" altLang="zh-CN" sz="1050" dirty="0">
                  <a:latin typeface="微软雅黑"/>
                  <a:ea typeface="微软雅黑"/>
                  <a:cs typeface="微软雅黑"/>
                </a:rPr>
                <a:t>…….</a:t>
              </a:r>
              <a:endParaRPr kumimoji="1" lang="zh-CN" altLang="en-US" sz="1050" dirty="0">
                <a:latin typeface="微软雅黑"/>
                <a:ea typeface="微软雅黑"/>
                <a:cs typeface="微软雅黑"/>
              </a:endParaRPr>
            </a:p>
          </p:txBody>
        </p:sp>
        <p:cxnSp>
          <p:nvCxnSpPr>
            <p:cNvPr id="38" name="直线连接符 106"/>
            <p:cNvCxnSpPr/>
            <p:nvPr/>
          </p:nvCxnSpPr>
          <p:spPr>
            <a:xfrm>
              <a:off x="1990207" y="3399749"/>
              <a:ext cx="0" cy="456041"/>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9" name="文本框 107"/>
            <p:cNvSpPr txBox="1"/>
            <p:nvPr/>
          </p:nvSpPr>
          <p:spPr>
            <a:xfrm>
              <a:off x="1954846" y="3379053"/>
              <a:ext cx="1816523" cy="577081"/>
            </a:xfrm>
            <a:prstGeom prst="rect">
              <a:avLst/>
            </a:prstGeom>
            <a:noFill/>
          </p:spPr>
          <p:txBody>
            <a:bodyPr wrap="none" rtlCol="0">
              <a:spAutoFit/>
            </a:bodyPr>
            <a:lstStyle/>
            <a:p>
              <a:r>
                <a:rPr kumimoji="1" lang="en-US" altLang="zh-CN" sz="1050" dirty="0">
                  <a:latin typeface="微软雅黑"/>
                  <a:ea typeface="微软雅黑"/>
                  <a:cs typeface="微软雅黑"/>
                </a:rPr>
                <a:t>1.</a:t>
              </a:r>
              <a:r>
                <a:rPr kumimoji="1" lang="zh-CN" altLang="zh-CN" sz="1050" dirty="0">
                  <a:latin typeface="微软雅黑"/>
                  <a:ea typeface="微软雅黑"/>
                  <a:cs typeface="微软雅黑"/>
                </a:rPr>
                <a:t>与顾客共同创造价值理论 </a:t>
              </a:r>
              <a:endParaRPr kumimoji="1" lang="en-US" altLang="zh-CN" sz="1050" dirty="0">
                <a:latin typeface="微软雅黑"/>
                <a:ea typeface="微软雅黑"/>
                <a:cs typeface="微软雅黑"/>
              </a:endParaRPr>
            </a:p>
            <a:p>
              <a:r>
                <a:rPr kumimoji="1" lang="zh-CN" altLang="zh-CN" sz="1050" dirty="0">
                  <a:latin typeface="微软雅黑"/>
                  <a:ea typeface="微软雅黑"/>
                  <a:cs typeface="微软雅黑"/>
                </a:rPr>
                <a:t>2</a:t>
              </a:r>
              <a:r>
                <a:rPr kumimoji="1" lang="en-US" altLang="zh-CN" sz="1050" dirty="0">
                  <a:latin typeface="微软雅黑"/>
                  <a:ea typeface="微软雅黑"/>
                  <a:cs typeface="微软雅黑"/>
                </a:rPr>
                <a:t>.</a:t>
              </a:r>
              <a:r>
                <a:rPr kumimoji="1" lang="zh-CN" altLang="en-US" sz="1050" dirty="0">
                  <a:latin typeface="微软雅黑"/>
                  <a:ea typeface="微软雅黑"/>
                  <a:cs typeface="微软雅黑"/>
                </a:rPr>
                <a:t>商业模式创新理论</a:t>
              </a:r>
              <a:r>
                <a:rPr kumimoji="1" lang="zh-CN" altLang="zh-CN" sz="1050" dirty="0">
                  <a:latin typeface="微软雅黑"/>
                  <a:ea typeface="微软雅黑"/>
                  <a:cs typeface="微软雅黑"/>
                </a:rPr>
                <a:t> </a:t>
              </a:r>
              <a:endParaRPr kumimoji="1" lang="en-US" altLang="zh-CN" sz="1050" dirty="0">
                <a:latin typeface="微软雅黑"/>
                <a:ea typeface="微软雅黑"/>
                <a:cs typeface="微软雅黑"/>
              </a:endParaRPr>
            </a:p>
            <a:p>
              <a:r>
                <a:rPr kumimoji="1" lang="zh-CN" altLang="zh-CN" sz="1050" dirty="0">
                  <a:latin typeface="微软雅黑"/>
                  <a:ea typeface="微软雅黑"/>
                  <a:cs typeface="微软雅黑"/>
                </a:rPr>
                <a:t>3</a:t>
              </a:r>
              <a:r>
                <a:rPr kumimoji="1" lang="en-US" altLang="zh-CN" sz="1050" dirty="0">
                  <a:latin typeface="微软雅黑"/>
                  <a:ea typeface="微软雅黑"/>
                  <a:cs typeface="微软雅黑"/>
                </a:rPr>
                <a:t>.…</a:t>
              </a:r>
              <a:endParaRPr kumimoji="1" lang="zh-CN" altLang="en-US" sz="1050" dirty="0">
                <a:latin typeface="微软雅黑"/>
                <a:ea typeface="微软雅黑"/>
                <a:cs typeface="微软雅黑"/>
              </a:endParaRPr>
            </a:p>
          </p:txBody>
        </p:sp>
      </p:grpSp>
      <p:sp>
        <p:nvSpPr>
          <p:cNvPr id="40" name="矩形 39"/>
          <p:cNvSpPr/>
          <p:nvPr/>
        </p:nvSpPr>
        <p:spPr>
          <a:xfrm>
            <a:off x="1823310" y="5456523"/>
            <a:ext cx="8565596" cy="830997"/>
          </a:xfrm>
          <a:prstGeom prst="rect">
            <a:avLst/>
          </a:prstGeom>
          <a:noFill/>
          <a:effectLst/>
        </p:spPr>
        <p:txBody>
          <a:bodyPr wrap="square">
            <a:spAutoFit/>
          </a:bodyPr>
          <a:lstStyle/>
          <a:p>
            <a:r>
              <a:rPr lang="zh-CN" altLang="zh-CN" sz="1200" dirty="0">
                <a:latin typeface="微软雅黑"/>
                <a:ea typeface="微软雅黑"/>
                <a:cs typeface="微软雅黑"/>
              </a:rPr>
              <a:t>论文以“与顾客共同创造价值”战略理论及商业模式创新理论为基础，结合目前中国移动互联网及手机游戏运营现状，运用</a:t>
            </a:r>
            <a:r>
              <a:rPr lang="en-US" altLang="zh-CN" sz="1200" dirty="0">
                <a:latin typeface="微软雅黑"/>
                <a:ea typeface="微软雅黑"/>
                <a:cs typeface="微软雅黑"/>
              </a:rPr>
              <a:t>PEST</a:t>
            </a:r>
            <a:r>
              <a:rPr lang="zh-CN" altLang="zh-CN" sz="1200" dirty="0">
                <a:latin typeface="微软雅黑"/>
                <a:ea typeface="微软雅黑"/>
                <a:cs typeface="微软雅黑"/>
              </a:rPr>
              <a:t>、</a:t>
            </a:r>
            <a:r>
              <a:rPr lang="en-US" altLang="zh-CN" sz="1200" dirty="0">
                <a:latin typeface="微软雅黑"/>
                <a:ea typeface="微软雅黑"/>
                <a:cs typeface="微软雅黑"/>
              </a:rPr>
              <a:t>SWOT</a:t>
            </a:r>
            <a:r>
              <a:rPr lang="zh-CN" altLang="zh-CN" sz="1200" dirty="0">
                <a:latin typeface="微软雅黑"/>
                <a:ea typeface="微软雅黑"/>
                <a:cs typeface="微软雅黑"/>
              </a:rPr>
              <a:t>等分析工具，在对现有商业模式从宏观和微观两个方向进行优劣势分析。再运用商业模式创新中</a:t>
            </a:r>
            <a:r>
              <a:rPr lang="en-US" altLang="zh-CN" sz="1200" dirty="0">
                <a:latin typeface="微软雅黑"/>
                <a:ea typeface="微软雅黑"/>
                <a:cs typeface="微软雅黑"/>
              </a:rPr>
              <a:t>6W+1H</a:t>
            </a:r>
            <a:r>
              <a:rPr lang="zh-CN" altLang="zh-CN" sz="1200" dirty="0">
                <a:latin typeface="微软雅黑"/>
                <a:ea typeface="微软雅黑"/>
                <a:cs typeface="微软雅黑"/>
              </a:rPr>
              <a:t>消费者行为分析、商业模式设计的九要素</a:t>
            </a:r>
            <a:r>
              <a:rPr lang="zh-CN" altLang="en-US" sz="1200" dirty="0">
                <a:latin typeface="微软雅黑"/>
                <a:ea typeface="微软雅黑"/>
                <a:cs typeface="微软雅黑"/>
              </a:rPr>
              <a:t>为</a:t>
            </a:r>
            <a:r>
              <a:rPr lang="zh-CN" altLang="zh-CN" sz="1200" dirty="0">
                <a:latin typeface="微软雅黑"/>
                <a:ea typeface="微软雅黑"/>
                <a:cs typeface="微软雅黑"/>
              </a:rPr>
              <a:t>工具，结合手游用户行为分析及游戏运营公司创新实例，探索和分析新的手游商业模式，并论证其可行性。</a:t>
            </a:r>
            <a:endParaRPr lang="zh-CN" altLang="en-US" sz="1200" dirty="0">
              <a:latin typeface="微软雅黑"/>
              <a:ea typeface="微软雅黑"/>
              <a:cs typeface="微软雅黑"/>
            </a:endParaRPr>
          </a:p>
        </p:txBody>
      </p:sp>
      <p:sp>
        <p:nvSpPr>
          <p:cNvPr id="41" name="Line 3"/>
          <p:cNvSpPr>
            <a:spLocks noChangeShapeType="1"/>
          </p:cNvSpPr>
          <p:nvPr/>
        </p:nvSpPr>
        <p:spPr bwMode="black">
          <a:xfrm>
            <a:off x="1669807" y="5297177"/>
            <a:ext cx="0" cy="938371"/>
          </a:xfrm>
          <a:prstGeom prst="line">
            <a:avLst/>
          </a:prstGeom>
          <a:noFill/>
          <a:ln w="28575">
            <a:solidFill>
              <a:schemeClr val="accent5">
                <a:alpha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42" name="Group 4"/>
          <p:cNvGrpSpPr>
            <a:grpSpLocks/>
          </p:cNvGrpSpPr>
          <p:nvPr/>
        </p:nvGrpSpPr>
        <p:grpSpPr bwMode="auto">
          <a:xfrm>
            <a:off x="1576146" y="5453425"/>
            <a:ext cx="168275" cy="168275"/>
            <a:chOff x="2928" y="2208"/>
            <a:chExt cx="262" cy="262"/>
          </a:xfrm>
        </p:grpSpPr>
        <p:sp>
          <p:nvSpPr>
            <p:cNvPr id="43" name="Oval 5"/>
            <p:cNvSpPr>
              <a:spLocks noChangeArrowheads="1"/>
            </p:cNvSpPr>
            <p:nvPr/>
          </p:nvSpPr>
          <p:spPr bwMode="gray">
            <a:xfrm>
              <a:off x="2928" y="2208"/>
              <a:ext cx="262" cy="262"/>
            </a:xfrm>
            <a:prstGeom prst="ellipse">
              <a:avLst/>
            </a:prstGeom>
            <a:gradFill rotWithShape="1">
              <a:gsLst>
                <a:gs pos="0">
                  <a:schemeClr val="accent2">
                    <a:gamma/>
                    <a:tint val="28627"/>
                    <a:invGamma/>
                  </a:schemeClr>
                </a:gs>
                <a:gs pos="100000">
                  <a:schemeClr val="accent2"/>
                </a:gs>
              </a:gsLst>
              <a:lin ang="2700000" scaled="1"/>
            </a:gradFill>
            <a:ln w="12700">
              <a:solidFill>
                <a:srgbClr val="F8F8F8"/>
              </a:solidFill>
              <a:round/>
              <a:headEnd/>
              <a:tailEnd/>
            </a:ln>
            <a:effectLst>
              <a:outerShdw dist="35921" dir="2700000" algn="ctr" rotWithShape="0">
                <a:srgbClr val="1C1C1C">
                  <a:alpha val="50000"/>
                </a:srgbClr>
              </a:outerShdw>
            </a:effectLst>
          </p:spPr>
          <p:txBody>
            <a:bodyPr wrap="none" anchor="ctr"/>
            <a:lstStyle/>
            <a:p>
              <a:endParaRPr lang="zh-CN" altLang="en-US"/>
            </a:p>
          </p:txBody>
        </p:sp>
        <p:sp>
          <p:nvSpPr>
            <p:cNvPr id="44" name="Oval 6"/>
            <p:cNvSpPr>
              <a:spLocks noChangeArrowheads="1"/>
            </p:cNvSpPr>
            <p:nvPr/>
          </p:nvSpPr>
          <p:spPr bwMode="gray">
            <a:xfrm>
              <a:off x="2949" y="2230"/>
              <a:ext cx="218" cy="218"/>
            </a:xfrm>
            <a:prstGeom prst="ellipse">
              <a:avLst/>
            </a:prstGeom>
            <a:ln/>
            <a:extLst/>
          </p:spPr>
          <p:style>
            <a:lnRef idx="1">
              <a:schemeClr val="accent6"/>
            </a:lnRef>
            <a:fillRef idx="3">
              <a:schemeClr val="accent6"/>
            </a:fillRef>
            <a:effectRef idx="2">
              <a:schemeClr val="accent6"/>
            </a:effectRef>
            <a:fontRef idx="minor">
              <a:schemeClr val="lt1"/>
            </a:fontRef>
          </p:style>
          <p:txBody>
            <a:bodyPr wrap="none" anchor="ctr"/>
            <a:lstStyle/>
            <a:p>
              <a:endParaRPr lang="zh-CN" altLang="en-US"/>
            </a:p>
          </p:txBody>
        </p:sp>
      </p:grpSp>
      <p:sp>
        <p:nvSpPr>
          <p:cNvPr id="46"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3665340463"/>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par>
                                <p:cTn id="12" presetID="2" presetClass="entr" presetSubtype="2"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1+#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par>
                          <p:cTn id="20" fill="hold">
                            <p:stCondLst>
                              <p:cond delay="1500"/>
                            </p:stCondLst>
                            <p:childTnLst>
                              <p:par>
                                <p:cTn id="21" presetID="2" presetClass="entr" presetSubtype="2"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14" presetClass="entr" presetSubtype="1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childTnLst>
                          </p:cTn>
                        </p:par>
                        <p:par>
                          <p:cTn id="38" fill="hold">
                            <p:stCondLst>
                              <p:cond delay="3500"/>
                            </p:stCondLst>
                            <p:childTnLst>
                              <p:par>
                                <p:cTn id="39" presetID="2" presetClass="entr" presetSubtype="2"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1+#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14" presetClass="entr" presetSubtype="10"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up)">
                                      <p:cBhvr>
                                        <p:cTn id="50" dur="500"/>
                                        <p:tgtEl>
                                          <p:spTgt spid="41"/>
                                        </p:tgtEl>
                                      </p:cBhvr>
                                    </p:animEffect>
                                  </p:childTnLst>
                                </p:cTn>
                              </p:par>
                            </p:childTnLst>
                          </p:cTn>
                        </p:par>
                        <p:par>
                          <p:cTn id="51" fill="hold">
                            <p:stCondLst>
                              <p:cond delay="5000"/>
                            </p:stCondLst>
                            <p:childTnLst>
                              <p:par>
                                <p:cTn id="52" presetID="53" presetClass="entr" presetSubtype="16" fill="hold" nodeType="afterEffect">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cBhvr>
                                        <p:cTn id="54" dur="500" fill="hold"/>
                                        <p:tgtEl>
                                          <p:spTgt spid="42"/>
                                        </p:tgtEl>
                                        <p:attrNameLst>
                                          <p:attrName>ppt_w</p:attrName>
                                        </p:attrNameLst>
                                      </p:cBhvr>
                                      <p:tavLst>
                                        <p:tav tm="0">
                                          <p:val>
                                            <p:fltVal val="0"/>
                                          </p:val>
                                        </p:tav>
                                        <p:tav tm="100000">
                                          <p:val>
                                            <p:strVal val="#ppt_w"/>
                                          </p:val>
                                        </p:tav>
                                      </p:tavLst>
                                    </p:anim>
                                    <p:anim calcmode="lin" valueType="num">
                                      <p:cBhvr>
                                        <p:cTn id="55" dur="500" fill="hold"/>
                                        <p:tgtEl>
                                          <p:spTgt spid="42"/>
                                        </p:tgtEl>
                                        <p:attrNameLst>
                                          <p:attrName>ppt_h</p:attrName>
                                        </p:attrNameLst>
                                      </p:cBhvr>
                                      <p:tavLst>
                                        <p:tav tm="0">
                                          <p:val>
                                            <p:fltVal val="0"/>
                                          </p:val>
                                        </p:tav>
                                        <p:tav tm="100000">
                                          <p:val>
                                            <p:strVal val="#ppt_h"/>
                                          </p:val>
                                        </p:tav>
                                      </p:tavLst>
                                    </p:anim>
                                    <p:animEffect transition="in" filter="fade">
                                      <p:cBhvr>
                                        <p:cTn id="56" dur="500"/>
                                        <p:tgtEl>
                                          <p:spTgt spid="42"/>
                                        </p:tgtEl>
                                      </p:cBhvr>
                                    </p:animEffect>
                                  </p:childTnLst>
                                </p:cTn>
                              </p:par>
                            </p:childTnLst>
                          </p:cTn>
                        </p:par>
                        <p:par>
                          <p:cTn id="57" fill="hold">
                            <p:stCondLst>
                              <p:cond delay="5500"/>
                            </p:stCondLst>
                            <p:childTnLst>
                              <p:par>
                                <p:cTn id="58" presetID="14" presetClass="entr" presetSubtype="1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randombar(horizontal)">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40" grpId="0"/>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标题 4"/>
          <p:cNvSpPr>
            <a:spLocks noGrp="1"/>
          </p:cNvSpPr>
          <p:nvPr>
            <p:ph type="title"/>
          </p:nvPr>
        </p:nvSpPr>
        <p:spPr/>
        <p:txBody>
          <a:bodyPr/>
          <a:lstStyle/>
          <a:p>
            <a:r>
              <a:rPr lang="en-US" altLang="zh-CN" smtClean="0">
                <a:solidFill>
                  <a:srgbClr val="071F65"/>
                </a:solidFill>
              </a:rPr>
              <a:t>2-2 </a:t>
            </a:r>
            <a:r>
              <a:rPr lang="zh-CN" altLang="en-US" smtClean="0">
                <a:solidFill>
                  <a:srgbClr val="071F65"/>
                </a:solidFill>
              </a:rPr>
              <a:t>特色创新</a:t>
            </a:r>
            <a:endParaRPr lang="zh-CN" altLang="en-US" dirty="0" smtClean="0">
              <a:solidFill>
                <a:srgbClr val="071F65"/>
              </a:solidFill>
            </a:endParaRPr>
          </a:p>
        </p:txBody>
      </p:sp>
      <p:sp>
        <p:nvSpPr>
          <p:cNvPr id="5" name="灯片编号占位符 4"/>
          <p:cNvSpPr>
            <a:spLocks noGrp="1"/>
          </p:cNvSpPr>
          <p:nvPr>
            <p:ph type="sldNum" sz="quarter" idx="12"/>
          </p:nvPr>
        </p:nvSpPr>
        <p:spPr/>
        <p:txBody>
          <a:bodyPr/>
          <a:lstStyle/>
          <a:p>
            <a:fld id="{23DA680B-B80A-2545-AB30-B9870FE9052E}" type="slidenum">
              <a:rPr lang="zh-CN" altLang="en-US" smtClean="0"/>
              <a:pPr/>
              <a:t>9</a:t>
            </a:fld>
            <a:endParaRPr lang="zh-CN" altLang="en-US"/>
          </a:p>
        </p:txBody>
      </p:sp>
      <p:grpSp>
        <p:nvGrpSpPr>
          <p:cNvPr id="6" name="组合 5"/>
          <p:cNvGrpSpPr/>
          <p:nvPr/>
        </p:nvGrpSpPr>
        <p:grpSpPr>
          <a:xfrm>
            <a:off x="2660401" y="1555538"/>
            <a:ext cx="1415772" cy="1072567"/>
            <a:chOff x="2660401" y="1555538"/>
            <a:chExt cx="1415772" cy="1072567"/>
          </a:xfrm>
        </p:grpSpPr>
        <p:sp>
          <p:nvSpPr>
            <p:cNvPr id="13" name="矩形 12"/>
            <p:cNvSpPr/>
            <p:nvPr/>
          </p:nvSpPr>
          <p:spPr>
            <a:xfrm>
              <a:off x="2702188" y="2258773"/>
              <a:ext cx="1351652" cy="369332"/>
            </a:xfrm>
            <a:prstGeom prst="rect">
              <a:avLst/>
            </a:prstGeom>
          </p:spPr>
          <p:txBody>
            <a:bodyPr wrap="none">
              <a:spAutoFit/>
            </a:bodyPr>
            <a:lstStyle/>
            <a:p>
              <a:r>
                <a:rPr lang="en-US" altLang="zh-CN" b="1" dirty="0" smtClean="0"/>
                <a:t>Innovation</a:t>
              </a:r>
              <a:endParaRPr lang="zh-CN" altLang="en-US" dirty="0"/>
            </a:p>
          </p:txBody>
        </p:sp>
        <p:sp>
          <p:nvSpPr>
            <p:cNvPr id="15" name="文本框 14"/>
            <p:cNvSpPr txBox="1"/>
            <p:nvPr/>
          </p:nvSpPr>
          <p:spPr>
            <a:xfrm>
              <a:off x="2660401" y="1555538"/>
              <a:ext cx="1415772" cy="830997"/>
            </a:xfrm>
            <a:prstGeom prst="rect">
              <a:avLst/>
            </a:prstGeom>
            <a:noFill/>
          </p:spPr>
          <p:txBody>
            <a:bodyPr wrap="none" rtlCol="0">
              <a:spAutoFit/>
            </a:bodyPr>
            <a:lstStyle/>
            <a:p>
              <a:r>
                <a:rPr lang="zh-CN" altLang="en-US" sz="4800" b="1" dirty="0" smtClean="0">
                  <a:solidFill>
                    <a:schemeClr val="tx1">
                      <a:lumMod val="60000"/>
                      <a:lumOff val="40000"/>
                    </a:schemeClr>
                  </a:solidFill>
                </a:rPr>
                <a:t>创新</a:t>
              </a:r>
              <a:endParaRPr lang="zh-CN" altLang="en-US" sz="4800" b="1" dirty="0">
                <a:solidFill>
                  <a:schemeClr val="tx1">
                    <a:lumMod val="60000"/>
                    <a:lumOff val="40000"/>
                  </a:schemeClr>
                </a:solidFill>
              </a:endParaRPr>
            </a:p>
          </p:txBody>
        </p:sp>
      </p:grpSp>
      <p:grpSp>
        <p:nvGrpSpPr>
          <p:cNvPr id="7" name="组合 6"/>
          <p:cNvGrpSpPr/>
          <p:nvPr/>
        </p:nvGrpSpPr>
        <p:grpSpPr>
          <a:xfrm>
            <a:off x="4238859" y="1324283"/>
            <a:ext cx="7131949" cy="2540091"/>
            <a:chOff x="4238859" y="1324283"/>
            <a:chExt cx="7131949" cy="2540091"/>
          </a:xfrm>
        </p:grpSpPr>
        <p:sp>
          <p:nvSpPr>
            <p:cNvPr id="11" name="矩形 3"/>
            <p:cNvSpPr/>
            <p:nvPr/>
          </p:nvSpPr>
          <p:spPr>
            <a:xfrm>
              <a:off x="5032196" y="1883692"/>
              <a:ext cx="6294173" cy="1836423"/>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 fmla="*/ 433137 w 5688632"/>
                <a:gd name="connsiteY0" fmla="*/ 12032 h 2053062"/>
                <a:gd name="connsiteX1" fmla="*/ 5688632 w 5688632"/>
                <a:gd name="connsiteY1" fmla="*/ 0 h 2053062"/>
                <a:gd name="connsiteX2" fmla="*/ 5688632 w 5688632"/>
                <a:gd name="connsiteY2" fmla="*/ 2053062 h 2053062"/>
                <a:gd name="connsiteX3" fmla="*/ 0 w 5688632"/>
                <a:gd name="connsiteY3" fmla="*/ 2053062 h 2053062"/>
                <a:gd name="connsiteX4" fmla="*/ 433137 w 5688632"/>
                <a:gd name="connsiteY4" fmla="*/ 12032 h 205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8632" h="2053062">
                  <a:moveTo>
                    <a:pt x="433137" y="12032"/>
                  </a:moveTo>
                  <a:lnTo>
                    <a:pt x="5688632" y="0"/>
                  </a:lnTo>
                  <a:lnTo>
                    <a:pt x="5688632" y="2053062"/>
                  </a:lnTo>
                  <a:lnTo>
                    <a:pt x="0" y="2053062"/>
                  </a:lnTo>
                  <a:lnTo>
                    <a:pt x="433137" y="12032"/>
                  </a:lnTo>
                  <a:close/>
                </a:path>
              </a:pathLst>
            </a:custGeom>
            <a:solidFill>
              <a:schemeClr val="bg1">
                <a:lumMod val="75000"/>
              </a:schemeClr>
            </a:solidFill>
            <a:ln w="25400" cap="flat" cmpd="sng" algn="ctr">
              <a:noFill/>
              <a:prstDash val="solid"/>
            </a:ln>
            <a:effectLst/>
          </p:spPr>
          <p:txBody>
            <a:bodyPr lIns="1620000" tIns="46800" rIns="72000" bIns="46800" anchor="ctr"/>
            <a:lstStyle/>
            <a:p>
              <a:pPr>
                <a:lnSpc>
                  <a:spcPct val="140000"/>
                </a:lnSpc>
                <a:defRPr/>
              </a:pPr>
              <a:endParaRPr lang="zh-CN" altLang="en-US" sz="1600" kern="0" dirty="0">
                <a:solidFill>
                  <a:schemeClr val="accent1">
                    <a:lumMod val="75000"/>
                  </a:schemeClr>
                </a:solidFill>
                <a:latin typeface="+mn-ea"/>
              </a:endParaRPr>
            </a:p>
          </p:txBody>
        </p:sp>
        <p:sp>
          <p:nvSpPr>
            <p:cNvPr id="12" name="直角三角形 2"/>
            <p:cNvSpPr/>
            <p:nvPr/>
          </p:nvSpPr>
          <p:spPr>
            <a:xfrm rot="17117050" flipH="1">
              <a:off x="5042291" y="2515071"/>
              <a:ext cx="1386578" cy="1312027"/>
            </a:xfrm>
            <a:custGeom>
              <a:avLst/>
              <a:gdLst>
                <a:gd name="connsiteX0" fmla="*/ 0 w 2088232"/>
                <a:gd name="connsiteY0" fmla="*/ 1842558 h 1842558"/>
                <a:gd name="connsiteX1" fmla="*/ 0 w 2088232"/>
                <a:gd name="connsiteY1" fmla="*/ 0 h 1842558"/>
                <a:gd name="connsiteX2" fmla="*/ 2088232 w 2088232"/>
                <a:gd name="connsiteY2" fmla="*/ 1842558 h 1842558"/>
                <a:gd name="connsiteX3" fmla="*/ 0 w 2088232"/>
                <a:gd name="connsiteY3" fmla="*/ 1842558 h 1842558"/>
                <a:gd name="connsiteX0" fmla="*/ 0 w 1625488"/>
                <a:gd name="connsiteY0" fmla="*/ 1842558 h 1842558"/>
                <a:gd name="connsiteX1" fmla="*/ 0 w 1625488"/>
                <a:gd name="connsiteY1" fmla="*/ 0 h 1842558"/>
                <a:gd name="connsiteX2" fmla="*/ 1625488 w 1625488"/>
                <a:gd name="connsiteY2" fmla="*/ 843012 h 1842558"/>
                <a:gd name="connsiteX3" fmla="*/ 0 w 1625488"/>
                <a:gd name="connsiteY3" fmla="*/ 1842558 h 1842558"/>
                <a:gd name="connsiteX0" fmla="*/ 0 w 1690209"/>
                <a:gd name="connsiteY0" fmla="*/ 1842558 h 1842558"/>
                <a:gd name="connsiteX1" fmla="*/ 0 w 1690209"/>
                <a:gd name="connsiteY1" fmla="*/ 0 h 1842558"/>
                <a:gd name="connsiteX2" fmla="*/ 1690209 w 1690209"/>
                <a:gd name="connsiteY2" fmla="*/ 149753 h 1842558"/>
                <a:gd name="connsiteX3" fmla="*/ 0 w 1690209"/>
                <a:gd name="connsiteY3" fmla="*/ 1842558 h 1842558"/>
              </a:gdLst>
              <a:ahLst/>
              <a:cxnLst>
                <a:cxn ang="0">
                  <a:pos x="connsiteX0" y="connsiteY0"/>
                </a:cxn>
                <a:cxn ang="0">
                  <a:pos x="connsiteX1" y="connsiteY1"/>
                </a:cxn>
                <a:cxn ang="0">
                  <a:pos x="connsiteX2" y="connsiteY2"/>
                </a:cxn>
                <a:cxn ang="0">
                  <a:pos x="connsiteX3" y="connsiteY3"/>
                </a:cxn>
              </a:cxnLst>
              <a:rect l="l" t="t" r="r" b="b"/>
              <a:pathLst>
                <a:path w="1690209" h="1842558">
                  <a:moveTo>
                    <a:pt x="0" y="1842558"/>
                  </a:moveTo>
                  <a:lnTo>
                    <a:pt x="0" y="0"/>
                  </a:lnTo>
                  <a:lnTo>
                    <a:pt x="1690209" y="149753"/>
                  </a:lnTo>
                  <a:lnTo>
                    <a:pt x="0" y="1842558"/>
                  </a:lnTo>
                  <a:close/>
                </a:path>
              </a:pathLst>
            </a:custGeom>
            <a:solidFill>
              <a:schemeClr val="bg1">
                <a:lumMod val="50000"/>
              </a:schemeClr>
            </a:solidFill>
            <a:ln w="25400" cap="flat" cmpd="sng" algn="ctr">
              <a:noFill/>
              <a:prstDash val="solid"/>
            </a:ln>
            <a:effectLst/>
          </p:spPr>
          <p:txBody>
            <a:bodyPr anchor="ctr"/>
            <a:lstStyle/>
            <a:p>
              <a:pPr algn="ctr">
                <a:defRPr/>
              </a:pPr>
              <a:endParaRPr lang="zh-CN" altLang="en-US" sz="1350" kern="0">
                <a:solidFill>
                  <a:sysClr val="window" lastClr="FFFFFF"/>
                </a:solidFill>
                <a:latin typeface="+mn-ea"/>
              </a:endParaRPr>
            </a:p>
          </p:txBody>
        </p:sp>
        <p:sp>
          <p:nvSpPr>
            <p:cNvPr id="14" name="任意多边形 13"/>
            <p:cNvSpPr/>
            <p:nvPr/>
          </p:nvSpPr>
          <p:spPr>
            <a:xfrm>
              <a:off x="4238859" y="1324283"/>
              <a:ext cx="2314575" cy="1370013"/>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071F65"/>
            </a:solidFill>
            <a:ln w="25400" cap="flat" cmpd="sng" algn="ctr">
              <a:noFill/>
              <a:prstDash val="solid"/>
            </a:ln>
            <a:effectLst/>
          </p:spPr>
          <p:txBody>
            <a:bodyPr lIns="0" tIns="0" rIns="0" bIns="0" anchor="ctr"/>
            <a:lstStyle/>
            <a:p>
              <a:pPr algn="ctr">
                <a:defRPr/>
              </a:pPr>
              <a:endParaRPr lang="zh-CN" altLang="en-US" sz="2000" kern="0" dirty="0">
                <a:solidFill>
                  <a:srgbClr val="FFFFFF"/>
                </a:solidFill>
                <a:latin typeface="+mn-ea"/>
              </a:endParaRPr>
            </a:p>
          </p:txBody>
        </p:sp>
        <p:sp>
          <p:nvSpPr>
            <p:cNvPr id="16" name="TextBox 7"/>
            <p:cNvSpPr txBox="1"/>
            <p:nvPr/>
          </p:nvSpPr>
          <p:spPr>
            <a:xfrm>
              <a:off x="4412243" y="1601798"/>
              <a:ext cx="1760683" cy="923330"/>
            </a:xfrm>
            <a:prstGeom prst="rect">
              <a:avLst/>
            </a:prstGeom>
            <a:noFill/>
          </p:spPr>
          <p:txBody>
            <a:bodyPr wrap="square" rtlCol="0">
              <a:spAutoFit/>
            </a:bodyPr>
            <a:lstStyle/>
            <a:p>
              <a:pPr algn="ctr"/>
              <a:r>
                <a:rPr lang="zh-CN" altLang="en-US" b="1" dirty="0">
                  <a:solidFill>
                    <a:schemeClr val="bg1"/>
                  </a:solidFill>
                  <a:latin typeface="微软雅黑"/>
                  <a:ea typeface="微软雅黑"/>
                  <a:cs typeface="微软雅黑"/>
                </a:rPr>
                <a:t>以“与顾客共同创造价值”为理论基础</a:t>
              </a:r>
            </a:p>
          </p:txBody>
        </p:sp>
        <p:sp>
          <p:nvSpPr>
            <p:cNvPr id="22" name="Text Box 13"/>
            <p:cNvSpPr txBox="1">
              <a:spLocks noChangeArrowheads="1"/>
            </p:cNvSpPr>
            <p:nvPr/>
          </p:nvSpPr>
          <p:spPr bwMode="gray">
            <a:xfrm>
              <a:off x="6508996" y="1978153"/>
              <a:ext cx="4861812"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r>
                <a:rPr lang="zh-CN" altLang="zh-CN" sz="1400" dirty="0">
                  <a:latin typeface="微软雅黑"/>
                  <a:ea typeface="微软雅黑"/>
                  <a:cs typeface="微软雅黑"/>
                </a:rPr>
                <a:t>根据普拉哈拉德</a:t>
              </a:r>
              <a:r>
                <a:rPr lang="en-US" altLang="zh-CN" sz="1400" dirty="0">
                  <a:latin typeface="微软雅黑"/>
                  <a:ea typeface="微软雅黑"/>
                  <a:cs typeface="微软雅黑"/>
                </a:rPr>
                <a:t>(C. K. Prahalad)</a:t>
              </a:r>
              <a:r>
                <a:rPr lang="zh-CN" altLang="zh-CN" sz="1400" dirty="0">
                  <a:latin typeface="微软雅黑"/>
                  <a:ea typeface="微软雅黑"/>
                  <a:cs typeface="微软雅黑"/>
                </a:rPr>
                <a:t>和文卡特·拉马斯瓦米</a:t>
              </a:r>
              <a:r>
                <a:rPr lang="en-US" altLang="zh-CN" sz="1400" dirty="0">
                  <a:latin typeface="微软雅黑"/>
                  <a:ea typeface="微软雅黑"/>
                  <a:cs typeface="微软雅黑"/>
                </a:rPr>
                <a:t>(Venkat Ramaswamy)</a:t>
              </a:r>
              <a:r>
                <a:rPr lang="zh-CN" altLang="zh-CN" sz="1400" dirty="0">
                  <a:latin typeface="微软雅黑"/>
                  <a:ea typeface="微软雅黑"/>
                  <a:cs typeface="微软雅黑"/>
                </a:rPr>
                <a:t>教授提出的“与顾客共同创造价值”战略理论，亚历山大·奥斯特瓦德（</a:t>
              </a:r>
              <a:r>
                <a:rPr lang="en-US" altLang="zh-CN" sz="1400" dirty="0">
                  <a:latin typeface="微软雅黑"/>
                  <a:ea typeface="微软雅黑"/>
                  <a:cs typeface="微软雅黑"/>
                </a:rPr>
                <a:t>AlexanderOsterwalder</a:t>
              </a:r>
              <a:r>
                <a:rPr lang="zh-CN" altLang="zh-CN" sz="1400" dirty="0">
                  <a:latin typeface="微软雅黑"/>
                  <a:ea typeface="微软雅黑"/>
                  <a:cs typeface="微软雅黑"/>
                </a:rPr>
                <a:t>）、伊夫·皮尼厄（</a:t>
              </a:r>
              <a:r>
                <a:rPr lang="en-US" altLang="zh-CN" sz="1400" dirty="0">
                  <a:latin typeface="微软雅黑"/>
                  <a:ea typeface="微软雅黑"/>
                  <a:cs typeface="微软雅黑"/>
                </a:rPr>
                <a:t>YvesPigneur</a:t>
              </a:r>
              <a:r>
                <a:rPr lang="zh-CN" altLang="zh-CN" sz="1400" dirty="0">
                  <a:latin typeface="微软雅黑"/>
                  <a:ea typeface="微软雅黑"/>
                  <a:cs typeface="微软雅黑"/>
                </a:rPr>
                <a:t>）提出的创新商业模式</a:t>
              </a:r>
              <a:r>
                <a:rPr lang="en-US" altLang="zh-CN" sz="1400" dirty="0">
                  <a:latin typeface="微软雅黑"/>
                  <a:ea typeface="微软雅黑"/>
                  <a:cs typeface="微软雅黑"/>
                </a:rPr>
                <a:t>9</a:t>
              </a:r>
              <a:r>
                <a:rPr lang="zh-CN" altLang="zh-CN" sz="1400" dirty="0">
                  <a:latin typeface="微软雅黑"/>
                  <a:ea typeface="微软雅黑"/>
                  <a:cs typeface="微软雅黑"/>
                </a:rPr>
                <a:t>要素理论及将</a:t>
              </a:r>
              <a:r>
                <a:rPr lang="en-US" altLang="zh-CN" sz="1400" dirty="0">
                  <a:latin typeface="微软雅黑"/>
                  <a:ea typeface="微软雅黑"/>
                  <a:cs typeface="微软雅黑"/>
                </a:rPr>
                <a:t>6W1H</a:t>
              </a:r>
              <a:r>
                <a:rPr lang="zh-CN" altLang="zh-CN" sz="1400" dirty="0">
                  <a:latin typeface="微软雅黑"/>
                  <a:ea typeface="微软雅黑"/>
                  <a:cs typeface="微软雅黑"/>
                </a:rPr>
                <a:t>分析法用于创建创新商业模式的分析模型，研究手机游戏商业模式的价值定位。这是将成熟的理论运用于新兴行业研究的一次尝试。</a:t>
              </a:r>
            </a:p>
          </p:txBody>
        </p:sp>
      </p:grpSp>
      <p:grpSp>
        <p:nvGrpSpPr>
          <p:cNvPr id="8" name="组合 7"/>
          <p:cNvGrpSpPr/>
          <p:nvPr/>
        </p:nvGrpSpPr>
        <p:grpSpPr>
          <a:xfrm>
            <a:off x="1706779" y="3596733"/>
            <a:ext cx="7099763" cy="2563781"/>
            <a:chOff x="1706779" y="3596733"/>
            <a:chExt cx="7099763" cy="2563781"/>
          </a:xfrm>
        </p:grpSpPr>
        <p:sp>
          <p:nvSpPr>
            <p:cNvPr id="19" name="矩形 3"/>
            <p:cNvSpPr/>
            <p:nvPr/>
          </p:nvSpPr>
          <p:spPr>
            <a:xfrm>
              <a:off x="2481477" y="4180934"/>
              <a:ext cx="6325065" cy="1819058"/>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 fmla="*/ 433137 w 5688632"/>
                <a:gd name="connsiteY0" fmla="*/ 12032 h 2053062"/>
                <a:gd name="connsiteX1" fmla="*/ 5688632 w 5688632"/>
                <a:gd name="connsiteY1" fmla="*/ 0 h 2053062"/>
                <a:gd name="connsiteX2" fmla="*/ 5688632 w 5688632"/>
                <a:gd name="connsiteY2" fmla="*/ 2053062 h 2053062"/>
                <a:gd name="connsiteX3" fmla="*/ 0 w 5688632"/>
                <a:gd name="connsiteY3" fmla="*/ 2053062 h 2053062"/>
                <a:gd name="connsiteX4" fmla="*/ 433137 w 5688632"/>
                <a:gd name="connsiteY4" fmla="*/ 12032 h 205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8632" h="2053062">
                  <a:moveTo>
                    <a:pt x="433137" y="12032"/>
                  </a:moveTo>
                  <a:lnTo>
                    <a:pt x="5688632" y="0"/>
                  </a:lnTo>
                  <a:lnTo>
                    <a:pt x="5688632" y="2053062"/>
                  </a:lnTo>
                  <a:lnTo>
                    <a:pt x="0" y="2053062"/>
                  </a:lnTo>
                  <a:lnTo>
                    <a:pt x="433137" y="12032"/>
                  </a:lnTo>
                  <a:close/>
                </a:path>
              </a:pathLst>
            </a:custGeom>
            <a:solidFill>
              <a:schemeClr val="bg1">
                <a:lumMod val="75000"/>
              </a:schemeClr>
            </a:solidFill>
            <a:ln w="25400" cap="flat" cmpd="sng" algn="ctr">
              <a:noFill/>
              <a:prstDash val="solid"/>
            </a:ln>
            <a:effectLst/>
          </p:spPr>
          <p:txBody>
            <a:bodyPr lIns="1620000" tIns="46800" rIns="72000" bIns="46800" anchor="ctr"/>
            <a:lstStyle/>
            <a:p>
              <a:pPr>
                <a:lnSpc>
                  <a:spcPct val="140000"/>
                </a:lnSpc>
                <a:defRPr/>
              </a:pPr>
              <a:endParaRPr lang="zh-CN" altLang="en-US" sz="1600" kern="0" dirty="0">
                <a:solidFill>
                  <a:schemeClr val="accent1">
                    <a:lumMod val="75000"/>
                  </a:schemeClr>
                </a:solidFill>
                <a:latin typeface="+mn-ea"/>
              </a:endParaRPr>
            </a:p>
          </p:txBody>
        </p:sp>
        <p:sp>
          <p:nvSpPr>
            <p:cNvPr id="20" name="直角三角形 2"/>
            <p:cNvSpPr/>
            <p:nvPr/>
          </p:nvSpPr>
          <p:spPr>
            <a:xfrm rot="17117050" flipH="1">
              <a:off x="2486725" y="4791148"/>
              <a:ext cx="1408213" cy="1330520"/>
            </a:xfrm>
            <a:custGeom>
              <a:avLst/>
              <a:gdLst>
                <a:gd name="connsiteX0" fmla="*/ 0 w 2088232"/>
                <a:gd name="connsiteY0" fmla="*/ 1842558 h 1842558"/>
                <a:gd name="connsiteX1" fmla="*/ 0 w 2088232"/>
                <a:gd name="connsiteY1" fmla="*/ 0 h 1842558"/>
                <a:gd name="connsiteX2" fmla="*/ 2088232 w 2088232"/>
                <a:gd name="connsiteY2" fmla="*/ 1842558 h 1842558"/>
                <a:gd name="connsiteX3" fmla="*/ 0 w 2088232"/>
                <a:gd name="connsiteY3" fmla="*/ 1842558 h 1842558"/>
                <a:gd name="connsiteX0" fmla="*/ 0 w 1625488"/>
                <a:gd name="connsiteY0" fmla="*/ 1842558 h 1842558"/>
                <a:gd name="connsiteX1" fmla="*/ 0 w 1625488"/>
                <a:gd name="connsiteY1" fmla="*/ 0 h 1842558"/>
                <a:gd name="connsiteX2" fmla="*/ 1625488 w 1625488"/>
                <a:gd name="connsiteY2" fmla="*/ 843012 h 1842558"/>
                <a:gd name="connsiteX3" fmla="*/ 0 w 1625488"/>
                <a:gd name="connsiteY3" fmla="*/ 1842558 h 1842558"/>
                <a:gd name="connsiteX0" fmla="*/ 0 w 1690209"/>
                <a:gd name="connsiteY0" fmla="*/ 1842558 h 1842558"/>
                <a:gd name="connsiteX1" fmla="*/ 0 w 1690209"/>
                <a:gd name="connsiteY1" fmla="*/ 0 h 1842558"/>
                <a:gd name="connsiteX2" fmla="*/ 1690209 w 1690209"/>
                <a:gd name="connsiteY2" fmla="*/ 149753 h 1842558"/>
                <a:gd name="connsiteX3" fmla="*/ 0 w 1690209"/>
                <a:gd name="connsiteY3" fmla="*/ 1842558 h 1842558"/>
              </a:gdLst>
              <a:ahLst/>
              <a:cxnLst>
                <a:cxn ang="0">
                  <a:pos x="connsiteX0" y="connsiteY0"/>
                </a:cxn>
                <a:cxn ang="0">
                  <a:pos x="connsiteX1" y="connsiteY1"/>
                </a:cxn>
                <a:cxn ang="0">
                  <a:pos x="connsiteX2" y="connsiteY2"/>
                </a:cxn>
                <a:cxn ang="0">
                  <a:pos x="connsiteX3" y="connsiteY3"/>
                </a:cxn>
              </a:cxnLst>
              <a:rect l="l" t="t" r="r" b="b"/>
              <a:pathLst>
                <a:path w="1690209" h="1842558">
                  <a:moveTo>
                    <a:pt x="0" y="1842558"/>
                  </a:moveTo>
                  <a:lnTo>
                    <a:pt x="0" y="0"/>
                  </a:lnTo>
                  <a:lnTo>
                    <a:pt x="1690209" y="149753"/>
                  </a:lnTo>
                  <a:lnTo>
                    <a:pt x="0" y="1842558"/>
                  </a:lnTo>
                  <a:close/>
                </a:path>
              </a:pathLst>
            </a:custGeom>
            <a:solidFill>
              <a:schemeClr val="bg1">
                <a:lumMod val="50000"/>
              </a:schemeClr>
            </a:solidFill>
            <a:ln w="25400" cap="flat" cmpd="sng" algn="ctr">
              <a:noFill/>
              <a:prstDash val="solid"/>
            </a:ln>
            <a:effectLst/>
          </p:spPr>
          <p:txBody>
            <a:bodyPr anchor="ctr"/>
            <a:lstStyle/>
            <a:p>
              <a:pPr algn="ctr">
                <a:defRPr/>
              </a:pPr>
              <a:endParaRPr lang="zh-CN" altLang="en-US" sz="1350" kern="0">
                <a:solidFill>
                  <a:sysClr val="window" lastClr="FFFFFF"/>
                </a:solidFill>
                <a:latin typeface="+mn-ea"/>
              </a:endParaRPr>
            </a:p>
          </p:txBody>
        </p:sp>
        <p:sp>
          <p:nvSpPr>
            <p:cNvPr id="21" name="任意多边形 20"/>
            <p:cNvSpPr/>
            <p:nvPr/>
          </p:nvSpPr>
          <p:spPr>
            <a:xfrm>
              <a:off x="1706779" y="3596733"/>
              <a:ext cx="2314575" cy="1370012"/>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071F65"/>
            </a:solidFill>
            <a:ln w="25400" cap="flat" cmpd="sng" algn="ctr">
              <a:noFill/>
              <a:prstDash val="solid"/>
            </a:ln>
            <a:effectLst/>
          </p:spPr>
          <p:txBody>
            <a:bodyPr lIns="0" tIns="0" rIns="0" bIns="0" anchor="ctr"/>
            <a:lstStyle/>
            <a:p>
              <a:pPr algn="ctr">
                <a:defRPr/>
              </a:pPr>
              <a:endParaRPr lang="zh-CN" altLang="en-US" sz="2000" kern="0" dirty="0">
                <a:solidFill>
                  <a:srgbClr val="FFFFFF"/>
                </a:solidFill>
                <a:latin typeface="+mn-ea"/>
              </a:endParaRPr>
            </a:p>
          </p:txBody>
        </p:sp>
        <p:sp>
          <p:nvSpPr>
            <p:cNvPr id="17" name="TextBox 8"/>
            <p:cNvSpPr txBox="1"/>
            <p:nvPr/>
          </p:nvSpPr>
          <p:spPr>
            <a:xfrm>
              <a:off x="1864171" y="3878121"/>
              <a:ext cx="1867972" cy="923330"/>
            </a:xfrm>
            <a:prstGeom prst="rect">
              <a:avLst/>
            </a:prstGeom>
            <a:noFill/>
          </p:spPr>
          <p:txBody>
            <a:bodyPr wrap="square" rtlCol="0">
              <a:spAutoFit/>
            </a:bodyPr>
            <a:lstStyle>
              <a:defPPr>
                <a:defRPr lang="zh-CN"/>
              </a:defPPr>
              <a:lvl1pPr algn="ctr">
                <a:defRPr b="1">
                  <a:solidFill>
                    <a:schemeClr val="tx2"/>
                  </a:solidFill>
                  <a:latin typeface="微软雅黑"/>
                  <a:ea typeface="微软雅黑"/>
                  <a:cs typeface="微软雅黑"/>
                </a:defRPr>
              </a:lvl1pPr>
            </a:lstStyle>
            <a:p>
              <a:r>
                <a:rPr lang="zh-CN" altLang="en-US" dirty="0">
                  <a:solidFill>
                    <a:schemeClr val="bg1"/>
                  </a:solidFill>
                </a:rPr>
                <a:t>以“商业模式创新要素模型”为研究手段</a:t>
              </a:r>
            </a:p>
          </p:txBody>
        </p:sp>
        <p:sp>
          <p:nvSpPr>
            <p:cNvPr id="23" name="Text Box 13"/>
            <p:cNvSpPr txBox="1">
              <a:spLocks noChangeArrowheads="1"/>
            </p:cNvSpPr>
            <p:nvPr/>
          </p:nvSpPr>
          <p:spPr bwMode="gray">
            <a:xfrm>
              <a:off x="4141446" y="4397965"/>
              <a:ext cx="45562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20650" indent="-12065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r>
                <a:rPr lang="zh-CN" altLang="zh-CN" sz="1400" dirty="0">
                  <a:latin typeface="微软雅黑"/>
                  <a:ea typeface="微软雅黑"/>
                  <a:cs typeface="微软雅黑"/>
                </a:rPr>
                <a:t>从创新商业模式</a:t>
              </a:r>
              <a:r>
                <a:rPr lang="en-US" altLang="zh-CN" sz="1400" dirty="0">
                  <a:latin typeface="微软雅黑"/>
                  <a:ea typeface="微软雅黑"/>
                  <a:cs typeface="微软雅黑"/>
                </a:rPr>
                <a:t>9</a:t>
              </a:r>
              <a:r>
                <a:rPr lang="zh-CN" altLang="zh-CN" sz="1400" dirty="0">
                  <a:latin typeface="微软雅黑"/>
                  <a:ea typeface="微软雅黑"/>
                  <a:cs typeface="微软雅黑"/>
                </a:rPr>
                <a:t>要素中的客户模型要素来挖掘用户需求，以需求作为商业模式创新最核心的驱动力量，这也充分的体现了“与顾客共同创造价值”战略理论。通过客户、市场、环境三大需求点，最终在现有商业模式上实现了创新。即打破现有手机游戏行业仅从用户、广告商获取收入的模式</a:t>
              </a:r>
              <a:r>
                <a:rPr lang="en-US" altLang="zh-CN" sz="1400" dirty="0">
                  <a:latin typeface="微软雅黑"/>
                  <a:ea typeface="微软雅黑"/>
                  <a:cs typeface="微软雅黑"/>
                </a:rPr>
                <a:t>,</a:t>
              </a:r>
              <a:r>
                <a:rPr lang="zh-CN" altLang="zh-CN" sz="1400" dirty="0">
                  <a:latin typeface="微软雅黑"/>
                  <a:ea typeface="微软雅黑"/>
                  <a:cs typeface="微软雅黑"/>
                </a:rPr>
                <a:t>增加手机游戏价值链节点。 </a:t>
              </a:r>
              <a:endParaRPr lang="zh-CN" altLang="en-US" sz="1400" dirty="0">
                <a:latin typeface="微软雅黑"/>
                <a:ea typeface="微软雅黑"/>
                <a:cs typeface="微软雅黑"/>
              </a:endParaRPr>
            </a:p>
          </p:txBody>
        </p:sp>
      </p:grpSp>
      <p:sp>
        <p:nvSpPr>
          <p:cNvPr id="2" name="文本框 1"/>
          <p:cNvSpPr txBox="1"/>
          <p:nvPr/>
        </p:nvSpPr>
        <p:spPr>
          <a:xfrm>
            <a:off x="3935173" y="1468913"/>
            <a:ext cx="697627" cy="1015663"/>
          </a:xfrm>
          <a:prstGeom prst="rect">
            <a:avLst/>
          </a:prstGeom>
          <a:noFill/>
        </p:spPr>
        <p:txBody>
          <a:bodyPr wrap="none" rtlCol="0">
            <a:spAutoFit/>
          </a:bodyPr>
          <a:lstStyle/>
          <a:p>
            <a:r>
              <a:rPr lang="en-US" altLang="zh-CN" sz="6000" b="1" dirty="0" smtClean="0">
                <a:solidFill>
                  <a:schemeClr val="accent6"/>
                </a:solidFill>
                <a:latin typeface="+mj-lt"/>
              </a:rPr>
              <a:t>1</a:t>
            </a:r>
            <a:endParaRPr lang="zh-CN" altLang="en-US" sz="6000" b="1" dirty="0">
              <a:solidFill>
                <a:schemeClr val="accent6"/>
              </a:solidFill>
              <a:latin typeface="+mj-lt"/>
            </a:endParaRPr>
          </a:p>
        </p:txBody>
      </p:sp>
      <p:sp>
        <p:nvSpPr>
          <p:cNvPr id="18" name="文本框 17"/>
          <p:cNvSpPr txBox="1"/>
          <p:nvPr/>
        </p:nvSpPr>
        <p:spPr>
          <a:xfrm>
            <a:off x="1387759" y="3773907"/>
            <a:ext cx="697627" cy="1015663"/>
          </a:xfrm>
          <a:prstGeom prst="rect">
            <a:avLst/>
          </a:prstGeom>
          <a:noFill/>
        </p:spPr>
        <p:txBody>
          <a:bodyPr wrap="none" rtlCol="0">
            <a:spAutoFit/>
          </a:bodyPr>
          <a:lstStyle/>
          <a:p>
            <a:r>
              <a:rPr lang="en-US" altLang="zh-CN" sz="6000" b="1" dirty="0" smtClean="0">
                <a:solidFill>
                  <a:schemeClr val="accent6"/>
                </a:solidFill>
                <a:latin typeface="+mj-lt"/>
              </a:rPr>
              <a:t>2</a:t>
            </a:r>
            <a:endParaRPr lang="zh-CN" altLang="en-US" sz="6000" b="1" dirty="0">
              <a:solidFill>
                <a:schemeClr val="accent6"/>
              </a:solidFill>
              <a:latin typeface="+mj-lt"/>
            </a:endParaRPr>
          </a:p>
        </p:txBody>
      </p:sp>
      <p:sp>
        <p:nvSpPr>
          <p:cNvPr id="24" name="页脚占位符 1"/>
          <p:cNvSpPr>
            <a:spLocks noGrp="1"/>
          </p:cNvSpPr>
          <p:nvPr>
            <p:ph type="ftr" sz="quarter" idx="11"/>
          </p:nvPr>
        </p:nvSpPr>
        <p:spPr>
          <a:xfrm>
            <a:off x="4038600" y="6356352"/>
            <a:ext cx="4114800" cy="365125"/>
          </a:xfrm>
        </p:spPr>
        <p:txBody>
          <a:bodyPr/>
          <a:lstStyle/>
          <a:p>
            <a:r>
              <a:rPr lang="zh-CN" altLang="en-US" dirty="0" smtClean="0"/>
              <a:t>点击在这里输入您的大学的名称</a:t>
            </a:r>
            <a:endParaRPr lang="zh-CN" altLang="en-US" dirty="0"/>
          </a:p>
        </p:txBody>
      </p:sp>
    </p:spTree>
    <p:extLst>
      <p:ext uri="{BB962C8B-B14F-4D97-AF65-F5344CB8AC3E}">
        <p14:creationId xmlns:p14="http://schemas.microsoft.com/office/powerpoint/2010/main" val="3691884894"/>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500"/>
                                        <p:tgtEl>
                                          <p:spTgt spid="7"/>
                                        </p:tgtEl>
                                      </p:cBhvr>
                                    </p:animEffect>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A000120140530A99PPBG">
  <a:themeElements>
    <a:clrScheme name="自定义 1">
      <a:dk1>
        <a:srgbClr val="3D3F41"/>
      </a:dk1>
      <a:lt1>
        <a:srgbClr val="FFFFFF"/>
      </a:lt1>
      <a:dk2>
        <a:srgbClr val="454749"/>
      </a:dk2>
      <a:lt2>
        <a:srgbClr val="FFFFFF"/>
      </a:lt2>
      <a:accent1>
        <a:srgbClr val="A3005B"/>
      </a:accent1>
      <a:accent2>
        <a:srgbClr val="A57DA5"/>
      </a:accent2>
      <a:accent3>
        <a:srgbClr val="706A80"/>
      </a:accent3>
      <a:accent4>
        <a:srgbClr val="C09468"/>
      </a:accent4>
      <a:accent5>
        <a:srgbClr val="98C7DC"/>
      </a:accent5>
      <a:accent6>
        <a:srgbClr val="FFC000"/>
      </a:accent6>
      <a:hlink>
        <a:srgbClr val="00B0F0"/>
      </a:hlink>
      <a:folHlink>
        <a:srgbClr val="AFB2B4"/>
      </a:folHlink>
    </a:clrScheme>
    <a:fontScheme name="自定义 1">
      <a:majorFont>
        <a:latin typeface="Arial Black"/>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A000120140627A33KPBG</Template>
  <TotalTime>5743</TotalTime>
  <Words>3661</Words>
  <Application>Microsoft Office PowerPoint</Application>
  <PresentationFormat>宽屏</PresentationFormat>
  <Paragraphs>613</Paragraphs>
  <Slides>37</Slides>
  <Notes>35</Notes>
  <HiddenSlides>0</HiddenSlides>
  <MMClips>1</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37</vt:i4>
      </vt:variant>
    </vt:vector>
  </HeadingPairs>
  <TitlesOfParts>
    <vt:vector size="51" baseType="lpstr">
      <vt:lpstr>华文细黑</vt:lpstr>
      <vt:lpstr>宋体</vt:lpstr>
      <vt:lpstr>微软雅黑</vt:lpstr>
      <vt:lpstr>幼圆</vt:lpstr>
      <vt:lpstr>Arial</vt:lpstr>
      <vt:lpstr>Arial Black</vt:lpstr>
      <vt:lpstr>Arial Rounded MT Bold</vt:lpstr>
      <vt:lpstr>Calibri</vt:lpstr>
      <vt:lpstr>Calibri Light</vt:lpstr>
      <vt:lpstr>Times New Roman</vt:lpstr>
      <vt:lpstr>Verdana</vt:lpstr>
      <vt:lpstr>Wingdings 2</vt:lpstr>
      <vt:lpstr>A000120140530A99PPBG</vt:lpstr>
      <vt:lpstr>Office 主题</vt:lpstr>
      <vt:lpstr>PowerPoint 演示文稿</vt:lpstr>
      <vt:lpstr>目录</vt:lpstr>
      <vt:lpstr>PowerPoint 演示文稿</vt:lpstr>
      <vt:lpstr>1-1 数据分析</vt:lpstr>
      <vt:lpstr>1-2 引出课题</vt:lpstr>
      <vt:lpstr>1-3 研究意义</vt:lpstr>
      <vt:lpstr>PowerPoint 演示文稿</vt:lpstr>
      <vt:lpstr>2-1 逻辑结构</vt:lpstr>
      <vt:lpstr>2-2 特色创新</vt:lpstr>
      <vt:lpstr>2-3 研究理论</vt:lpstr>
      <vt:lpstr>2-4 研究方法</vt:lpstr>
      <vt:lpstr>PowerPoint 演示文稿</vt:lpstr>
      <vt:lpstr>3-1 PEST分析法</vt:lpstr>
      <vt:lpstr>3-2 6W+1H分析模型</vt:lpstr>
      <vt:lpstr>3-3 SWOT分析法</vt:lpstr>
      <vt:lpstr>3-4 商业模式创新9要素分析模型</vt:lpstr>
      <vt:lpstr>3-4-1 针对客户细分提供不同的价值主张</vt:lpstr>
      <vt:lpstr>3-4-2 对重要客户及客户细分的重新组合</vt:lpstr>
      <vt:lpstr>3-4-3 针对重要客户及其需求的创新</vt:lpstr>
      <vt:lpstr>PowerPoint 演示文稿</vt:lpstr>
      <vt:lpstr>4-1 植入式广告商业模式</vt:lpstr>
      <vt:lpstr>4-2 专业领域定制商业模式</vt:lpstr>
      <vt:lpstr>4-3 定向流量分成商业模式</vt:lpstr>
      <vt:lpstr>PowerPoint 演示文稿</vt:lpstr>
      <vt:lpstr>修改历程（时间轴模板1）</vt:lpstr>
      <vt:lpstr>修改历程（时间轴模板2）</vt:lpstr>
      <vt:lpstr>修改历程（时间轴模板3）</vt:lpstr>
      <vt:lpstr>修改历程（时间轴模板4）</vt:lpstr>
      <vt:lpstr>附录：参考文献（1/2）</vt:lpstr>
      <vt:lpstr>附录：参考文献（2/2）</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号百公司</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281</cp:revision>
  <dcterms:created xsi:type="dcterms:W3CDTF">2014-06-03T07:56:23Z</dcterms:created>
  <dcterms:modified xsi:type="dcterms:W3CDTF">2016-11-06T09:20:45Z</dcterms:modified>
  <cp:category>锐旗设计；https://9ppt.taobao.com</cp:category>
</cp:coreProperties>
</file>